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  <p:sldId id="267" r:id="rId4"/>
    <p:sldId id="268" r:id="rId5"/>
    <p:sldId id="285" r:id="rId6"/>
    <p:sldId id="269" r:id="rId7"/>
    <p:sldId id="272" r:id="rId8"/>
    <p:sldId id="273" r:id="rId9"/>
    <p:sldId id="283" r:id="rId10"/>
    <p:sldId id="280" r:id="rId11"/>
    <p:sldId id="281" r:id="rId12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000"/>
    <a:srgbClr val="004200"/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9144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620713"/>
            <a:ext cx="8207375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1843088"/>
            <a:ext cx="8212138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Times New Roman" panose="02020603050405020304" pitchFamily="18" charset="0"/>
              </a:rPr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Times New Roman" panose="02020603050405020304" pitchFamily="18" charset="0"/>
              </a:rPr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Times New Roman" panose="02020603050405020304" pitchFamily="18" charset="0"/>
              </a:rPr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Times New Roman" panose="02020603050405020304" pitchFamily="18" charset="0"/>
              </a:rPr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Times New Roman" panose="02020603050405020304" pitchFamily="18" charset="0"/>
              </a:rPr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Times New Roman" panose="02020603050405020304" pitchFamily="18" charset="0"/>
              </a:rPr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Times New Roman" panose="02020603050405020304" pitchFamily="18" charset="0"/>
              </a:rPr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Times New Roman" panose="02020603050405020304" pitchFamily="18" charset="0"/>
              </a:rPr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Times New Roman" panose="02020603050405020304" pitchFamily="18" charset="0"/>
              </a:rPr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Times New Roman" panose="02020603050405020304" pitchFamily="18" charset="0"/>
              </a:rPr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Times New Roman" panose="02020603050405020304" pitchFamily="18" charset="0"/>
              </a:rPr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Times New Roman" panose="02020603050405020304" pitchFamily="18" charset="0"/>
              </a:rPr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hyperlink" Target="http://www.mind-map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3215" y="404495"/>
            <a:ext cx="8367395" cy="6021070"/>
          </a:xfrm>
        </p:spPr>
        <p:txBody>
          <a:bodyPr vert="horz" wrap="square" lIns="91440" tIns="45720" rIns="91440" bIns="45720" numCol="1" anchor="t" anchorCtr="0" compatLnSpc="1"/>
          <a:p>
            <a:pPr algn="just" eaLnBrk="1" hangingPunct="1">
              <a:buNone/>
            </a:pPr>
            <a:r>
              <a:rPr sz="4800" b="1" dirty="0">
                <a:solidFill>
                  <a:srgbClr val="00B050"/>
                </a:solidFill>
                <a:latin typeface="Calibri" panose="020F0502020204030204" pitchFamily="34" charset="0"/>
              </a:rPr>
              <a:t>  </a:t>
            </a:r>
            <a:r>
              <a:rPr lang="ru-RU" sz="4800" b="1" dirty="0">
                <a:solidFill>
                  <a:schemeClr val="tx1"/>
                </a:solidFill>
                <a:latin typeface="Calibri" panose="020F0502020204030204" pitchFamily="34" charset="0"/>
              </a:rPr>
              <a:t>Алгоритм создания иннтелектаульной карты как способ повышения психолого-педагогической компетентности родителей       </a:t>
            </a:r>
            <a:endParaRPr lang="ru-RU" sz="4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>
              <a:buNone/>
            </a:pPr>
            <a:r>
              <a:rPr lang="ru-RU" altLang="ru-RU" sz="1800" dirty="0">
                <a:solidFill>
                  <a:schemeClr val="tx1"/>
                </a:solidFill>
              </a:rPr>
              <a:t>                                                                                Подготовили: Тумоякова Д.М.</a:t>
            </a:r>
            <a:endParaRPr lang="ru-RU" altLang="ru-RU" sz="1800" dirty="0">
              <a:solidFill>
                <a:schemeClr val="tx1"/>
              </a:solidFill>
            </a:endParaRPr>
          </a:p>
          <a:p>
            <a:pPr algn="r" eaLnBrk="1" hangingPunct="1">
              <a:buNone/>
            </a:pPr>
            <a:r>
              <a:rPr lang="ru-RU" altLang="ru-RU" sz="1800" dirty="0">
                <a:solidFill>
                  <a:schemeClr val="tx1"/>
                </a:solidFill>
              </a:rPr>
              <a:t>Фейзуллаева А.Р.</a:t>
            </a:r>
            <a:endParaRPr lang="ru-RU" alt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Прямоугольник 2"/>
          <p:cNvSpPr/>
          <p:nvPr/>
        </p:nvSpPr>
        <p:spPr>
          <a:xfrm>
            <a:off x="1043940" y="1557020"/>
            <a:ext cx="6852285" cy="283146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4000" dirty="0">
                <a:solidFill>
                  <a:srgbClr val="000000"/>
                </a:solidFill>
              </a:rPr>
              <a:t>Творческих успехов!</a:t>
            </a:r>
            <a:endParaRPr lang="ru-RU" altLang="ru-RU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043305" y="404495"/>
            <a:ext cx="7559675" cy="171069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2800" b="1" dirty="0">
                <a:solidFill>
                  <a:srgbClr val="000000"/>
                </a:solidFill>
                <a:latin typeface="Calibri" panose="020F0502020204030204" pitchFamily="34" charset="0"/>
                <a:hlinkClick r:id="rId1"/>
              </a:rPr>
              <a:t>Тони Бьюзен</a:t>
            </a: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  <a:hlinkClick r:id="rId1"/>
              </a:rPr>
              <a:t> </a:t>
            </a: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– известный писатель, лектор и консультант по вопросам интеллекта, психологии обучения и проблем мышления – </a:t>
            </a:r>
            <a:r>
              <a:rPr lang="ru-RU" altLang="ru-RU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разработчик интеллект-карт.</a:t>
            </a:r>
            <a:endParaRPr lang="ru-RU" altLang="ru-RU" dirty="0">
              <a:solidFill>
                <a:srgbClr val="820000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idx="1"/>
          </p:nvPr>
        </p:nvSpPr>
        <p:spPr>
          <a:xfrm>
            <a:off x="4678045" y="2277110"/>
            <a:ext cx="4112260" cy="4060825"/>
          </a:xfrm>
        </p:spPr>
        <p:txBody>
          <a:bodyPr vert="horz" wrap="square" lIns="91440" tIns="45720" rIns="91440" bIns="45720" numCol="1" anchor="t" anchorCtr="0" compatLnSpc="1"/>
          <a:p>
            <a:pPr marL="0" indent="0" algn="just" eaLnBrk="1" hangingPunct="1">
              <a:spcBef>
                <a:spcPct val="0"/>
              </a:spcBef>
              <a:buNone/>
            </a:pP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интеллект-карт,  предложенная в своё время Тони Бьюзеном, основана на особенностях восприятия информации человеческим мозгом. 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2199005"/>
            <a:ext cx="3148965" cy="42176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Прямоугольник 5"/>
          <p:cNvSpPr/>
          <p:nvPr/>
        </p:nvSpPr>
        <p:spPr>
          <a:xfrm>
            <a:off x="947420" y="692785"/>
            <a:ext cx="7728585" cy="3495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Интеллектуальная карта </a:t>
            </a:r>
            <a:r>
              <a:rPr kumimoji="0" lang="ru-RU" sz="28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– это уникальный и простой метод запоминания и систематизации информации, с помощью которого развиваются как творческие, так и речевые способности детей, активизируется память и мышление.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99" name="Picture 7" descr="http://madoy252.ucoz.ru/aca42dd9e505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8063" y="3476625"/>
            <a:ext cx="3344862" cy="2471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913130"/>
          </a:xfrm>
        </p:spPr>
        <p:txBody>
          <a:bodyPr/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себя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карты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 descr="C:\Users\admin\Desktop\самообразование 25-26 год\intel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15695" y="980440"/>
            <a:ext cx="6633210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827405" y="404178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200" b="1" i="1" dirty="0">
                <a:solidFill>
                  <a:srgbClr val="000000"/>
                </a:solidFill>
                <a:latin typeface="Calibri" panose="020F0502020204030204" pitchFamily="34" charset="0"/>
              </a:rPr>
              <a:t>Свойства интеллект-карты</a:t>
            </a:r>
            <a:endParaRPr lang="ru-RU" altLang="ru-RU" dirty="0"/>
          </a:p>
        </p:txBody>
      </p:sp>
      <p:pic>
        <p:nvPicPr>
          <p:cNvPr id="6" name="Рисунок 6" descr="C:\Users\admin\Desktop\самообразование 25-26 год\род собран\img1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15378" y="1340168"/>
            <a:ext cx="5940425" cy="445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395605" y="188595"/>
            <a:ext cx="7045325" cy="942340"/>
          </a:xfrm>
        </p:spPr>
        <p:txBody>
          <a:bodyPr vert="horz" wrap="square" lIns="91440" tIns="45720" rIns="91440" bIns="45720" anchor="b" anchorCtr="0"/>
          <a:p>
            <a:pPr eaLnBrk="1" hangingPunct="1">
              <a:buClrTx/>
              <a:buSzTx/>
              <a:buFontTx/>
            </a:pPr>
            <a:r>
              <a:rPr lang="ru-RU" altLang="ru-RU" sz="3200" b="1" i="1" kern="12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Как составить </a:t>
            </a:r>
            <a:br>
              <a:rPr lang="ru-RU" altLang="ru-RU" sz="3200" b="1" i="1" kern="12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ru-RU" altLang="ru-RU" sz="3200" b="1" i="1" kern="12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интеллект-карту?</a:t>
            </a:r>
            <a:endParaRPr lang="ru-RU" altLang="ru-RU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15695" y="1484630"/>
            <a:ext cx="6814820" cy="4748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200" b="1" i="1" dirty="0">
                <a:solidFill>
                  <a:srgbClr val="000000"/>
                </a:solidFill>
                <a:latin typeface="Calibri" panose="020F0502020204030204" pitchFamily="34" charset="0"/>
              </a:rPr>
              <a:t>Процесс создания интеллект карт</a:t>
            </a:r>
            <a:endParaRPr lang="ru-RU" altLang="ru-RU" dirty="0"/>
          </a:p>
        </p:txBody>
      </p:sp>
      <p:pic>
        <p:nvPicPr>
          <p:cNvPr id="7171" name="Объект 4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339975" y="1268730"/>
            <a:ext cx="5320665" cy="3128645"/>
          </a:xfrm>
        </p:spPr>
      </p:pic>
      <p:pic>
        <p:nvPicPr>
          <p:cNvPr id="4" name="Picture 5" descr="http://school2-lipetsk.ucoz.ru/_nw/2/18380313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7513" y="4437063"/>
            <a:ext cx="2376488" cy="2193925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200" b="1" i="1" dirty="0">
                <a:solidFill>
                  <a:srgbClr val="000000"/>
                </a:solidFill>
                <a:latin typeface="Calibri" panose="020F0502020204030204" pitchFamily="34" charset="0"/>
              </a:rPr>
              <a:t>Варианты интеллект-карт</a:t>
            </a:r>
            <a:endParaRPr lang="ru-RU" altLang="ru-RU" dirty="0"/>
          </a:p>
        </p:txBody>
      </p:sp>
      <p:pic>
        <p:nvPicPr>
          <p:cNvPr id="11267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83260" y="836930"/>
            <a:ext cx="7646035" cy="485267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dirty="0"/>
              <a:t>Результаивность</a:t>
            </a:r>
            <a:endParaRPr lang="ru-RU" altLang="ru-RU" dirty="0"/>
          </a:p>
        </p:txBody>
      </p:sp>
      <p:sp>
        <p:nvSpPr>
          <p:cNvPr id="14339" name="Прямоугольник 2"/>
          <p:cNvSpPr/>
          <p:nvPr/>
        </p:nvSpPr>
        <p:spPr>
          <a:xfrm>
            <a:off x="1763395" y="1124585"/>
            <a:ext cx="7026910" cy="3476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chemeClr val="tx1"/>
                </a:solidFill>
              </a:rPr>
              <a:t>Благодаря данной работе, происходит развитие детских ассоциаций, пополнение и активизация словарного запаса, формирование значения слова, развитие фантазии. Ребенок, работая с интеллектуальными картами, идет в своем развитии от простых логических операций: сравнение, сопоставление предметов, расположение в пространстве, количественное определение общих и отъемлемых частей к умению анализировать, дифференцировать, делать классификацию предметов.</a:t>
            </a:r>
            <a:endParaRPr lang="ru-RU" altLang="ru-RU" sz="2000" b="1" dirty="0">
              <a:solidFill>
                <a:schemeClr val="tx1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000" b="1" dirty="0">
              <a:solidFill>
                <a:schemeClr val="tx1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1370</Words>
  <Application>WPS Presentation</Application>
  <PresentationFormat>Экран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Orange Waves</vt:lpstr>
      <vt:lpstr>PowerPoint 演示文稿</vt:lpstr>
      <vt:lpstr>Тони Бьюзен – известный писатель, лектор и консультант по вопросам интеллекта, психологии обучения и проблем мышления – разработчик интеллект-карт.</vt:lpstr>
      <vt:lpstr>PowerPoint 演示文稿</vt:lpstr>
      <vt:lpstr>PowerPoint 演示文稿</vt:lpstr>
      <vt:lpstr>Свойства интеллект-карты</vt:lpstr>
      <vt:lpstr>Как составить  интеллект-карту?</vt:lpstr>
      <vt:lpstr>Процесс создания интеллект карт</vt:lpstr>
      <vt:lpstr>Варианты интеллект-карт</vt:lpstr>
      <vt:lpstr>Результаивность</vt:lpstr>
      <vt:lpstr>PowerPoint 演示文稿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WPS_1707197979</cp:lastModifiedBy>
  <cp:revision>60</cp:revision>
  <dcterms:created xsi:type="dcterms:W3CDTF">2012-08-12T16:04:00Z</dcterms:created>
  <dcterms:modified xsi:type="dcterms:W3CDTF">2026-03-11T08:41:18Z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FD84CE027858486790BA805B40E40FE3_12</vt:lpwstr>
  </property>
  <property fmtid="{D5CDD505-2E9C-101B-9397-08002B2CF9AE}" pid="3" name="KSOProductBuildVer">
    <vt:lpwstr>1049-12.2.0.23196</vt:lpwstr>
  </property>
</Properties>
</file>