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726"/>
    <a:srgbClr val="78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A85BD-CDF6-4A16-AB71-376632388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E586C9-831B-4791-A4C5-DDAF9246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6546D-5DF4-4E3F-B428-0A1AAE40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E9CFC-02B0-4B47-871D-419CE729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D1386-87A9-4577-883F-4FA9DAA5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59E28-D840-4D96-A88C-C7699398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CA4577-C63A-4942-9D4A-CD9D0D1E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34928-72D0-4B84-AFBD-C975EDFD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CF888-CED2-46DD-A81B-FD72C6F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680AA-A5C0-4E4D-916C-4ACF7F5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0B4FF-0702-4274-9DBB-FD93830C2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C268FD-DD93-4BB3-9535-384E102A8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2A6A5-21BE-4E9C-8529-7490DB16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D83E4-2B59-4F2D-991A-CA41E807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C7156-6729-4DFB-9ACA-C0EE098D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9B4D1-61CA-4EA2-BDBF-C84F03CC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E2B95-ECEA-45DF-878A-B35E994E8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3904E-C00B-4490-8E9C-277415F5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AFDA-AA87-456B-8F31-E8222340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0AE2A-04FE-41FD-B40A-42618F2F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2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F618B-177F-4119-AAB5-81ABA76E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BE00D5-EA07-4D0F-AE20-120173CD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47976-923D-455E-9321-D29EDC3D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7D458-769F-4B1F-A568-889F530A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6C236-2CA9-41F5-9280-918D19E8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FEA5-C591-4CA5-8538-3D5E5C92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44103-F705-440B-AA91-1F52752C3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517FE-8D4B-438B-8C9A-D17DE0D6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286C0-EA26-4285-B419-69F39344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F6A29-45FB-408C-9C41-FC299626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53BB5-45B0-4692-A17C-DEF09EE5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0691-0B6E-4959-9E17-51565E15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D79D2-F08C-44B7-8103-E91F96CF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102566-A40F-4381-86DF-B7EB5A902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A504BD-DC2D-4112-8182-969379B0A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6C1CCA-2DCB-415C-B195-DD4F3C312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59964-A774-4709-A698-A2D9DB93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14D19-7368-4AEE-ACEA-6E68DCED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E8784E-00BE-41B3-B9FB-F83620F0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2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8F5EF-7AFF-4CD2-9D81-3FB8C2C8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D10A47-D4B3-46C0-9AB7-9C5C13A2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FFDB09-DD58-4F6D-89C0-0F4A0171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55DED8-4B5B-44BF-8D22-8F70E09A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4D53D0-B02E-4192-AF1B-B0FC84E0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C23177-520B-4163-9DFE-AB10CBE3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06764C-CDEC-423B-BEDF-EB477004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49A28-60A3-4371-A2B7-1AC14999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8DBE8-7344-4510-818A-09975C2D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B38ED-6608-4F0A-BC61-6BB00F2C8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20AA7-1DDB-4C34-9FD6-B97A40D4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AC792-3C80-417B-85B4-6B42BF6B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E3440-779B-46A9-948B-255DC41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F6DD0-F2BD-4A8E-B958-4AB54E62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D836B1-AE18-4333-8DE0-C11C9904B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7BC65-C072-4A88-B1BD-74A9E378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B8A62-6CBC-4609-8028-675F6696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B60B9-B1C9-46E5-9B64-BCC9834C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B371E7-45FA-4A57-8628-0ACDDB57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A56D7-DDBF-45FB-8726-83A414C2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B0A9E-4AC0-47A3-8BE8-D6B0E433F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06EBF-F922-49AB-BA57-CE0B97968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280E-51C8-4377-84AC-56151079CEE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65274-9A91-4073-AE43-34022306F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EB3DE-FDAB-4ACC-83B4-8AF306E1C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CB87-9D49-421A-AC86-4EA192F77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9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2514600" y="1700784"/>
            <a:ext cx="69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EB6726"/>
                </a:solidFill>
                <a:latin typeface="BeeskneesC" panose="04000500000000000000" pitchFamily="82" charset="0"/>
              </a:rPr>
              <a:t>ЗАГАДКИ </a:t>
            </a:r>
            <a:r>
              <a:rPr lang="ru-RU" sz="6000" dirty="0">
                <a:solidFill>
                  <a:srgbClr val="78CAE0"/>
                </a:solidFill>
                <a:latin typeface="BeeskneesC" panose="04000500000000000000" pitchFamily="82" charset="0"/>
              </a:rPr>
              <a:t>О</a:t>
            </a:r>
            <a:r>
              <a:rPr lang="ru-RU" sz="6000" dirty="0">
                <a:solidFill>
                  <a:srgbClr val="EB6726"/>
                </a:solidFill>
                <a:latin typeface="BeeskneesC" panose="04000500000000000000" pitchFamily="82" charset="0"/>
              </a:rPr>
              <a:t> </a:t>
            </a:r>
          </a:p>
          <a:p>
            <a:r>
              <a:rPr lang="ru-RU" sz="6000" dirty="0">
                <a:solidFill>
                  <a:srgbClr val="EB6726"/>
                </a:solidFill>
                <a:latin typeface="BeeskneesC" panose="04000500000000000000" pitchFamily="82" charset="0"/>
              </a:rPr>
              <a:t>МУЗЫКАЛЬНЫХ </a:t>
            </a:r>
          </a:p>
          <a:p>
            <a:r>
              <a:rPr lang="ru-RU" sz="6000" dirty="0">
                <a:solidFill>
                  <a:srgbClr val="78CAE0"/>
                </a:solidFill>
                <a:latin typeface="BeeskneesC" panose="04000500000000000000" pitchFamily="82" charset="0"/>
              </a:rPr>
              <a:t>ИНСТРУМЕНТАХ</a:t>
            </a:r>
          </a:p>
        </p:txBody>
      </p:sp>
    </p:spTree>
    <p:extLst>
      <p:ext uri="{BB962C8B-B14F-4D97-AF65-F5344CB8AC3E}">
        <p14:creationId xmlns:p14="http://schemas.microsoft.com/office/powerpoint/2010/main" val="20214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9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2468880" y="1133356"/>
            <a:ext cx="69860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Интерактивная игра для детей старшего дошкольного возраста </a:t>
            </a:r>
          </a:p>
          <a:p>
            <a:r>
              <a:rPr lang="ru-RU" b="1" dirty="0"/>
              <a:t>           по теме «Музыкальные инструменты»</a:t>
            </a:r>
            <a:endParaRPr lang="ru-RU" dirty="0"/>
          </a:p>
          <a:p>
            <a:pPr algn="ctr"/>
            <a:r>
              <a:rPr lang="ru-RU" dirty="0"/>
              <a:t>Автор: Котова Т.В.</a:t>
            </a:r>
          </a:p>
          <a:p>
            <a:r>
              <a:rPr lang="ru-RU" dirty="0"/>
              <a:t>Данный материал может быть использован педагогами при закреплении тем: «Музыкальные инструменты»</a:t>
            </a:r>
          </a:p>
          <a:p>
            <a:r>
              <a:rPr lang="ru-RU" dirty="0"/>
              <a:t> </a:t>
            </a:r>
            <a:r>
              <a:rPr lang="ru-RU" b="1" dirty="0"/>
              <a:t>Цель:</a:t>
            </a:r>
            <a:r>
              <a:rPr lang="ru-RU" dirty="0"/>
              <a:t> закрепление знаний детей дошкольного возраста о музыкальных инструментах 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- закреплять имеющиеся знания детей о музыкальных инструментах,</a:t>
            </a:r>
          </a:p>
          <a:p>
            <a:r>
              <a:rPr lang="ru-RU" dirty="0"/>
              <a:t>- совершенствовать развитие логического мышления, внимания,</a:t>
            </a:r>
          </a:p>
          <a:p>
            <a:r>
              <a:rPr lang="ru-RU" dirty="0"/>
              <a:t>- развивать любознательность, активность детей дошкольного возраста,</a:t>
            </a:r>
          </a:p>
          <a:p>
            <a:r>
              <a:rPr lang="ru-RU" dirty="0"/>
              <a:t>- воспитывать интерес к изучению мира музыки.</a:t>
            </a:r>
          </a:p>
          <a:p>
            <a:endParaRPr lang="ru-RU" sz="60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2836766" y="2540756"/>
            <a:ext cx="7397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</a:rPr>
              <a:t>  </a:t>
            </a:r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Деревянный инструмент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 Зазвучит в один момент,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 Струнам звонко подпевай-ка,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 Заиграла ...  </a:t>
            </a:r>
            <a:r>
              <a:rPr lang="ru-RU" sz="2800" dirty="0">
                <a:latin typeface="BeeskneesC" panose="04000500000000000000" pitchFamily="82" charset="0"/>
              </a:rPr>
              <a:t>  </a:t>
            </a:r>
            <a:r>
              <a:rPr lang="ru-RU" sz="1600" dirty="0"/>
              <a:t>          </a:t>
            </a:r>
          </a:p>
          <a:p>
            <a:endParaRPr lang="ru-RU" sz="54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074912D-C393-4129-B68F-B66FA5FE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8" b="92838" l="10000" r="90000">
                        <a14:foregroundMark x1="54324" y1="11622" x2="48514" y2="7568"/>
                        <a14:foregroundMark x1="48514" y1="7568" x2="46351" y2="10541"/>
                        <a14:foregroundMark x1="46035" y1="16873" x2="46081" y2="17973"/>
                        <a14:foregroundMark x1="45914" y1="13956" x2="45954" y2="14913"/>
                        <a14:foregroundMark x1="45811" y1="11486" x2="45838" y2="12126"/>
                        <a14:foregroundMark x1="45135" y1="11216" x2="44875" y2="11606"/>
                        <a14:foregroundMark x1="45135" y1="14595" x2="44730" y2="15000"/>
                        <a14:foregroundMark x1="74865" y1="88649" x2="67973" y2="92297"/>
                        <a14:foregroundMark x1="67973" y1="92297" x2="65962" y2="92325"/>
                        <a14:foregroundMark x1="28315" y1="91492" x2="26486" y2="89054"/>
                        <a14:backgroundMark x1="27432" y1="92838" x2="41892" y2="93514"/>
                        <a14:backgroundMark x1="41892" y1="93514" x2="51081" y2="92838"/>
                        <a14:backgroundMark x1="51081" y1="92838" x2="64459" y2="93108"/>
                        <a14:backgroundMark x1="66216" y1="92703" x2="64595" y2="92838"/>
                        <a14:backgroundMark x1="45405" y1="11892" x2="44595" y2="13243"/>
                        <a14:backgroundMark x1="45676" y1="12027" x2="45811" y2="13784"/>
                        <a14:backgroundMark x1="45541" y1="15000" x2="45946" y2="16892"/>
                        <a14:backgroundMark x1="45946" y1="15405" x2="45946" y2="15405"/>
                        <a14:backgroundMark x1="45811" y1="18514" x2="45811" y2="18514"/>
                        <a14:backgroundMark x1="54324" y1="11757" x2="54189" y2="1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3658">
            <a:off x="2667000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7" y="0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3357762" y="2338738"/>
            <a:ext cx="73974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</a:rPr>
              <a:t>  </a:t>
            </a:r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Деревянные подружки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Пляшут на его макушке,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Бьют его, а он гремит —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В ногу всем шагать велит</a:t>
            </a:r>
            <a:r>
              <a:rPr lang="ru-RU" dirty="0"/>
              <a:t>.</a:t>
            </a:r>
          </a:p>
          <a:p>
            <a:r>
              <a:rPr lang="ru-RU" sz="2800" dirty="0">
                <a:latin typeface="BeeskneesC" panose="04000500000000000000" pitchFamily="82" charset="0"/>
              </a:rPr>
              <a:t>  </a:t>
            </a:r>
            <a:r>
              <a:rPr lang="ru-RU" sz="1600" dirty="0"/>
              <a:t>          </a:t>
            </a:r>
          </a:p>
          <a:p>
            <a:endParaRPr lang="ru-RU" sz="54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3D7C076-5309-4E5F-AEBB-C1CAE02E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4" b="94324" l="10000" r="90000">
                        <a14:foregroundMark x1="56486" y1="10946" x2="55000" y2="4189"/>
                        <a14:foregroundMark x1="55000" y1="4189" x2="55000" y2="11351"/>
                        <a14:foregroundMark x1="55000" y1="11351" x2="55000" y2="11351"/>
                        <a14:foregroundMark x1="55270" y1="10135" x2="55270" y2="11486"/>
                        <a14:foregroundMark x1="75541" y1="88514" x2="69054" y2="92432"/>
                        <a14:foregroundMark x1="69054" y1="92432" x2="52703" y2="94324"/>
                        <a14:foregroundMark x1="52703" y1="94324" x2="31216" y2="87838"/>
                        <a14:foregroundMark x1="31216" y1="87838" x2="31216" y2="87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57" y="731874"/>
            <a:ext cx="4616303" cy="4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2826134" y="2157984"/>
            <a:ext cx="7397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</a:rPr>
              <a:t>  </a:t>
            </a:r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Как будто девушка запела,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И в зале словно посветлело.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Скользит мелодия так гибко.  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 Затихло все: играет ...  </a:t>
            </a:r>
            <a:r>
              <a:rPr lang="ru-RU" dirty="0"/>
              <a:t>        </a:t>
            </a:r>
          </a:p>
          <a:p>
            <a:r>
              <a:rPr lang="ru-RU" dirty="0"/>
              <a:t>                                      </a:t>
            </a:r>
          </a:p>
          <a:p>
            <a:r>
              <a:rPr lang="ru-RU" sz="2800" dirty="0">
                <a:latin typeface="BeeskneesC" panose="04000500000000000000" pitchFamily="82" charset="0"/>
              </a:rPr>
              <a:t>  </a:t>
            </a:r>
            <a:r>
              <a:rPr lang="ru-RU" sz="1600" dirty="0"/>
              <a:t>          </a:t>
            </a:r>
          </a:p>
          <a:p>
            <a:endParaRPr lang="ru-RU" sz="54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D7C076-5309-4E5F-AEBB-C1CAE02E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37108">
            <a:off x="3698357" y="731874"/>
            <a:ext cx="4616303" cy="4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7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3878757" y="1987863"/>
            <a:ext cx="7397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</a:t>
            </a:r>
            <a:r>
              <a:rPr lang="ru-RU" dirty="0"/>
              <a:t>        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Деревянные, резные,</a:t>
            </a:r>
            <a:endParaRPr lang="ru-RU" sz="2800" b="0" i="0" dirty="0">
              <a:ln>
                <a:solidFill>
                  <a:srgbClr val="0070C0"/>
                </a:solidFill>
              </a:ln>
              <a:solidFill>
                <a:srgbClr val="78CAE0"/>
              </a:solidFill>
              <a:effectLst/>
              <a:latin typeface="BeeskneesC" panose="04000500000000000000" pitchFamily="82" charset="0"/>
            </a:endParaRP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Расписные, озорные.</a:t>
            </a:r>
            <a:endParaRPr lang="ru-RU" sz="2800" b="0" i="0" dirty="0">
              <a:ln>
                <a:solidFill>
                  <a:srgbClr val="0070C0"/>
                </a:solidFill>
              </a:ln>
              <a:solidFill>
                <a:srgbClr val="78CAE0"/>
              </a:solidFill>
              <a:effectLst/>
              <a:latin typeface="BeeskneesC" panose="04000500000000000000" pitchFamily="82" charset="0"/>
            </a:endParaRP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А в руках как застучат −</a:t>
            </a:r>
            <a:endParaRPr lang="ru-RU" sz="2800" b="0" i="0" dirty="0">
              <a:ln>
                <a:solidFill>
                  <a:srgbClr val="0070C0"/>
                </a:solidFill>
              </a:ln>
              <a:solidFill>
                <a:srgbClr val="78CAE0"/>
              </a:solidFill>
              <a:effectLst/>
              <a:latin typeface="BeeskneesC" panose="04000500000000000000" pitchFamily="82" charset="0"/>
            </a:endParaRP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Всех порадуют ребят.</a:t>
            </a:r>
            <a:endParaRPr lang="ru-RU" sz="2800" b="0" i="0" dirty="0">
              <a:ln>
                <a:solidFill>
                  <a:srgbClr val="0070C0"/>
                </a:solidFill>
              </a:ln>
              <a:solidFill>
                <a:srgbClr val="78CAE0"/>
              </a:solidFill>
              <a:effectLst/>
              <a:latin typeface="BeeskneesC" panose="04000500000000000000" pitchFamily="82" charset="0"/>
            </a:endParaRPr>
          </a:p>
          <a:p>
            <a:r>
              <a:rPr lang="ru-RU" dirty="0"/>
              <a:t>                            </a:t>
            </a:r>
          </a:p>
          <a:p>
            <a:r>
              <a:rPr lang="ru-RU" sz="2800" dirty="0">
                <a:latin typeface="BeeskneesC" panose="04000500000000000000" pitchFamily="82" charset="0"/>
              </a:rPr>
              <a:t>  </a:t>
            </a:r>
            <a:r>
              <a:rPr lang="ru-RU" sz="1600" dirty="0"/>
              <a:t>          </a:t>
            </a:r>
          </a:p>
          <a:p>
            <a:endParaRPr lang="ru-RU" sz="54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D7C076-5309-4E5F-AEBB-C1CAE02E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701" y="1237443"/>
            <a:ext cx="4616303" cy="34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" y="0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04178-13C1-427F-8994-E44ABF034B68}"/>
              </a:ext>
            </a:extLst>
          </p:cNvPr>
          <p:cNvSpPr txBox="1"/>
          <p:nvPr/>
        </p:nvSpPr>
        <p:spPr>
          <a:xfrm>
            <a:off x="3293967" y="2009128"/>
            <a:ext cx="7397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 </a:t>
            </a:r>
            <a:r>
              <a:rPr lang="ru-RU" dirty="0"/>
              <a:t>        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Есть у нас веселый друг,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Очень любит громкий стук.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Тут ответ совсем не труден -</a:t>
            </a:r>
          </a:p>
          <a:p>
            <a:r>
              <a:rPr lang="ru-RU" sz="2800" dirty="0">
                <a:ln>
                  <a:solidFill>
                    <a:srgbClr val="0070C0"/>
                  </a:solidFill>
                </a:ln>
                <a:solidFill>
                  <a:srgbClr val="78CAE0"/>
                </a:solidFill>
                <a:latin typeface="BeeskneesC" panose="04000500000000000000" pitchFamily="82" charset="0"/>
              </a:rPr>
              <a:t>Знают все, что это…</a:t>
            </a:r>
          </a:p>
          <a:p>
            <a:r>
              <a:rPr lang="ru-RU" dirty="0"/>
              <a:t>                            </a:t>
            </a:r>
          </a:p>
          <a:p>
            <a:r>
              <a:rPr lang="ru-RU" sz="2800" dirty="0">
                <a:latin typeface="BeeskneesC" panose="04000500000000000000" pitchFamily="82" charset="0"/>
              </a:rPr>
              <a:t>  </a:t>
            </a:r>
            <a:r>
              <a:rPr lang="ru-RU" sz="1600" dirty="0"/>
              <a:t>          </a:t>
            </a:r>
          </a:p>
          <a:p>
            <a:endParaRPr lang="ru-RU" sz="5400" dirty="0">
              <a:solidFill>
                <a:srgbClr val="78CAE0"/>
              </a:solidFill>
              <a:latin typeface="BeeskneesC" panose="04000500000000000000" pitchFamily="8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D7C076-5309-4E5F-AEBB-C1CAE02E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175" y="1381771"/>
            <a:ext cx="3837694" cy="391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66971B-9673-42FA-858A-730B0082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9" y="-7619"/>
            <a:ext cx="10817352" cy="68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icture background">
            <a:extLst>
              <a:ext uri="{FF2B5EF4-FFF2-40B4-BE49-F238E27FC236}">
                <a16:creationId xmlns:a16="http://schemas.microsoft.com/office/drawing/2014/main" id="{B00CD07B-68BF-4B2E-BFFA-D60E5C5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28" y="2563894"/>
            <a:ext cx="7166344" cy="23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3FF6F-AB00-4EA7-A224-D36EA4386BB2}"/>
              </a:ext>
            </a:extLst>
          </p:cNvPr>
          <p:cNvSpPr txBox="1"/>
          <p:nvPr/>
        </p:nvSpPr>
        <p:spPr>
          <a:xfrm>
            <a:off x="3743366" y="1233377"/>
            <a:ext cx="4738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B6726"/>
                </a:solidFill>
                <a:latin typeface="BeeskneesC" panose="04000500000000000000" pitchFamily="82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6709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BeeskneesC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2026-03-08T06:16:01Z</dcterms:created>
  <dcterms:modified xsi:type="dcterms:W3CDTF">2026-03-08T07:30:27Z</dcterms:modified>
</cp:coreProperties>
</file>