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5" r:id="rId2"/>
    <p:sldId id="311" r:id="rId3"/>
    <p:sldId id="267" r:id="rId4"/>
    <p:sldId id="269" r:id="rId5"/>
    <p:sldId id="270" r:id="rId6"/>
    <p:sldId id="321" r:id="rId7"/>
    <p:sldId id="310" r:id="rId8"/>
    <p:sldId id="307" r:id="rId9"/>
    <p:sldId id="266" r:id="rId10"/>
    <p:sldId id="275" r:id="rId11"/>
    <p:sldId id="276" r:id="rId12"/>
    <p:sldId id="280" r:id="rId13"/>
    <p:sldId id="281" r:id="rId14"/>
    <p:sldId id="284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8" r:id="rId26"/>
    <p:sldId id="299" r:id="rId27"/>
    <p:sldId id="301" r:id="rId28"/>
    <p:sldId id="302" r:id="rId29"/>
    <p:sldId id="303" r:id="rId30"/>
    <p:sldId id="304" r:id="rId31"/>
    <p:sldId id="305" r:id="rId32"/>
    <p:sldId id="306" r:id="rId33"/>
    <p:sldId id="308" r:id="rId34"/>
    <p:sldId id="286" r:id="rId35"/>
    <p:sldId id="257" r:id="rId36"/>
    <p:sldId id="264" r:id="rId37"/>
    <p:sldId id="259" r:id="rId38"/>
    <p:sldId id="260" r:id="rId39"/>
    <p:sldId id="261" r:id="rId40"/>
    <p:sldId id="312" r:id="rId41"/>
    <p:sldId id="318" r:id="rId42"/>
    <p:sldId id="316" r:id="rId43"/>
    <p:sldId id="313" r:id="rId44"/>
    <p:sldId id="315" r:id="rId45"/>
    <p:sldId id="31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63" autoAdjust="0"/>
    <p:restoredTop sz="94660"/>
  </p:normalViewPr>
  <p:slideViewPr>
    <p:cSldViewPr>
      <p:cViewPr varScale="1">
        <p:scale>
          <a:sx n="69" d="100"/>
          <a:sy n="69" d="100"/>
        </p:scale>
        <p:origin x="-1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2B65-D0CD-4C72-8088-37B84646727E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F8F0E-FEC4-4A64-9174-DA52A1BB2B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FFAA2-E715-4349-AA7F-FE20DBC0ACA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68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29329" y="623569"/>
            <a:ext cx="2119629" cy="1120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86020" y="623569"/>
            <a:ext cx="803910" cy="1120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834129" y="1323339"/>
            <a:ext cx="1510029" cy="106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007E-00E9-482A-BE80-F7DCF1CDD0A4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FDD76-2612-4728-9484-4DA8BE080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5400" b="1" smtClean="0">
                <a:solidFill>
                  <a:srgbClr val="FF0000"/>
                </a:solidFill>
              </a:rPr>
              <a:t>В </a:t>
            </a:r>
            <a:r>
              <a:rPr lang="ru-RU" sz="5400" b="1" smtClean="0">
                <a:solidFill>
                  <a:srgbClr val="FF0000"/>
                </a:solidFill>
              </a:rPr>
              <a:t>царстве </a:t>
            </a:r>
            <a:r>
              <a:rPr lang="ru-RU" sz="5400" b="1" dirty="0" smtClean="0">
                <a:solidFill>
                  <a:srgbClr val="FF0000"/>
                </a:solidFill>
              </a:rPr>
              <a:t>диких зверей!!!!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1008113"/>
          </a:xfrm>
        </p:spPr>
        <p:txBody>
          <a:bodyPr>
            <a:normAutofit/>
          </a:bodyPr>
          <a:lstStyle/>
          <a:p>
            <a:pPr algn="ctr">
              <a:lnSpc>
                <a:spcPts val="3829"/>
              </a:lnSpc>
              <a:spcBef>
                <a:spcPts val="100"/>
              </a:spcBef>
            </a:pPr>
            <a:endParaRPr lang="ru-RU" sz="5400" dirty="0"/>
          </a:p>
        </p:txBody>
      </p:sp>
      <p:pic>
        <p:nvPicPr>
          <p:cNvPr id="43010" name="Picture 2" descr="https://sovetclub.ru/tim/9b7a091907e52257044709c2765bf9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28092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205" y="5627687"/>
            <a:ext cx="76415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Лиса очень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красивое животное, стройное,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грациозное с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красивым  мехом, длинным пышным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хвостом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 длинной,</a:t>
            </a:r>
            <a:r>
              <a:rPr sz="1800" b="1" spc="9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заострённой</a:t>
            </a:r>
            <a:endParaRPr sz="18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мордочкой.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087" y="404875"/>
            <a:ext cx="7200900" cy="4900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7855" y="6053137"/>
            <a:ext cx="79076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marR="5080" indent="-34988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Лиса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ловкое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смелое животное.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Она может даже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залезть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на дерево, 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если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оно,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конечно,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стоит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не прямо, а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находится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под</a:t>
            </a:r>
            <a:r>
              <a:rPr sz="1800" b="1" spc="3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наклоном.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0112" y="333375"/>
            <a:ext cx="7272274" cy="5454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1694" y="6173787"/>
            <a:ext cx="74193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Лиса не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боится воды.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Она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хорошо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очень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хорошо</a:t>
            </a:r>
            <a:r>
              <a:rPr sz="2000" b="1" spc="-7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плавает.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212" y="549275"/>
            <a:ext cx="7797800" cy="5413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2032" y="5692457"/>
            <a:ext cx="74796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Еду лиса добывает себе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охотой.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В основном она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охотится</a:t>
            </a:r>
            <a:r>
              <a:rPr sz="1800" b="1" spc="114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на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мышей, но может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поймать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не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только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мышку,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но и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зайца,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</a:t>
            </a:r>
            <a:r>
              <a:rPr sz="1800" b="1" spc="10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птицу.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650" y="476250"/>
            <a:ext cx="7632700" cy="5095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8882" y="6210300"/>
            <a:ext cx="67036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Услышала лиса, как мышка шуршит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под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снегом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</a:t>
            </a:r>
            <a:r>
              <a:rPr sz="2000" b="1" spc="-6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….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2275" y="404875"/>
            <a:ext cx="5618226" cy="543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667" y="5948997"/>
            <a:ext cx="7880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0" marR="5080" indent="-2337435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За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день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лиса ловит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до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двадцати мышей.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Там, где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живут лисы  мышей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много не</a:t>
            </a:r>
            <a:r>
              <a:rPr sz="2000" b="1" spc="-4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бывает.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7450" y="314261"/>
            <a:ext cx="7056501" cy="5294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355" y="6245859"/>
            <a:ext cx="77806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Лисы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охотники.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Они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почувствовали,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что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в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дупле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кто-то</a:t>
            </a:r>
            <a:r>
              <a:rPr sz="2000" b="1" spc="5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есть.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212" y="333311"/>
            <a:ext cx="7777099" cy="5834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5876" y="6173787"/>
            <a:ext cx="5030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6005" algn="l"/>
              </a:tabLst>
            </a:pP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ещё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-	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лиса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замечательный</a:t>
            </a:r>
            <a:r>
              <a:rPr sz="2000" b="1" spc="-2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рыболов.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404812"/>
            <a:ext cx="8281924" cy="5343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019" y="5536565"/>
            <a:ext cx="7336155" cy="100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Папа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мама лиса. Лис великолепный папа.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Он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очень 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трогательно ухаживает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как за лисой,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у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которой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должно 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появится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лисята, так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за новорожденными</a:t>
            </a:r>
            <a:r>
              <a:rPr sz="2000" b="1" spc="3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лисятами</a:t>
            </a:r>
            <a:r>
              <a:rPr sz="2400" b="1" spc="-5" dirty="0">
                <a:solidFill>
                  <a:srgbClr val="993300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2987" y="260350"/>
            <a:ext cx="6911975" cy="5184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8420" y="6317297"/>
            <a:ext cx="14065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Нора</a:t>
            </a:r>
            <a:r>
              <a:rPr sz="2000" b="1" spc="-8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лисы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1975" y="765175"/>
            <a:ext cx="6337300" cy="517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8" name="Picture 4" descr="https://s1.1zoom.ru/big7/710/Winter_Snow_Snowflakes_468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42493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6569" y="5837237"/>
            <a:ext cx="8400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Лиса с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лисятами.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Маленькие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лисята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очень прожорливы,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поэтому</a:t>
            </a:r>
            <a:r>
              <a:rPr sz="1800" b="1" spc="8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их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матери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отцу приходиться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изрядно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потрудиться,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чтобы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прокормить</a:t>
            </a:r>
            <a:r>
              <a:rPr sz="1800" b="1" spc="254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их.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1550" y="404812"/>
            <a:ext cx="7272274" cy="5292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822" y="5702934"/>
            <a:ext cx="79165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Лисята, как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все маленькие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детки,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любят играть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друг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с</a:t>
            </a:r>
            <a:r>
              <a:rPr sz="2000" b="1" spc="-1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другом</a:t>
            </a:r>
            <a:r>
              <a:rPr sz="2000" b="1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R="62230" algn="ctr">
              <a:lnSpc>
                <a:spcPct val="100000"/>
              </a:lnSpc>
            </a:pPr>
            <a:r>
              <a:rPr lang="ru-RU" sz="2000" b="1" spc="-5" dirty="0" smtClean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212" y="476250"/>
            <a:ext cx="7772400" cy="518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1585" y="6262370"/>
            <a:ext cx="5099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Бывает,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что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лисы </a:t>
            </a:r>
            <a:r>
              <a:rPr sz="1800" b="1" dirty="0">
                <a:solidFill>
                  <a:srgbClr val="993300"/>
                </a:solidFill>
                <a:latin typeface="Arial"/>
                <a:cs typeface="Arial"/>
              </a:rPr>
              <a:t>очень </a:t>
            </a:r>
            <a:r>
              <a:rPr sz="1800" b="1" spc="-5" dirty="0">
                <a:solidFill>
                  <a:srgbClr val="993300"/>
                </a:solidFill>
                <a:latin typeface="Arial"/>
                <a:cs typeface="Arial"/>
              </a:rPr>
              <a:t>серьезно</a:t>
            </a:r>
            <a:r>
              <a:rPr sz="1800" b="1" spc="3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93300"/>
                </a:solidFill>
                <a:latin typeface="Arial"/>
                <a:cs typeface="Arial"/>
              </a:rPr>
              <a:t>ссорятся.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087" y="476250"/>
            <a:ext cx="7416800" cy="5454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7875" y="5688647"/>
            <a:ext cx="75882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588010" algn="l"/>
              </a:tabLst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Ест	лиса практически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всё,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что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сможет поймать. Но</a:t>
            </a:r>
            <a:r>
              <a:rPr sz="2000" b="1" spc="-4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больше 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всего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от неё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достаётся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мышам.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А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ещё лиса любит  полакомиться ягодами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 даже</a:t>
            </a:r>
            <a:r>
              <a:rPr sz="2000" b="1" spc="-2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мёдом.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850" y="260350"/>
            <a:ext cx="3024251" cy="204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4726" y="476250"/>
            <a:ext cx="4161674" cy="1617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387" y="2852801"/>
            <a:ext cx="2736850" cy="23827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1500" y="2781300"/>
            <a:ext cx="3241675" cy="2432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6301" y="3141726"/>
            <a:ext cx="2124075" cy="2124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2502" y="5913437"/>
            <a:ext cx="719835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1340" marR="5080" indent="-308927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Лиса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любит полакомиться ягодами, шиповником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и даже 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сливой.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850" y="404875"/>
            <a:ext cx="8467725" cy="5256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294" y="5805487"/>
            <a:ext cx="77254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9340" marR="5080" indent="-232727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Летом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лиса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спит,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свернувшись калачиком,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в норе или около  неё.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Зависит от</a:t>
            </a:r>
            <a:r>
              <a:rPr sz="2000" b="1" spc="-3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погоды.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333375"/>
            <a:ext cx="8424799" cy="4935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7229" y="5741987"/>
            <a:ext cx="4206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Зимой лиса спит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прямо на</a:t>
            </a:r>
            <a:r>
              <a:rPr sz="2000" b="1" spc="-11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снегу.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5650" y="620776"/>
            <a:ext cx="7488301" cy="4819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244" y="609600"/>
            <a:ext cx="7255510" cy="1066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77200" cy="511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90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21088"/>
            <a:ext cx="6400800" cy="2016224"/>
          </a:xfrm>
          <a:ln w="28575">
            <a:solidFill>
              <a:srgbClr val="FFC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ru-RU" sz="5200" b="1" dirty="0" smtClean="0">
                <a:solidFill>
                  <a:srgbClr val="00B050"/>
                </a:solidFill>
              </a:rPr>
              <a:t>Животные Красноярского края.</a:t>
            </a:r>
          </a:p>
          <a:p>
            <a:r>
              <a:rPr lang="ru-RU" sz="5200" b="1" dirty="0" smtClean="0">
                <a:solidFill>
                  <a:srgbClr val="00B050"/>
                </a:solidFill>
              </a:rPr>
              <a:t>Кабан.</a:t>
            </a:r>
          </a:p>
          <a:p>
            <a:endParaRPr lang="ru-RU" sz="5200" b="1" dirty="0" smtClean="0">
              <a:solidFill>
                <a:srgbClr val="00B050"/>
              </a:solidFill>
            </a:endParaRPr>
          </a:p>
          <a:p>
            <a:r>
              <a:rPr lang="ru-RU" sz="2800" b="1" dirty="0" smtClean="0">
                <a:solidFill>
                  <a:srgbClr val="00B050"/>
                </a:solidFill>
              </a:rPr>
              <a:t>Составила семья :Лёша </a:t>
            </a:r>
            <a:r>
              <a:rPr lang="ru-RU" sz="2800" b="1" dirty="0" err="1" smtClean="0">
                <a:solidFill>
                  <a:srgbClr val="00B050"/>
                </a:solidFill>
              </a:rPr>
              <a:t>Дранишников</a:t>
            </a:r>
            <a:r>
              <a:rPr lang="ru-RU" sz="2800" b="1" dirty="0" smtClean="0">
                <a:solidFill>
                  <a:srgbClr val="00B050"/>
                </a:solidFill>
              </a:rPr>
              <a:t>, мама Ксения Дмитриевна.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3314" name="Picture 2" descr="ÐÐ°Ð±Ð°Ð½ â ÐºÑÑÐ¿Ð½Ð¾Ðµ Ð¿Ð°ÑÐ½Ð¾ÐºÐ¾Ð¿ÑÑÐ½Ð¾Ðµ Ð¶Ð¸Ð²Ð¾ÑÐ½Ð¾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5474382" cy="364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016824" cy="108012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Кабан – это крупное парнокопытное животное из класса млекопитающих. От кабана произошли домашние свиньи, поэтому внешне эти животные очень похожи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>
                <a:solidFill>
                  <a:schemeClr val="tx1"/>
                </a:solidFill>
              </a:rPr>
              <a:t>У кабана плотное туловище, крупная голова, большие и заостренные уши, хвост средней длины с кисточкой.</a:t>
            </a: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ÐÐ°Ð±Ð°Ð½Ñ Ð¿Ð¾ÐµÐ´Ð°ÑÑ ÐºÐ¾ÑÐ½Ð¸ ÑÐ°ÑÑÐµÐ½Ð¸Ð¹"/>
          <p:cNvPicPr>
            <a:picLocks noChangeAspect="1" noChangeArrowheads="1"/>
          </p:cNvPicPr>
          <p:nvPr/>
        </p:nvPicPr>
        <p:blipFill>
          <a:blip r:embed="rId2" cstate="print"/>
          <a:srcRect l="8400" r="4241" b="2174"/>
          <a:stretch>
            <a:fillRect/>
          </a:stretch>
        </p:blipFill>
        <p:spPr bwMode="auto">
          <a:xfrm>
            <a:off x="251520" y="2420888"/>
            <a:ext cx="3816424" cy="3240360"/>
          </a:xfrm>
          <a:prstGeom prst="rect">
            <a:avLst/>
          </a:prstGeom>
          <a:noFill/>
        </p:spPr>
      </p:pic>
      <p:pic>
        <p:nvPicPr>
          <p:cNvPr id="2052" name="Picture 4" descr="ÐÐ°ÑÑÐ¸Ð½ÐºÐ¸ Ð¿Ð¾ Ð·Ð°Ð¿ÑÐ¾ÑÑ ÑÐ²Ð¸Ð½ÑÑ Ñ Ð¿Ð¾ÑÐ¾ÑÐµÐ½ÐºÐ¾Ð¼"/>
          <p:cNvPicPr>
            <a:picLocks noChangeAspect="1" noChangeArrowheads="1"/>
          </p:cNvPicPr>
          <p:nvPr/>
        </p:nvPicPr>
        <p:blipFill>
          <a:blip r:embed="rId3" cstate="print"/>
          <a:srcRect l="12096" r="9281"/>
          <a:stretch>
            <a:fillRect/>
          </a:stretch>
        </p:blipFill>
        <p:spPr bwMode="auto">
          <a:xfrm>
            <a:off x="4283968" y="2420888"/>
            <a:ext cx="4642412" cy="32403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Кабан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Домашняя свинья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44827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4000" b="1" i="1" dirty="0" smtClean="0">
                <a:solidFill>
                  <a:srgbClr val="C00000"/>
                </a:solidFill>
              </a:rPr>
              <a:t>ПРЕЗЕНТАЦИЯ: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Животные Красноярского края (зимой)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ЗАЯЦ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Составила семья: Марк </a:t>
            </a:r>
            <a:r>
              <a:rPr lang="ru-RU" sz="2400" b="1" dirty="0" err="1" smtClean="0">
                <a:solidFill>
                  <a:srgbClr val="0070C0"/>
                </a:solidFill>
              </a:rPr>
              <a:t>Тубиш</a:t>
            </a:r>
            <a:r>
              <a:rPr lang="ru-RU" sz="2400" b="1" dirty="0" smtClean="0">
                <a:solidFill>
                  <a:srgbClr val="0070C0"/>
                </a:solidFill>
              </a:rPr>
              <a:t>, мама Татьяна Сергеевна</a:t>
            </a:r>
          </a:p>
          <a:p>
            <a:pPr fontAlgn="base"/>
            <a:r>
              <a:rPr lang="ru-RU" sz="1800" b="1" dirty="0" smtClean="0">
                <a:solidFill>
                  <a:srgbClr val="FF0000"/>
                </a:solidFill>
              </a:rPr>
              <a:t>Отгадай загадку:</a:t>
            </a:r>
          </a:p>
          <a:p>
            <a:pPr fontAlgn="base"/>
            <a:r>
              <a:rPr lang="ru-RU" sz="1800" b="1" i="1" dirty="0" smtClean="0">
                <a:solidFill>
                  <a:srgbClr val="FF0000"/>
                </a:solidFill>
              </a:rPr>
              <a:t>Длинные ушки, быстрые лапки. Серый, но не мышка. Кто это? (Зайчишка)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0" name="Рисунок 1" descr="https://ds03.infourok.ru/uploads/ex/021a/0003bf21-2d565698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96952"/>
            <a:ext cx="579730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7992888" cy="2376264"/>
          </a:xfrm>
        </p:spPr>
        <p:txBody>
          <a:bodyPr>
            <a:noAutofit/>
          </a:bodyPr>
          <a:lstStyle/>
          <a:p>
            <a:r>
              <a:rPr lang="ru-RU" sz="1500" dirty="0">
                <a:solidFill>
                  <a:schemeClr val="tx1"/>
                </a:solidFill>
              </a:rPr>
              <a:t>Кабаны предпочитают такие места, где есть поблизости река или </a:t>
            </a:r>
            <a:r>
              <a:rPr lang="ru-RU" sz="1500" dirty="0" smtClean="0">
                <a:solidFill>
                  <a:schemeClr val="tx1"/>
                </a:solidFill>
              </a:rPr>
              <a:t>озеро. </a:t>
            </a:r>
            <a:r>
              <a:rPr lang="ru-RU" sz="1500" dirty="0">
                <a:solidFill>
                  <a:schemeClr val="tx1"/>
                </a:solidFill>
              </a:rPr>
              <a:t>Кабаны всеядны, но в основном </a:t>
            </a:r>
            <a:r>
              <a:rPr lang="ru-RU" sz="1500" dirty="0" smtClean="0">
                <a:solidFill>
                  <a:schemeClr val="tx1"/>
                </a:solidFill>
              </a:rPr>
              <a:t>они поедают орехи</a:t>
            </a:r>
            <a:r>
              <a:rPr lang="ru-RU" sz="1500" dirty="0">
                <a:solidFill>
                  <a:schemeClr val="tx1"/>
                </a:solidFill>
              </a:rPr>
              <a:t>, грибы, ягоды, луковицы, клубни, корни и корневища различных растений</a:t>
            </a:r>
            <a:r>
              <a:rPr lang="ru-RU" sz="1500" dirty="0" smtClean="0">
                <a:solidFill>
                  <a:schemeClr val="tx1"/>
                </a:solidFill>
              </a:rPr>
              <a:t>. Так же, могут поедать </a:t>
            </a:r>
            <a:r>
              <a:rPr lang="ru-RU" sz="1500" dirty="0">
                <a:solidFill>
                  <a:schemeClr val="tx1"/>
                </a:solidFill>
              </a:rPr>
              <a:t>лягушек, змей, птичьи яйца, рыбу, червей, жуков </a:t>
            </a:r>
            <a:r>
              <a:rPr lang="ru-RU" sz="1500" dirty="0" smtClean="0">
                <a:solidFill>
                  <a:schemeClr val="tx1"/>
                </a:solidFill>
              </a:rPr>
              <a:t>. </a:t>
            </a:r>
            <a:r>
              <a:rPr lang="ru-RU" sz="1500" dirty="0">
                <a:solidFill>
                  <a:schemeClr val="tx1"/>
                </a:solidFill>
              </a:rPr>
              <a:t>Иногда кабаны могут нападать и на более крупных животных – зайцев, косуль или ланей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br>
              <a:rPr lang="ru-RU" sz="1500" dirty="0" smtClean="0">
                <a:solidFill>
                  <a:schemeClr val="tx1"/>
                </a:solidFill>
              </a:rPr>
            </a:br>
            <a:r>
              <a:rPr lang="ru-RU" sz="1500" dirty="0" smtClean="0">
                <a:solidFill>
                  <a:schemeClr val="tx1"/>
                </a:solidFill>
              </a:rPr>
              <a:t/>
            </a:r>
            <a:br>
              <a:rPr lang="ru-RU" sz="1500" dirty="0" smtClean="0">
                <a:solidFill>
                  <a:schemeClr val="tx1"/>
                </a:solidFill>
              </a:rPr>
            </a:b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animalsglobe.ru/wp-content/uploads/2011/09/d0bad0b0d0b1d0b0d0bd-2.jpg"/>
          <p:cNvPicPr>
            <a:picLocks noChangeAspect="1" noChangeArrowheads="1"/>
          </p:cNvPicPr>
          <p:nvPr/>
        </p:nvPicPr>
        <p:blipFill>
          <a:blip r:embed="rId2" cstate="print"/>
          <a:srcRect l="25325"/>
          <a:stretch>
            <a:fillRect/>
          </a:stretch>
        </p:blipFill>
        <p:spPr bwMode="auto">
          <a:xfrm>
            <a:off x="5646074" y="3258647"/>
            <a:ext cx="3750462" cy="3599353"/>
          </a:xfrm>
          <a:prstGeom prst="rect">
            <a:avLst/>
          </a:prstGeom>
          <a:noFill/>
        </p:spPr>
      </p:pic>
      <p:pic>
        <p:nvPicPr>
          <p:cNvPr id="1028" name="Picture 4" descr="http://mirnasos.ru/will/img6/kedrdarsibirskoysosniotkrayadokrayagorod_BF0D77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1" y="3486269"/>
            <a:ext cx="2460515" cy="2102971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https://84.img.avito.st/640x480/310915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0335" y="2060848"/>
            <a:ext cx="2542195" cy="2016224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4" name="Picture 10" descr="https://go3.imgsmail.ru/imgpreview?key=7d8c3ee2a16c4fb8&amp;mb=imgdb_preview_14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869160"/>
            <a:ext cx="2554417" cy="19888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6" name="Picture 12" descr="http://molbiol.ru/forums/uploads/a003/b091/post-22102-1358618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2855"/>
            <a:ext cx="2555776" cy="202958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8" name="Picture 14" descr="http://ohotn.ru/wp-content/uploads/2011/03/za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913784"/>
            <a:ext cx="2496275" cy="1944216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4525963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      Несмотря </a:t>
            </a:r>
            <a:r>
              <a:rPr lang="ru-RU" dirty="0"/>
              <a:t>на внешнюю неповоротливость, дикие кабаны – это активные </a:t>
            </a:r>
            <a:r>
              <a:rPr lang="ru-RU" dirty="0" smtClean="0"/>
              <a:t>и подвижные животные, они способны </a:t>
            </a:r>
            <a:r>
              <a:rPr lang="ru-RU" dirty="0"/>
              <a:t>переплывать довольно большие расстояния</a:t>
            </a:r>
            <a:r>
              <a:rPr lang="ru-RU" dirty="0" smtClean="0"/>
              <a:t>. </a:t>
            </a:r>
            <a:r>
              <a:rPr lang="ru-RU" dirty="0"/>
              <a:t>У кабанов плохое зрение, но очень тонкое обоняние и чуткий слух. </a:t>
            </a:r>
            <a:endParaRPr lang="ru-RU" dirty="0" smtClean="0"/>
          </a:p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    Животные </a:t>
            </a:r>
            <a:r>
              <a:rPr lang="ru-RU" dirty="0"/>
              <a:t>любят поваляться в грязи, так как грязевые ванны позволяют им избавиться от паразитов и от </a:t>
            </a:r>
            <a:r>
              <a:rPr lang="ru-RU" dirty="0" smtClean="0"/>
              <a:t>перегрева. </a:t>
            </a:r>
          </a:p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    Дикие </a:t>
            </a:r>
            <a:r>
              <a:rPr lang="ru-RU" dirty="0"/>
              <a:t>кабаны </a:t>
            </a:r>
            <a:r>
              <a:rPr lang="ru-RU" dirty="0" smtClean="0"/>
              <a:t>живут </a:t>
            </a:r>
            <a:r>
              <a:rPr lang="ru-RU" dirty="0"/>
              <a:t>стадами. В одном стаде обычно от 10 до 30 самок, детеныши и несколько молодых самцов</a:t>
            </a:r>
            <a:r>
              <a:rPr lang="ru-RU" dirty="0" smtClean="0"/>
              <a:t>. </a:t>
            </a:r>
            <a:r>
              <a:rPr lang="ru-RU" dirty="0"/>
              <a:t>Раз в году у самки рождается от двух до шести поросят, но бывает и больше. </a:t>
            </a:r>
            <a:r>
              <a:rPr lang="ru-RU" dirty="0" smtClean="0"/>
              <a:t>На шубке детенышей имеется </a:t>
            </a:r>
            <a:r>
              <a:rPr lang="ru-RU" dirty="0"/>
              <a:t>по несколько полосок, благодаря которым поросята остаются незамеченными в лесу. Самки кабанов – очень заботливые мамы, они оберегают своих детенышей и бесстрашно защищают их от врагов.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ÐÐ°Ð±Ð°Ð½ Ð»ÑÐ±Ð¸Ñ Ð¿Ð¾Ð²Ð°Ð»ÑÑÑÑÑ Ð² Ð³ÑÑÐ·Ð¸"/>
          <p:cNvPicPr>
            <a:picLocks noChangeAspect="1" noChangeArrowheads="1"/>
          </p:cNvPicPr>
          <p:nvPr/>
        </p:nvPicPr>
        <p:blipFill>
          <a:blip r:embed="rId2" cstate="print"/>
          <a:srcRect l="11760" r="9281" b="10401"/>
          <a:stretch>
            <a:fillRect/>
          </a:stretch>
        </p:blipFill>
        <p:spPr bwMode="auto">
          <a:xfrm>
            <a:off x="107504" y="4553744"/>
            <a:ext cx="3384376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http://oxothik.ru/userimages/image/articles/ka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3810000" cy="250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3960440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В зимнее время многие дикие создания вынуждены прилагать максимум усилий, чтобы найти себе необходимое количество пищи и протянуть до наступления весеннего тепла. Кабаны зимой выживают даже в холодных регионах, чему способствует не только плотный мех, но и высокочувствительное рыло, позволяющее отыскивать еду даже под большим слоем снега.</a:t>
            </a:r>
          </a:p>
          <a:p>
            <a:r>
              <a:rPr lang="ru-RU" sz="1600" dirty="0" smtClean="0"/>
              <a:t>Людям сложно представить, чем питаются зимой кабаны, ведь на первый взгляд, пространство леса в это время кажется пустым и бесплодным. Дикие свиньи, чтобы пережить самые неблагоприятные зимние месяцы, начинают готовиться заранее. Всю весну, лето и осень они стараются есть, как можно больше. Это позволяет им накопить большую жировую прослойку, которая не только становится дополнительной защитой от холода, но и позволяет животным в совсем трудные времена обходиться пищей, отличающейся низкой питательностью. Чтобы отыскать питательные клубни и коренья, дикая свинья своим пятаком и клыками взрыхляет мерзлую землю. Это объясняет, почему кабаны зимой объединяются в группы. Это позволяет им расчищать большие пространства, от снега открывая себе доступ к большему количеству пищи.</a:t>
            </a:r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26" name="Picture 2" descr="ÐºÐ°Ð±Ð°Ð½ Ð·Ð¸Ð¼Ð¾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89040"/>
            <a:ext cx="3600400" cy="2887986"/>
          </a:xfrm>
          <a:prstGeom prst="rect">
            <a:avLst/>
          </a:prstGeom>
          <a:noFill/>
        </p:spPr>
      </p:pic>
      <p:pic>
        <p:nvPicPr>
          <p:cNvPr id="4" name="Picture 2" descr=" Ð´Ð¸ÐºÐ¸Ðµ ÐºÐ°Ð±Ð°Ð½Ñ Ð·Ð¸Ð¼Ð¾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320033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Спасибо за внимание !!!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3600401"/>
          </a:xfrm>
          <a:ln w="28575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>
              <a:lnSpc>
                <a:spcPts val="3829"/>
              </a:lnSpc>
              <a:spcBef>
                <a:spcPts val="100"/>
              </a:spcBef>
            </a:pPr>
            <a:endParaRPr lang="ru-RU" sz="5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c.pics.livejournal.com/artur_murzahan/71566352/543353/54335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184576" cy="2880320"/>
          </a:xfrm>
          <a:prstGeom prst="rect">
            <a:avLst/>
          </a:prstGeom>
          <a:noFill/>
        </p:spPr>
      </p:pic>
      <p:pic>
        <p:nvPicPr>
          <p:cNvPr id="13316" name="Picture 4" descr="https://ampravda.ru/files/articles-1/40508/r803xb9tj0d2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5580112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Елена\Desktop\зима папка\Белка_1.jSDWEREE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320480" cy="3384376"/>
          </a:xfrm>
          <a:prstGeom prst="rect">
            <a:avLst/>
          </a:prstGeom>
          <a:noFill/>
        </p:spPr>
      </p:pic>
      <p:pic>
        <p:nvPicPr>
          <p:cNvPr id="6" name="Picture 2" descr="C:\Users\Елена\Desktop\зима папка\0654DFFASSS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48" y="3140968"/>
            <a:ext cx="496855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Елена\Desktop\зима папка\losCD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533338" cy="3877891"/>
          </a:xfrm>
          <a:prstGeom prst="rect">
            <a:avLst/>
          </a:prstGeom>
          <a:noFill/>
        </p:spPr>
      </p:pic>
      <p:pic>
        <p:nvPicPr>
          <p:cNvPr id="6" name="Picture 2" descr="C:\Users\Елена\Desktop\зима папка\9.jDFE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752528" cy="3417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C:\Users\Елена\Desktop\зима папка\alpha-female-gray-wolf-canis-lupus-grey-wolf-with-subordinate-males-DGJHF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257" b="8681"/>
          <a:stretch>
            <a:fillRect/>
          </a:stretch>
        </p:blipFill>
        <p:spPr bwMode="auto">
          <a:xfrm>
            <a:off x="0" y="188640"/>
            <a:ext cx="5688632" cy="3240360"/>
          </a:xfrm>
          <a:prstGeom prst="rect">
            <a:avLst/>
          </a:prstGeom>
          <a:noFill/>
        </p:spPr>
      </p:pic>
      <p:pic>
        <p:nvPicPr>
          <p:cNvPr id="7" name="Picture 2" descr="C:\Users\Елена\Desktop\зима папка\image_01_20170106115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4644008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img.gazeta.ru/files3/793/5961793/deer-pic668-668x444-98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544616" cy="3536405"/>
          </a:xfrm>
          <a:prstGeom prst="rect">
            <a:avLst/>
          </a:prstGeom>
          <a:noFill/>
        </p:spPr>
      </p:pic>
      <p:pic>
        <p:nvPicPr>
          <p:cNvPr id="8196" name="Picture 4" descr="https://xn--e1abcgakjmf3afc5c8g.xn--p1ai/upload/main/291/291143091df6a38a6642bd2ef4a5d8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73016"/>
            <a:ext cx="5174010" cy="3146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cdn.fishki.net/upload/post/201503/11/1459803/5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8110"/>
          <a:stretch>
            <a:fillRect/>
          </a:stretch>
        </p:blipFill>
        <p:spPr bwMode="auto">
          <a:xfrm>
            <a:off x="0" y="116632"/>
            <a:ext cx="4393504" cy="3728567"/>
          </a:xfrm>
          <a:prstGeom prst="rect">
            <a:avLst/>
          </a:prstGeom>
          <a:noFill/>
        </p:spPr>
      </p:pic>
      <p:pic>
        <p:nvPicPr>
          <p:cNvPr id="7172" name="Picture 4" descr="http://prezentacii.info/wp-content/uploads/2016/07/cbzK6Kd3rqjVHHO8/20.jpg"/>
          <p:cNvPicPr>
            <a:picLocks noChangeAspect="1" noChangeArrowheads="1"/>
          </p:cNvPicPr>
          <p:nvPr/>
        </p:nvPicPr>
        <p:blipFill>
          <a:blip r:embed="rId3" cstate="print">
            <a:lum bright="30000" contrast="-10000"/>
          </a:blip>
          <a:srcRect l="11942" t="18380" r="11322"/>
          <a:stretch>
            <a:fillRect/>
          </a:stretch>
        </p:blipFill>
        <p:spPr bwMode="auto">
          <a:xfrm>
            <a:off x="4644008" y="3545632"/>
            <a:ext cx="4392488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95536" y="188640"/>
            <a:ext cx="8229600" cy="2088232"/>
          </a:xfrm>
        </p:spPr>
        <p:txBody>
          <a:bodyPr>
            <a:normAutofit/>
          </a:bodyPr>
          <a:lstStyle/>
          <a:p>
            <a:pPr fontAlgn="base"/>
            <a:r>
              <a:rPr lang="ru-RU" sz="2800" b="1" dirty="0" smtClean="0">
                <a:solidFill>
                  <a:srgbClr val="C00000"/>
                </a:solidFill>
              </a:rPr>
              <a:t>У зайца длинные уши, большие задние лапы и маленький хвостик-комочек. Зубы у зайцев растут всю жизнь, когда они кушают они могут стираться, но расти они не прекращают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40963" name="Рисунок 2" descr="https://files.prezentacii.org/17/12/44701/data/pr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6096000" cy="39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s://i.ytimg.com/vi/x4Djfhe87e4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www.sliderpoint.org/images/referats/844b/(2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2007"/>
            <a:ext cx="8496944" cy="6785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ds04.infourok.ru/uploads/ex/1249/000f0668-3d4947ed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5016" cy="746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93096"/>
            <a:ext cx="8229600" cy="12241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https://im0-tub-ru.yandex.net/i?id=d8940b8871c4c17a4c0f155883d35bc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96448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2" name="Picture 4" descr="https://s12.stc.all.kpcdn.net/share/i/4/360429/w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632848" cy="5965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СПАСИБО ЗА ВНИМАНИЕ!!!!!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0223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У зайца нет постоянного жилья. Днём он лежит под кустиком, а ночью выходит покушать. Зимой зайцам приходится трудно, потому что еды практически нет, он бегает на огороды и грызёт там капустные кочерыжки, либо находит сено, или грызёт кору деревьев.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Есть такая загадка: летом серенький, а зимой беленький. Это про зайца, потому что летом он серый, а зимой совсем белый, и только кончики ушей остаются черными. Такая окраска спасает зайцев от их врагов, которые были бы не против полакомиться зайчатиной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9938" name="Picture 2" descr="https://cf.ppt-online.org/files1/slide/f/fzb7NupJyxFsvMRaLEch58wdIqBKjtDO9n4X3UTirl/slide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392488" cy="3744416"/>
          </a:xfrm>
          <a:prstGeom prst="rect">
            <a:avLst/>
          </a:prstGeom>
          <a:noFill/>
        </p:spPr>
      </p:pic>
      <p:pic>
        <p:nvPicPr>
          <p:cNvPr id="5" name="Picture 2" descr="http://animalwild.net/uploads/posts/2016-06/1464761500_lepus-timidu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4847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971600" y="-52043"/>
            <a:ext cx="77048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врагам зайца можно отнести: лис, волков, собак, орлов, больших воронов, филинов, ястребов. Ему очень трудно защититься от них, поэтому ничего не остается, как спасаться бегством. И это у него очень хорошо получается! Заяц быстро бегает и очень ловко прыгает, благодаря своим довольно длинным ступням на задних лапах. Есть такая поговорка: «Заяц не трус, себя бережёт!»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мы и познакомились поближе с одним из животных, которые обитают в Красноярском крае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5538" name="Picture 2" descr="http://www.proxvost.info/animals/europe/images/mountain_hare/mountain_hare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924944"/>
            <a:ext cx="5904656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Спасибо за внимание !!!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3600401"/>
          </a:xfrm>
          <a:ln w="28575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>
              <a:lnSpc>
                <a:spcPts val="3829"/>
              </a:lnSpc>
              <a:spcBef>
                <a:spcPts val="100"/>
              </a:spcBef>
            </a:pPr>
            <a:endParaRPr lang="ru-RU" sz="5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560" y="330608"/>
            <a:ext cx="8229600" cy="1413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29"/>
              </a:lnSpc>
              <a:spcBef>
                <a:spcPts val="100"/>
              </a:spcBef>
            </a:pPr>
            <a:r>
              <a:rPr sz="2400" spc="-5" dirty="0"/>
              <a:t>ДИКИЕ ЖИВОТНЫЕ НАШИХ</a:t>
            </a:r>
            <a:r>
              <a:rPr sz="2400" spc="-60" dirty="0"/>
              <a:t> </a:t>
            </a:r>
            <a:r>
              <a:rPr sz="2400" dirty="0" smtClean="0"/>
              <a:t>ЛЕСОВ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2000" i="1" dirty="0" smtClean="0"/>
              <a:t>Составила семья: Аня </a:t>
            </a:r>
            <a:r>
              <a:rPr lang="ru-RU" sz="2000" i="1" dirty="0" err="1" smtClean="0"/>
              <a:t>Жмурина</a:t>
            </a:r>
            <a:r>
              <a:rPr lang="ru-RU" sz="2000" i="1" dirty="0" smtClean="0"/>
              <a:t>, мама Наталья Анатольевна </a:t>
            </a:r>
            <a:endParaRPr sz="2000" i="1" dirty="0">
              <a:latin typeface="Cooper Black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 flipV="1">
            <a:off x="3843654" y="764704"/>
            <a:ext cx="1456690" cy="594576"/>
          </a:xfrm>
          <a:custGeom>
            <a:avLst/>
            <a:gdLst/>
            <a:ahLst/>
            <a:cxnLst/>
            <a:rect l="l" t="t" r="r" b="b"/>
            <a:pathLst>
              <a:path w="1456689">
                <a:moveTo>
                  <a:pt x="0" y="0"/>
                </a:moveTo>
                <a:lnTo>
                  <a:pt x="1456689" y="0"/>
                </a:lnTo>
              </a:path>
            </a:pathLst>
          </a:custGeom>
          <a:ln w="53339">
            <a:solidFill>
              <a:srgbClr val="99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971550" y="1844824"/>
            <a:ext cx="6985000" cy="460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2116" y="6161087"/>
            <a:ext cx="42405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Знакомьтесь,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ребята </a:t>
            </a:r>
            <a:r>
              <a:rPr sz="2000" b="1" dirty="0">
                <a:solidFill>
                  <a:srgbClr val="993300"/>
                </a:solidFill>
                <a:latin typeface="Arial"/>
                <a:cs typeface="Arial"/>
              </a:rPr>
              <a:t>– </a:t>
            </a:r>
            <a:r>
              <a:rPr sz="2000" b="1" spc="-10" dirty="0">
                <a:solidFill>
                  <a:srgbClr val="993300"/>
                </a:solidFill>
                <a:latin typeface="Arial"/>
                <a:cs typeface="Arial"/>
              </a:rPr>
              <a:t>это</a:t>
            </a:r>
            <a:r>
              <a:rPr sz="2000" b="1" spc="-15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93300"/>
                </a:solidFill>
                <a:latin typeface="Arial"/>
                <a:cs typeface="Arial"/>
              </a:rPr>
              <a:t>ЛИСА.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0112" y="404812"/>
            <a:ext cx="7561199" cy="5400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012" y="5229225"/>
            <a:ext cx="3048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5300662"/>
            <a:ext cx="3048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31401"/>
            <a:ext cx="4572000" cy="11951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829"/>
              </a:lnSpc>
              <a:spcBef>
                <a:spcPts val="100"/>
              </a:spcBef>
            </a:pPr>
            <a:r>
              <a:rPr lang="ru-RU" spc="-5" dirty="0" smtClean="0"/>
              <a:t>ДИКИЕ ЖИВОТНЫЕ НАШИХ</a:t>
            </a:r>
            <a:r>
              <a:rPr lang="ru-RU" spc="-60" dirty="0" smtClean="0"/>
              <a:t> </a:t>
            </a:r>
            <a:r>
              <a:rPr lang="ru-RU" dirty="0" smtClean="0"/>
              <a:t>ЛЕСОВ</a:t>
            </a:r>
          </a:p>
          <a:p>
            <a:pPr algn="ctr">
              <a:lnSpc>
                <a:spcPts val="4790"/>
              </a:lnSpc>
            </a:pPr>
            <a:r>
              <a:rPr lang="ru-RU" sz="2400" dirty="0" smtClean="0"/>
              <a:t>ЛИСА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877</Words>
  <Application>Microsoft Office PowerPoint</Application>
  <PresentationFormat>Экран (4:3)</PresentationFormat>
  <Paragraphs>53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В царстве диких зверей!!!!</vt:lpstr>
      <vt:lpstr>Слайд 2</vt:lpstr>
      <vt:lpstr>ПРЕЗЕНТАЦИЯ: Животные Красноярского края (зимой) ЗАЯЦ   </vt:lpstr>
      <vt:lpstr>У зайца длинные уши, большие задние лапы и маленький хвостик-комочек. Зубы у зайцев растут всю жизнь, когда они кушают они могут стираться, но расти они не прекращают.</vt:lpstr>
      <vt:lpstr>У зайца нет постоянного жилья. Днём он лежит под кустиком, а ночью выходит покушать. Зимой зайцам приходится трудно, потому что еды практически нет, он бегает на огороды и грызёт там капустные кочерыжки, либо находит сено, или грызёт кору деревьев.  Есть такая загадка: летом серенький, а зимой беленький. Это про зайца, потому что летом он серый, а зимой совсем белый, и только кончики ушей остаются черными. Такая окраска спасает зайцев от их врагов, которые были бы не против полакомиться зайчатиной </vt:lpstr>
      <vt:lpstr>Слайд 6</vt:lpstr>
      <vt:lpstr>Спасибо за внимание !!!</vt:lpstr>
      <vt:lpstr>ДИКИЕ ЖИВОТНЫЕ НАШИХ ЛЕСОВ  Составила семья: Аня Жмурина, мама Наталья Анатольевна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Спасибо за внимание</vt:lpstr>
      <vt:lpstr>Слайд 28</vt:lpstr>
      <vt:lpstr>Слайд 29</vt:lpstr>
      <vt:lpstr>Слайд 30</vt:lpstr>
      <vt:lpstr>Слайд 31</vt:lpstr>
      <vt:lpstr>Слайд 32</vt:lpstr>
      <vt:lpstr>Спасибо за внимание !!!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СПАСИБО ЗА ВНИМАНИЕ!!!!!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о д по познавательному развитию</dc:title>
  <dc:creator>RePack by SPecialiST</dc:creator>
  <cp:lastModifiedBy>ЕленаСергеевна</cp:lastModifiedBy>
  <cp:revision>26</cp:revision>
  <dcterms:created xsi:type="dcterms:W3CDTF">2018-12-11T14:25:47Z</dcterms:created>
  <dcterms:modified xsi:type="dcterms:W3CDTF">2018-12-21T02:37:33Z</dcterms:modified>
</cp:coreProperties>
</file>