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2" r:id="rId4"/>
    <p:sldId id="263" r:id="rId5"/>
    <p:sldId id="265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AFE44-BA66-4DBB-8535-D148D9C4D9F4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EE0E8-2E87-4B96-80DF-B653C9DEB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1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EE0E8-2E87-4B96-80DF-B653C9DEB8F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487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41AD9-9CD4-0EC9-0CF4-D24B56A37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2E23A8C-2091-23C2-51E7-D41EDF15E8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59C2935-3192-7070-ED0F-1A04167FC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968B41-0CCD-5202-5655-A977C53285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EE0E8-2E87-4B96-80DF-B653C9DEB8F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182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75482-7B78-1929-6415-1D6BA8A1A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8FAFE8B-387D-BDA6-CC30-9303776045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3CAF27B-DAA2-F47D-6163-7A29B7A03B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888611-D808-E549-6978-13EF6ADD9B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EE0E8-2E87-4B96-80DF-B653C9DEB8F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727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BFF51-A584-9C9D-AC51-89A541520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42F13F1-8ACC-9B14-D454-44CFEFC931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3F07E18-B7ED-11A0-B883-B414F5D999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78C64D-93C8-1752-FB59-F54C3D2BC4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EE0E8-2E87-4B96-80DF-B653C9DEB8F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175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B4619-D413-6E1E-11EC-AA3E3A819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CF7D209-8662-3A9D-2CCA-846EA97CFA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BC5BFC0-3B5A-439F-EA9C-6A5D907C3A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E4AE2B-9C12-5409-02BB-552D8C9119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EE0E8-2E87-4B96-80DF-B653C9DEB8F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853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DCF20-57C6-AB7D-8EF2-47703CC76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BA1F5A3-4F1E-8746-83D4-C402D44F53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78CFFA6-210C-E16F-40EC-5F8DF0960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101CE1-5F19-8CAA-0E72-1CBEB48434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EE0E8-2E87-4B96-80DF-B653C9DEB8F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41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BAF12-7F34-5B29-F08B-E50EA0B31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D76FB4-2AF4-45D1-A989-86ABC9358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5ED511-4B75-709B-DA1C-7FEA41B3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F542-2139-4093-AB36-217F0E74A5F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48C2C6-2DCB-0FDB-F038-6C209BEC2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94E744-977B-FC47-9FBF-03188CB6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500F-44D2-4509-A217-E8BC7BF25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69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4953A-F0A3-8870-29B9-C1F0A7EAB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292EDB-C433-D792-D3A6-9CCFF9FC1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354FFE-6AB8-C8B4-4638-B1FF45A24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F542-2139-4093-AB36-217F0E74A5F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5D3F24-9FA6-630E-1543-7E77D1641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0BE11F-7329-5E06-6288-A67F413E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500F-44D2-4509-A217-E8BC7BF25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03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78BB97-A5B2-CD9A-C69C-824660A740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EF71AB-BE46-5BDA-C920-6D0D0E62C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D5B654-8656-944A-AD65-4B206C08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F542-2139-4093-AB36-217F0E74A5F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B7AE71-82D7-0F02-F70E-1FDD31935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983D-ED6F-7350-6034-6AC2AA49B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500F-44D2-4509-A217-E8BC7BF25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6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4A6FC-6C38-1117-BF3C-3923E4D9C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D256D-19BD-A630-3C51-37BE654C0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84FDBD-42E7-5332-B8D2-D41A86812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F542-2139-4093-AB36-217F0E74A5F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459A4B-711E-96DD-DF11-A720D7B4D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BF8C81-CBD2-18C1-269B-7E689BB06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500F-44D2-4509-A217-E8BC7BF25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56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8EA05-031C-8F15-51CF-7437D4751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DF4CCD-AFEB-7090-4764-365EB7CF0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FD542-82AE-14AB-A9FD-8CAEF0DDE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F542-2139-4093-AB36-217F0E74A5F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8A624A-226F-1CBF-8AE7-42F8E0139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73F790-1296-5CFF-078E-A4117F8F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500F-44D2-4509-A217-E8BC7BF25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2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03051-615F-95D4-2635-D34AEAE56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01AE68-AC37-6140-C3BE-BC554160CC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5520B4-D711-99EE-867F-41E98DE27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661D96-C7C1-A420-62E2-A9EE1FCB7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F542-2139-4093-AB36-217F0E74A5F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2FBBE2-1466-F540-A9BB-B62BCA170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7648C3-02FC-B820-41D4-79F0B787C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500F-44D2-4509-A217-E8BC7BF25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76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9AF60-5503-77B7-AC4A-56A937F08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64FD69-DDBE-BAB2-08E5-6842C69C2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DB6018-1702-3A58-042F-2E2DB7B14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C59AFC-CD25-0670-4632-AD8E46FED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1A7811-2978-78FA-CB8C-24CBCB87F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5570680-1722-D2B7-AF1F-6BA4DCB2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F542-2139-4093-AB36-217F0E74A5F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E575D8D-1211-B0E5-149C-1DF30144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EC1619-5C52-BB2B-0812-BAA4F39BC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500F-44D2-4509-A217-E8BC7BF25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59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A9D79-DDDB-468A-D41F-A17DCEAE8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99DF99-EABF-EB6E-66C8-FFD915A2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F542-2139-4093-AB36-217F0E74A5F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2E07EF-3019-88E4-58A2-FF00790E5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A68E21-6663-FD50-B6CF-511548A5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500F-44D2-4509-A217-E8BC7BF25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17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AAB865-ED1C-5156-4196-F19837B6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F542-2139-4093-AB36-217F0E74A5F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D0B849-9CB6-AFC2-A9F2-57A1EC6A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85C25A-1488-9E8D-38AD-9789475E4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500F-44D2-4509-A217-E8BC7BF25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01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0D9A5-1F63-1E9B-0E8B-5FD09B0F4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400EE8-1C51-D518-B6E0-8694682D5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4A8368-71D2-FCCC-C22E-48CAED106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89FB41-1DBA-1305-84CF-93044A13B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F542-2139-4093-AB36-217F0E74A5F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6313E5-C924-8D38-1B2C-68D178A8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3E8FDF-4E26-9F45-72CC-31539E69E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500F-44D2-4509-A217-E8BC7BF25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768DF-F0C6-B108-D9F7-F40AEFF9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474CBF3-7CE9-35DF-ED18-8A83388502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B73089-AA0B-5F8A-79D7-98A0FFFBE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D55EE1-345F-A28F-1238-94D8EDFEC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F542-2139-4093-AB36-217F0E74A5F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A48E2F-49B4-AB58-D010-08C6EE851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6A0E5F-524A-A2A0-E7A3-5BCB350E0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500F-44D2-4509-A217-E8BC7BF25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67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42A1D-9821-3FED-2B33-D50F4AA59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98079E-E1E0-1313-98ED-BDADD258B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A0832E-5391-6B8D-1DB5-05A920FC5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6F542-2139-4093-AB36-217F0E74A5F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92D85F-72F9-0950-FDBB-852225D13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83FDE-9B18-66EB-BC37-5D6AB5819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4500F-44D2-4509-A217-E8BC7BF25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61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9E7E16-5FCF-1638-46EA-CD59BE431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46788-BCAB-51A3-AE51-B3DC8B377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155" y="132735"/>
            <a:ext cx="10589342" cy="169606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Муниципальное  дошкольное образовательное автономное учреждение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Детский сад № 12 «Журавушка» комбинированного вида г. Орска»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03407C-53E6-1287-EE49-4C8C22805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6128" y="1961534"/>
            <a:ext cx="10028903" cy="151842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onstantia" panose="02030602050306030303" pitchFamily="18" charset="0"/>
              </a:rPr>
              <a:t>Дидактическая игра </a:t>
            </a:r>
          </a:p>
          <a:p>
            <a:r>
              <a:rPr lang="ru-RU" sz="3600" b="1" dirty="0">
                <a:solidFill>
                  <a:srgbClr val="C00000"/>
                </a:solidFill>
                <a:latin typeface="Constantia" panose="02030602050306030303" pitchFamily="18" charset="0"/>
              </a:rPr>
              <a:t>"Живая природа Оренбургского края"</a:t>
            </a: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3771A-AD77-5316-2327-9291458F1624}"/>
              </a:ext>
            </a:extLst>
          </p:cNvPr>
          <p:cNvSpPr txBox="1"/>
          <p:nvPr/>
        </p:nvSpPr>
        <p:spPr>
          <a:xfrm>
            <a:off x="1056969" y="2956740"/>
            <a:ext cx="1071224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для детей старшей группы «Лучики»</a:t>
            </a: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                                                                            </a:t>
            </a:r>
            <a:r>
              <a:rPr lang="ru-RU" sz="2800" b="1" dirty="0">
                <a:solidFill>
                  <a:schemeClr val="bg1"/>
                </a:solidFill>
              </a:rPr>
              <a:t>выполнила: </a:t>
            </a:r>
            <a:r>
              <a:rPr lang="ru-RU" sz="2800" b="1" dirty="0" err="1">
                <a:solidFill>
                  <a:schemeClr val="bg1"/>
                </a:solidFill>
              </a:rPr>
              <a:t>Бекенова</a:t>
            </a:r>
            <a:r>
              <a:rPr lang="ru-RU" sz="2800" b="1" dirty="0">
                <a:solidFill>
                  <a:schemeClr val="bg1"/>
                </a:solidFill>
              </a:rPr>
              <a:t> Р.А </a:t>
            </a:r>
          </a:p>
        </p:txBody>
      </p:sp>
    </p:spTree>
    <p:extLst>
      <p:ext uri="{BB962C8B-B14F-4D97-AF65-F5344CB8AC3E}">
        <p14:creationId xmlns:p14="http://schemas.microsoft.com/office/powerpoint/2010/main" val="212802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A1027-F7C0-2F24-A083-0A99FD40A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D4FBF5-976A-3A27-78CB-3BFD1BBB1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D12CC-7E9A-B8FA-CF2D-DAF9F7545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154" y="442453"/>
            <a:ext cx="11002297" cy="303750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Цель:</a:t>
            </a:r>
            <a:r>
              <a:rPr lang="ru-RU" sz="2800" dirty="0">
                <a:solidFill>
                  <a:schemeClr val="bg1"/>
                </a:solidFill>
              </a:rPr>
              <a:t> Формирование представлений о разнообразии живой природы Оренбургского края.</a:t>
            </a:r>
            <a:br>
              <a:rPr lang="ru-RU" sz="2800" dirty="0">
                <a:solidFill>
                  <a:schemeClr val="bg1"/>
                </a:solidFill>
              </a:rPr>
            </a:br>
            <a:br>
              <a:rPr lang="ru-RU" sz="2800" dirty="0"/>
            </a:br>
            <a:br>
              <a:rPr lang="ru-RU" sz="2800" dirty="0"/>
            </a:br>
            <a:r>
              <a:rPr lang="ru-RU" sz="2800" b="1" dirty="0"/>
              <a:t>Задачи: </a:t>
            </a:r>
            <a:r>
              <a:rPr lang="ru-RU" sz="2800" dirty="0"/>
              <a:t>взаимодействие со сверстниками, развивать игровую деятельность. Развивать умения детей распределять предметы по группам. Обогащать активный словарь детей. Воспитывать заботливое отношение к природе родного края.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0111A9-5616-3E9B-4E09-6A3BAFDD9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550" y="589935"/>
            <a:ext cx="11552902" cy="4021296"/>
          </a:xfrm>
        </p:spPr>
        <p:txBody>
          <a:bodyPr>
            <a:normAutofit/>
          </a:bodyPr>
          <a:lstStyle/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r>
              <a:rPr lang="ru-RU" sz="3600" b="1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E2DDCD-397E-DAC5-D46E-0A328AE86AF7}"/>
              </a:ext>
            </a:extLst>
          </p:cNvPr>
          <p:cNvSpPr txBox="1"/>
          <p:nvPr/>
        </p:nvSpPr>
        <p:spPr>
          <a:xfrm flipV="1">
            <a:off x="1056969" y="5203509"/>
            <a:ext cx="274811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                                                                           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8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E018F-09BC-333F-B03B-8CE367267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D271DC-5C3B-ECAA-226B-D05D5746D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43DEC-A6BC-4D76-A5B1-BD1B41CEB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154" y="589935"/>
            <a:ext cx="11002297" cy="2890025"/>
          </a:xfrm>
        </p:spPr>
        <p:txBody>
          <a:bodyPr>
            <a:normAutofit/>
          </a:bodyPr>
          <a:lstStyle/>
          <a:p>
            <a:br>
              <a:rPr lang="ru-RU" sz="2800" dirty="0"/>
            </a:b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9277AC-6CED-05D0-9D0E-1F3AD5188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550" y="1238865"/>
            <a:ext cx="11552902" cy="4660490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>
                <a:latin typeface="Constantia" panose="02030602050306030303" pitchFamily="18" charset="0"/>
              </a:rPr>
              <a:t>Ход игры: </a:t>
            </a:r>
            <a:r>
              <a:rPr lang="ru-RU" sz="3600" dirty="0">
                <a:latin typeface="Constantia" panose="02030602050306030303" pitchFamily="18" charset="0"/>
              </a:rPr>
              <a:t>Воспитатель предлагает детям помочь навести порядок в </a:t>
            </a:r>
            <a:r>
              <a:rPr lang="ru-RU" sz="3600" dirty="0" err="1">
                <a:latin typeface="Constantia" panose="02030602050306030303" pitchFamily="18" charset="0"/>
              </a:rPr>
              <a:t>природе.Воспитатель</a:t>
            </a:r>
            <a:r>
              <a:rPr lang="ru-RU" sz="3600" dirty="0">
                <a:latin typeface="Constantia" panose="02030602050306030303" pitchFamily="18" charset="0"/>
              </a:rPr>
              <a:t> раздает детям карточки с </a:t>
            </a:r>
            <a:r>
              <a:rPr lang="ru-RU" sz="3600" dirty="0" err="1">
                <a:latin typeface="Constantia" panose="02030602050306030303" pitchFamily="18" charset="0"/>
              </a:rPr>
              <a:t>обьектом</a:t>
            </a:r>
            <a:r>
              <a:rPr lang="ru-RU" sz="3600" dirty="0">
                <a:latin typeface="Constantia" panose="02030602050306030303" pitchFamily="18" charset="0"/>
              </a:rPr>
              <a:t> для сортирования ( у кого </a:t>
            </a:r>
            <a:r>
              <a:rPr lang="ru-RU" sz="3600" dirty="0" err="1">
                <a:latin typeface="Constantia" panose="02030602050306030303" pitchFamily="18" charset="0"/>
              </a:rPr>
              <a:t>лапы,у</a:t>
            </a:r>
            <a:r>
              <a:rPr lang="ru-RU" sz="3600" dirty="0">
                <a:latin typeface="Constantia" panose="02030602050306030303" pitchFamily="18" charset="0"/>
              </a:rPr>
              <a:t> кого </a:t>
            </a:r>
            <a:r>
              <a:rPr lang="ru-RU" sz="3600" dirty="0" err="1">
                <a:latin typeface="Constantia" panose="02030602050306030303" pitchFamily="18" charset="0"/>
              </a:rPr>
              <a:t>крылья,у</a:t>
            </a:r>
            <a:r>
              <a:rPr lang="ru-RU" sz="3600" dirty="0">
                <a:latin typeface="Constantia" panose="02030602050306030303" pitchFamily="18" charset="0"/>
              </a:rPr>
              <a:t> кого копыта).Затем показывает картинки животного или птицы. Дети смотрят на свои карточки и находят похожую. </a:t>
            </a:r>
            <a:r>
              <a:rPr lang="ru-RU" sz="3600" dirty="0" err="1">
                <a:latin typeface="Constantia" panose="02030602050306030303" pitchFamily="18" charset="0"/>
              </a:rPr>
              <a:t>Тот,у</a:t>
            </a:r>
            <a:r>
              <a:rPr lang="ru-RU" sz="3600" dirty="0">
                <a:latin typeface="Constantia" panose="02030602050306030303" pitchFamily="18" charset="0"/>
              </a:rPr>
              <a:t> кого эта картинка забирает ее и выкладывает рядом с карточкой.</a:t>
            </a: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r>
              <a:rPr lang="ru-RU" sz="3600" b="1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822B4D-CE0E-C4F4-70CF-9AD8A4DB2903}"/>
              </a:ext>
            </a:extLst>
          </p:cNvPr>
          <p:cNvSpPr txBox="1"/>
          <p:nvPr/>
        </p:nvSpPr>
        <p:spPr>
          <a:xfrm flipV="1">
            <a:off x="1056969" y="5203509"/>
            <a:ext cx="274811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                                                                          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68FAB7-CD38-1BD2-A390-A1776FF90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871" y="3917598"/>
            <a:ext cx="4413227" cy="182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56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F2549-28DE-CF1D-45DD-BE5CBAC72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198EFA-BF93-0FE0-6531-18D3607C2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99593-ECBD-84CC-9C38-5EE959BA4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154" y="589935"/>
            <a:ext cx="11002297" cy="2890025"/>
          </a:xfrm>
        </p:spPr>
        <p:txBody>
          <a:bodyPr>
            <a:normAutofit/>
          </a:bodyPr>
          <a:lstStyle/>
          <a:p>
            <a:br>
              <a:rPr lang="ru-RU" sz="2800" dirty="0"/>
            </a:b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DF937A-739E-1B3A-36B4-1B08F0851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550" y="353961"/>
            <a:ext cx="11552902" cy="6238568"/>
          </a:xfrm>
        </p:spPr>
        <p:txBody>
          <a:bodyPr>
            <a:normAutofit/>
          </a:bodyPr>
          <a:lstStyle/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r>
              <a:rPr lang="ru-RU" sz="3600" b="1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C6A313-0D4C-6859-58E2-C2936C284704}"/>
              </a:ext>
            </a:extLst>
          </p:cNvPr>
          <p:cNvSpPr txBox="1"/>
          <p:nvPr/>
        </p:nvSpPr>
        <p:spPr>
          <a:xfrm flipV="1">
            <a:off x="1056969" y="5203509"/>
            <a:ext cx="274811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                                                                          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D91791-D715-0F0A-5CC3-39F4078E2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871" y="3917598"/>
            <a:ext cx="4413227" cy="18266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4E882A-9594-4040-D7C3-A0CA73A518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26" y="105645"/>
            <a:ext cx="4885886" cy="33743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21104F-7208-67C6-0481-23E40F4FAF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742" y="157971"/>
            <a:ext cx="4703258" cy="33473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FB31912-F11E-81FA-94D9-DE6ED0E36D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44" y="3585605"/>
            <a:ext cx="4703258" cy="322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67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5CF30-BA1A-3D9D-69DF-3CA90B4C8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2D6267-A97F-458C-1296-65EB635D6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6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BB5AB-87EE-3EA8-A6B7-2C02C20E4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154" y="589935"/>
            <a:ext cx="11002297" cy="2890025"/>
          </a:xfrm>
        </p:spPr>
        <p:txBody>
          <a:bodyPr>
            <a:normAutofit/>
          </a:bodyPr>
          <a:lstStyle/>
          <a:p>
            <a:br>
              <a:rPr lang="ru-RU" sz="2800" dirty="0"/>
            </a:b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A23E0B-F237-39F1-F23A-08B9D776F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550" y="353961"/>
            <a:ext cx="11552902" cy="6238568"/>
          </a:xfrm>
        </p:spPr>
        <p:txBody>
          <a:bodyPr>
            <a:normAutofit/>
          </a:bodyPr>
          <a:lstStyle/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r>
              <a:rPr lang="ru-RU" sz="3600" b="1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endParaRPr lang="ru-RU" sz="36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D8352-A94F-FF45-E8E3-992D65559D7B}"/>
              </a:ext>
            </a:extLst>
          </p:cNvPr>
          <p:cNvSpPr txBox="1"/>
          <p:nvPr/>
        </p:nvSpPr>
        <p:spPr>
          <a:xfrm flipH="1">
            <a:off x="506359" y="589934"/>
            <a:ext cx="1155290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Вывод: </a:t>
            </a:r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· Дидактическая игра закрепила  знания детей о животных и птицах Оренбургской области, их внешнем строении и ключевых отличительных признаках (лапы, крылья, копыта).</a:t>
            </a:r>
          </a:p>
          <a:p>
            <a:pPr algn="ctr"/>
            <a:r>
              <a:rPr lang="ru-RU" b="1" dirty="0"/>
              <a:t>· Сформировала навыки классификации объектов живой природы на основе существенного признака.</a:t>
            </a:r>
          </a:p>
          <a:p>
            <a:pPr algn="ctr"/>
            <a:r>
              <a:rPr lang="ru-RU" b="1" dirty="0"/>
              <a:t>· Развила внимание, зрительное восприятие и быстроту реакции, так как детям нужно было оперативно соотнести картинку с животным со своей карточкой-категорией.</a:t>
            </a:r>
          </a:p>
          <a:p>
            <a:pPr algn="ctr"/>
            <a:r>
              <a:rPr lang="ru-RU" b="1" dirty="0"/>
              <a:t>· Воспитала бережное и заботливое отношение к родной природе, через игровой сюжет о помощи в наведении порядка.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/>
              <a:t>Таким образом, игра стала эффективным инструментом экологического воспитания и познавательного развития дошкольников, способствуя расширению их кругозора о фауне родного края.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657C09-773D-C2DA-AE2F-15C7AD895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871" y="3917598"/>
            <a:ext cx="4413227" cy="182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0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C1E82-FF34-435B-1714-520351B6F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7032EC-6BD1-A587-69B9-84A972E78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2CCB1-0459-EE36-37CE-0E4DFF92C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154" y="589935"/>
            <a:ext cx="11002297" cy="2890025"/>
          </a:xfrm>
        </p:spPr>
        <p:txBody>
          <a:bodyPr>
            <a:normAutofit/>
          </a:bodyPr>
          <a:lstStyle/>
          <a:p>
            <a:br>
              <a:rPr lang="ru-RU" sz="2800" dirty="0"/>
            </a:b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DA95A1-1F48-E71F-F9DC-61840B253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550" y="353961"/>
            <a:ext cx="11552902" cy="6238568"/>
          </a:xfrm>
        </p:spPr>
        <p:txBody>
          <a:bodyPr>
            <a:normAutofit/>
          </a:bodyPr>
          <a:lstStyle/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r>
              <a:rPr lang="ru-RU" sz="3600" b="1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CD7295-8DDE-0EE5-B63E-57E4E638AAB8}"/>
              </a:ext>
            </a:extLst>
          </p:cNvPr>
          <p:cNvSpPr txBox="1"/>
          <p:nvPr/>
        </p:nvSpPr>
        <p:spPr>
          <a:xfrm flipH="1">
            <a:off x="870153" y="825911"/>
            <a:ext cx="998466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  <a:p>
            <a:pPr algn="ctr"/>
            <a:r>
              <a:rPr lang="ru-RU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  <a:p>
            <a:pPr algn="ctr"/>
            <a:r>
              <a:rPr lang="ru-RU" sz="5400" b="1" dirty="0">
                <a:solidFill>
                  <a:srgbClr val="002060"/>
                </a:solidFill>
              </a:rPr>
              <a:t>                                                                            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39FA70-8F2D-38A1-C538-D384D4B91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871" y="3917598"/>
            <a:ext cx="4413227" cy="182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539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289</Words>
  <Application>Microsoft Office PowerPoint</Application>
  <PresentationFormat>Широкоэкранный</PresentationFormat>
  <Paragraphs>83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Constantia</vt:lpstr>
      <vt:lpstr>Тема Office</vt:lpstr>
      <vt:lpstr>Муниципальное  дошкольное образовательное автономное учреждение Детский сад № 12 «Журавушка» комбинированного вида г. Орска» </vt:lpstr>
      <vt:lpstr>Цель: Формирование представлений о разнообразии живой природы Оренбургского края.   Задачи: взаимодействие со сверстниками, развивать игровую деятельность. Развивать умения детей распределять предметы по группам. Обогащать активный словарь детей. Воспитывать заботливое отношение к природе родного края.</vt:lpstr>
      <vt:lpstr>  </vt:lpstr>
      <vt:lpstr>  </vt:lpstr>
      <vt:lpstr> 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3</cp:revision>
  <dcterms:created xsi:type="dcterms:W3CDTF">2025-11-21T16:17:54Z</dcterms:created>
  <dcterms:modified xsi:type="dcterms:W3CDTF">2025-11-22T15:27:22Z</dcterms:modified>
</cp:coreProperties>
</file>