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4" r:id="rId4"/>
    <p:sldId id="285" r:id="rId5"/>
    <p:sldId id="272" r:id="rId6"/>
    <p:sldId id="273" r:id="rId7"/>
    <p:sldId id="282" r:id="rId8"/>
    <p:sldId id="266" r:id="rId9"/>
    <p:sldId id="268" r:id="rId10"/>
    <p:sldId id="274" r:id="rId11"/>
    <p:sldId id="270" r:id="rId12"/>
    <p:sldId id="280" r:id="rId13"/>
    <p:sldId id="271" r:id="rId14"/>
    <p:sldId id="275" r:id="rId15"/>
    <p:sldId id="287" r:id="rId16"/>
    <p:sldId id="286" r:id="rId17"/>
    <p:sldId id="276" r:id="rId18"/>
    <p:sldId id="277" r:id="rId19"/>
    <p:sldId id="278" r:id="rId20"/>
    <p:sldId id="288" r:id="rId21"/>
    <p:sldId id="289" r:id="rId22"/>
    <p:sldId id="257" r:id="rId23"/>
    <p:sldId id="264" r:id="rId24"/>
    <p:sldId id="279" r:id="rId25"/>
    <p:sldId id="262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3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9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088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2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3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7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2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2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0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6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5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7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1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0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6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475683-B614-42D7-A581-00142F29C254}" type="datetimeFigureOut">
              <a:rPr lang="ru-RU" smtClean="0"/>
              <a:t>вт 30.11.21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A7610E-1CCB-4A79-94DE-CE3752203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7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xicography.online/etymology/shansky/%D1%80/%D1%80%D0%B0%D0%B1%D0%BE%D1%82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tionary.org/wiki/%D1%80%D0%B0%D0%B1%D0%BE%D1%82%D0%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Учебное занятие по русскому языку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3 класс</a:t>
            </a:r>
          </a:p>
        </p:txBody>
      </p:sp>
    </p:spTree>
    <p:extLst>
      <p:ext uri="{BB962C8B-B14F-4D97-AF65-F5344CB8AC3E}">
        <p14:creationId xmlns:p14="http://schemas.microsoft.com/office/powerpoint/2010/main" val="178450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053" t="24242"/>
          <a:stretch/>
        </p:blipFill>
        <p:spPr>
          <a:xfrm>
            <a:off x="0" y="0"/>
            <a:ext cx="12192000" cy="68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6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03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59" y="3761509"/>
            <a:ext cx="3272649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659" y="5394903"/>
            <a:ext cx="3272649" cy="28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659" y="6080125"/>
            <a:ext cx="3272649" cy="28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59" y="6725661"/>
            <a:ext cx="3272649" cy="13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4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1574"/>
          </a:xfrm>
        </p:spPr>
        <p:txBody>
          <a:bodyPr/>
          <a:lstStyle/>
          <a:p>
            <a:r>
              <a:rPr lang="ru-RU" dirty="0"/>
              <a:t>Тема: Правописание слов с безударным гласным в корне </a:t>
            </a:r>
          </a:p>
        </p:txBody>
      </p:sp>
    </p:spTree>
    <p:extLst>
      <p:ext uri="{BB962C8B-B14F-4D97-AF65-F5344CB8AC3E}">
        <p14:creationId xmlns:p14="http://schemas.microsoft.com/office/powerpoint/2010/main" val="325451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36" y="190991"/>
            <a:ext cx="9684327" cy="66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3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66" y="0"/>
            <a:ext cx="1014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8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20" y="0"/>
            <a:ext cx="9366496" cy="6648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75797" y="1017431"/>
            <a:ext cx="4275786" cy="13651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44860" y="3565301"/>
            <a:ext cx="4690057" cy="13265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4552" y="1468049"/>
            <a:ext cx="10363826" cy="3424107"/>
          </a:xfrm>
        </p:spPr>
        <p:txBody>
          <a:bodyPr>
            <a:normAutofit lnSpcReduction="10000"/>
          </a:bodyPr>
          <a:lstStyle/>
          <a:p>
            <a:pPr lvl="0"/>
            <a:endParaRPr lang="ru-RU" dirty="0"/>
          </a:p>
          <a:p>
            <a:pPr marL="0" lvl="0" indent="0" algn="ctr">
              <a:buNone/>
            </a:pPr>
            <a:r>
              <a:rPr lang="ru-RU" sz="16600" cap="none" dirty="0">
                <a:latin typeface="Monotype Corsiva" panose="03010101010201010101" pitchFamily="66" charset="0"/>
              </a:rPr>
              <a:t>л</a:t>
            </a:r>
            <a:r>
              <a:rPr lang="ru-RU" sz="16600" u="sng" cap="none" dirty="0">
                <a:latin typeface="Monotype Corsiva" panose="03010101010201010101" pitchFamily="66" charset="0"/>
              </a:rPr>
              <a:t>е</a:t>
            </a:r>
            <a:r>
              <a:rPr lang="ru-RU" sz="16600" cap="none" dirty="0">
                <a:latin typeface="Monotype Corsiva" panose="03010101010201010101" pitchFamily="66" charset="0"/>
              </a:rPr>
              <a:t>сник - л</a:t>
            </a:r>
            <a:r>
              <a:rPr lang="ru-RU" sz="16600" u="sng" cap="none" dirty="0">
                <a:latin typeface="Monotype Corsiva" panose="03010101010201010101" pitchFamily="66" charset="0"/>
              </a:rPr>
              <a:t>е</a:t>
            </a:r>
            <a:r>
              <a:rPr lang="ru-RU" sz="16600" cap="none" dirty="0">
                <a:latin typeface="Monotype Corsiva" panose="03010101010201010101" pitchFamily="66" charset="0"/>
              </a:rPr>
              <a:t>с</a:t>
            </a:r>
          </a:p>
          <a:p>
            <a:endParaRPr lang="ru-RU" dirty="0"/>
          </a:p>
        </p:txBody>
      </p:sp>
      <p:sp>
        <p:nvSpPr>
          <p:cNvPr id="4" name="Дуга 3"/>
          <p:cNvSpPr/>
          <p:nvPr/>
        </p:nvSpPr>
        <p:spPr>
          <a:xfrm rot="17977216">
            <a:off x="2063145" y="2399372"/>
            <a:ext cx="2037134" cy="1948186"/>
          </a:xfrm>
          <a:prstGeom prst="arc">
            <a:avLst>
              <a:gd name="adj1" fmla="val 15352447"/>
              <a:gd name="adj2" fmla="val 274263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7977216">
            <a:off x="8783770" y="2451452"/>
            <a:ext cx="2037134" cy="1948186"/>
          </a:xfrm>
          <a:prstGeom prst="arc">
            <a:avLst>
              <a:gd name="adj1" fmla="val 15352447"/>
              <a:gd name="adj2" fmla="val 274263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9169757" y="4314423"/>
            <a:ext cx="927279" cy="57773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735392" y="2536193"/>
            <a:ext cx="360608" cy="5280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6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Непроверяемые безударные гласные (словарные слова)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9509" y="2277337"/>
            <a:ext cx="10363826" cy="3424107"/>
          </a:xfrm>
        </p:spPr>
        <p:txBody>
          <a:bodyPr>
            <a:normAutofit/>
          </a:bodyPr>
          <a:lstStyle/>
          <a:p>
            <a:r>
              <a:rPr lang="ru-RU" sz="3600" dirty="0"/>
              <a:t>ф</a:t>
            </a:r>
            <a:r>
              <a:rPr lang="ru-RU" sz="3600" u="sng" dirty="0"/>
              <a:t>и</a:t>
            </a:r>
            <a:r>
              <a:rPr lang="ru-RU" sz="3600" dirty="0"/>
              <a:t>гурка,</a:t>
            </a:r>
          </a:p>
          <a:p>
            <a:r>
              <a:rPr lang="ru-RU" sz="3600" dirty="0"/>
              <a:t>р</a:t>
            </a:r>
            <a:r>
              <a:rPr lang="ru-RU" sz="3600" u="sng" dirty="0"/>
              <a:t>е</a:t>
            </a:r>
            <a:r>
              <a:rPr lang="ru-RU" sz="3600" dirty="0"/>
              <a:t>бята, </a:t>
            </a:r>
          </a:p>
          <a:p>
            <a:r>
              <a:rPr lang="ru-RU" sz="3600" dirty="0"/>
              <a:t>х</a:t>
            </a:r>
            <a:r>
              <a:rPr lang="ru-RU" sz="3600" u="sng" dirty="0"/>
              <a:t>о</a:t>
            </a:r>
            <a:r>
              <a:rPr lang="ru-RU" sz="3600" dirty="0"/>
              <a:t>рош,</a:t>
            </a:r>
          </a:p>
          <a:p>
            <a:r>
              <a:rPr lang="ru-RU" sz="3600" dirty="0"/>
              <a:t>м</a:t>
            </a:r>
            <a:r>
              <a:rPr lang="ru-RU" sz="3600" u="sng" dirty="0"/>
              <a:t>о</a:t>
            </a:r>
            <a:r>
              <a:rPr lang="ru-RU" sz="3600" dirty="0"/>
              <a:t>рковка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098960" y="2409607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953491" y="3075709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104784" y="3851025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499422" y="4665428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18741576">
            <a:off x="1260936" y="2240182"/>
            <a:ext cx="1188915" cy="1134291"/>
          </a:xfrm>
          <a:prstGeom prst="arc">
            <a:avLst>
              <a:gd name="adj1" fmla="val 15226340"/>
              <a:gd name="adj2" fmla="val 19667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8259339">
            <a:off x="1276518" y="3057752"/>
            <a:ext cx="1101733" cy="991240"/>
          </a:xfrm>
          <a:prstGeom prst="arc">
            <a:avLst>
              <a:gd name="adj1" fmla="val 15226340"/>
              <a:gd name="adj2" fmla="val 23228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8741576">
            <a:off x="1196870" y="3774699"/>
            <a:ext cx="1359688" cy="1217928"/>
          </a:xfrm>
          <a:prstGeom prst="arc">
            <a:avLst>
              <a:gd name="adj1" fmla="val 14771221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8741576">
            <a:off x="1394194" y="4426576"/>
            <a:ext cx="1470557" cy="1503883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5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855" y="228424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Слова с двумя проверяемыми безударными гласными в корне слова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2466109"/>
            <a:ext cx="10515600" cy="37108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800" dirty="0"/>
              <a:t>г</a:t>
            </a:r>
            <a:r>
              <a:rPr lang="ru-RU" sz="4800" u="sng" dirty="0"/>
              <a:t>оло</a:t>
            </a:r>
            <a:r>
              <a:rPr lang="ru-RU" sz="4800" dirty="0"/>
              <a:t>ве – головы, головушка</a:t>
            </a:r>
          </a:p>
          <a:p>
            <a:endParaRPr lang="ru-RU" sz="3600" dirty="0"/>
          </a:p>
        </p:txBody>
      </p:sp>
      <p:sp>
        <p:nvSpPr>
          <p:cNvPr id="4" name="Дуга 3"/>
          <p:cNvSpPr/>
          <p:nvPr/>
        </p:nvSpPr>
        <p:spPr>
          <a:xfrm rot="18741576">
            <a:off x="1160478" y="2450515"/>
            <a:ext cx="1658759" cy="1604583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8741576">
            <a:off x="4050204" y="2550626"/>
            <a:ext cx="1395419" cy="1427533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741576">
            <a:off x="6489435" y="2567189"/>
            <a:ext cx="1421463" cy="1394408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019216" y="2770917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257588" y="2747068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543797" y="2784542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7425300" y="3419493"/>
            <a:ext cx="235527" cy="124691"/>
            <a:chOff x="9774382" y="2466109"/>
            <a:chExt cx="235527" cy="124691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9774382" y="2466109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9774382" y="2590800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4118262" y="3423576"/>
            <a:ext cx="235527" cy="124691"/>
            <a:chOff x="9774382" y="2466109"/>
            <a:chExt cx="235527" cy="124691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9774382" y="2466109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9774382" y="2590800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644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091" y="290945"/>
            <a:ext cx="5375564" cy="588601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b="1" dirty="0"/>
              <a:t>Л</a:t>
            </a:r>
            <a:r>
              <a:rPr lang="ru-RU" b="1" u="sng" dirty="0"/>
              <a:t>е</a:t>
            </a:r>
            <a:r>
              <a:rPr lang="ru-RU" b="1" dirty="0"/>
              <a:t>тел - полёт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b="1" dirty="0"/>
              <a:t>сн</a:t>
            </a:r>
            <a:r>
              <a:rPr lang="ru-RU" b="1" u="sng" dirty="0"/>
              <a:t>е</a:t>
            </a:r>
            <a:r>
              <a:rPr lang="ru-RU" b="1" dirty="0"/>
              <a:t>жок - снег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b="1" dirty="0"/>
              <a:t>выб</a:t>
            </a:r>
            <a:r>
              <a:rPr lang="ru-RU" b="1" u="sng" dirty="0"/>
              <a:t>е</a:t>
            </a:r>
            <a:r>
              <a:rPr lang="ru-RU" b="1" dirty="0"/>
              <a:t>жали - бег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b="1" dirty="0"/>
              <a:t>л</a:t>
            </a:r>
            <a:r>
              <a:rPr lang="ru-RU" b="1" u="sng" dirty="0"/>
              <a:t>е</a:t>
            </a:r>
            <a:r>
              <a:rPr lang="ru-RU" b="1" dirty="0"/>
              <a:t>пили, сл</a:t>
            </a:r>
            <a:r>
              <a:rPr lang="ru-RU" b="1" u="sng" dirty="0"/>
              <a:t>е</a:t>
            </a:r>
            <a:r>
              <a:rPr lang="ru-RU" b="1" dirty="0"/>
              <a:t>пил - лепка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b="1" dirty="0"/>
              <a:t>сн</a:t>
            </a:r>
            <a:r>
              <a:rPr lang="ru-RU" b="1" u="sng" dirty="0"/>
              <a:t>е</a:t>
            </a:r>
            <a:r>
              <a:rPr lang="ru-RU" b="1" dirty="0"/>
              <a:t>говика - снег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b="1" dirty="0"/>
              <a:t>н</a:t>
            </a:r>
            <a:r>
              <a:rPr lang="ru-RU" b="1" u="sng" dirty="0"/>
              <a:t>о</a:t>
            </a:r>
            <a:r>
              <a:rPr lang="ru-RU" b="1" dirty="0"/>
              <a:t>су - нос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b="1" dirty="0"/>
              <a:t> кр</a:t>
            </a:r>
            <a:r>
              <a:rPr lang="ru-RU" b="1" u="sng" dirty="0"/>
              <a:t>а</a:t>
            </a:r>
            <a:r>
              <a:rPr lang="ru-RU" b="1" dirty="0"/>
              <a:t>снела- красный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0291" y="290945"/>
            <a:ext cx="4835236" cy="5886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ru-RU" b="1" dirty="0"/>
              <a:t>м</a:t>
            </a:r>
            <a:r>
              <a:rPr lang="ru-RU" b="1" u="sng" dirty="0"/>
              <a:t>е</a:t>
            </a:r>
            <a:r>
              <a:rPr lang="ru-RU" b="1" dirty="0"/>
              <a:t>тла - мётлы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b="1" dirty="0"/>
              <a:t>в</a:t>
            </a:r>
            <a:r>
              <a:rPr lang="ru-RU" b="1" u="sng" dirty="0"/>
              <a:t>е</a:t>
            </a:r>
            <a:r>
              <a:rPr lang="ru-RU" b="1" dirty="0"/>
              <a:t>дро - вёдра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dirty="0"/>
              <a:t> </a:t>
            </a:r>
          </a:p>
        </p:txBody>
      </p:sp>
      <p:sp>
        <p:nvSpPr>
          <p:cNvPr id="5" name="Дуга 4"/>
          <p:cNvSpPr/>
          <p:nvPr/>
        </p:nvSpPr>
        <p:spPr>
          <a:xfrm rot="18741576">
            <a:off x="386754" y="579325"/>
            <a:ext cx="517315" cy="491117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741576">
            <a:off x="1553115" y="438899"/>
            <a:ext cx="580211" cy="600395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741576">
            <a:off x="350177" y="1182161"/>
            <a:ext cx="647361" cy="632915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741576">
            <a:off x="1459134" y="1169868"/>
            <a:ext cx="647361" cy="632915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8741576">
            <a:off x="621879" y="1889211"/>
            <a:ext cx="647361" cy="632915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8741576">
            <a:off x="1679215" y="1946338"/>
            <a:ext cx="609009" cy="542247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8741576">
            <a:off x="253776" y="2614447"/>
            <a:ext cx="600029" cy="560617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8741576">
            <a:off x="1521596" y="2689816"/>
            <a:ext cx="521571" cy="469018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8741576">
            <a:off x="2470574" y="2689358"/>
            <a:ext cx="521571" cy="469018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8741576">
            <a:off x="282157" y="3410521"/>
            <a:ext cx="647361" cy="632915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8741576">
            <a:off x="1781731" y="3418675"/>
            <a:ext cx="647361" cy="632915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8741576">
            <a:off x="393592" y="4795901"/>
            <a:ext cx="749755" cy="764542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8741576">
            <a:off x="1657073" y="4868554"/>
            <a:ext cx="755877" cy="724512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8741576">
            <a:off x="296619" y="4138429"/>
            <a:ext cx="521571" cy="469018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8741576">
            <a:off x="1134493" y="4227271"/>
            <a:ext cx="521571" cy="469018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954044" y="513808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054072" y="1190855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893163" y="2637019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786142" y="2653544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69177" y="3375442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087315" y="2622584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00238" y="4095692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 flipV="1">
            <a:off x="1261963" y="4904674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011695" y="4887273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 rot="18741576">
            <a:off x="6958692" y="588801"/>
            <a:ext cx="647361" cy="632915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8741576">
            <a:off x="8136328" y="564225"/>
            <a:ext cx="647361" cy="632915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8741576">
            <a:off x="6950370" y="1539888"/>
            <a:ext cx="647361" cy="632915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8741576">
            <a:off x="8118572" y="1522325"/>
            <a:ext cx="647361" cy="632915"/>
          </a:xfrm>
          <a:prstGeom prst="arc">
            <a:avLst>
              <a:gd name="adj1" fmla="val 15226340"/>
              <a:gd name="adj2" fmla="val 14776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1732261" y="876831"/>
            <a:ext cx="235527" cy="124691"/>
            <a:chOff x="9774382" y="2466109"/>
            <a:chExt cx="235527" cy="124691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9774382" y="2466109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9774382" y="2590800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1767638" y="1546144"/>
            <a:ext cx="235527" cy="124691"/>
            <a:chOff x="9774382" y="2466109"/>
            <a:chExt cx="235527" cy="124691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9774382" y="2466109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9774382" y="2590800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1971002" y="2340107"/>
            <a:ext cx="235527" cy="124691"/>
            <a:chOff x="9774382" y="2466109"/>
            <a:chExt cx="235527" cy="124691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9774382" y="2466109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9774382" y="2590800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2598348" y="3049089"/>
            <a:ext cx="235527" cy="124691"/>
            <a:chOff x="9774382" y="2466109"/>
            <a:chExt cx="235527" cy="124691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9774382" y="2466109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9774382" y="2590800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2032477" y="3816958"/>
            <a:ext cx="235527" cy="124691"/>
            <a:chOff x="9774382" y="2466109"/>
            <a:chExt cx="235527" cy="124691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9774382" y="2466109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9774382" y="2590800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1343880" y="4479790"/>
            <a:ext cx="235527" cy="124691"/>
            <a:chOff x="9774382" y="2466109"/>
            <a:chExt cx="235527" cy="124691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9774382" y="2466109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9774382" y="2590800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/>
          <p:nvPr/>
        </p:nvGrpSpPr>
        <p:grpSpPr>
          <a:xfrm>
            <a:off x="1860472" y="5270556"/>
            <a:ext cx="235527" cy="124691"/>
            <a:chOff x="9774382" y="2466109"/>
            <a:chExt cx="235527" cy="124691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9774382" y="2466109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9774382" y="2590800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8321495" y="1035883"/>
            <a:ext cx="235527" cy="124691"/>
            <a:chOff x="9774382" y="2466109"/>
            <a:chExt cx="235527" cy="124691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9774382" y="2466109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9774382" y="2590800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>
            <a:off x="8262023" y="1999280"/>
            <a:ext cx="235527" cy="124691"/>
            <a:chOff x="9774382" y="2466109"/>
            <a:chExt cx="235527" cy="124691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9774382" y="2466109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>
              <a:off x="9774382" y="2590800"/>
              <a:ext cx="23552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Прямая соединительная линия 85"/>
          <p:cNvCxnSpPr/>
          <p:nvPr/>
        </p:nvCxnSpPr>
        <p:spPr>
          <a:xfrm flipV="1">
            <a:off x="7261590" y="630732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7734152" y="1624862"/>
            <a:ext cx="41564" cy="13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аз морозною зимой - Лев Книппер from backingtracks.c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547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9594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стр. 105 упр. №195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710270"/>
            <a:ext cx="10363826" cy="342410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800" b="1" cap="none" dirty="0">
                <a:latin typeface="Monotype Corsiva" panose="03010101010201010101" pitchFamily="66" charset="0"/>
              </a:rPr>
              <a:t>№1 - с безударной гласной </a:t>
            </a:r>
            <a:r>
              <a:rPr lang="ru-RU" sz="4000" b="1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«а»</a:t>
            </a:r>
            <a:r>
              <a:rPr lang="ru-RU" sz="2800" b="1" cap="none" dirty="0">
                <a:latin typeface="Monotype Corsiva" panose="03010101010201010101" pitchFamily="66" charset="0"/>
              </a:rPr>
              <a:t> </a:t>
            </a:r>
          </a:p>
          <a:p>
            <a:pPr marL="0" lvl="0" indent="0">
              <a:buNone/>
            </a:pPr>
            <a:r>
              <a:rPr lang="ru-RU" sz="2800" b="1" cap="none" dirty="0">
                <a:latin typeface="Monotype Corsiva" panose="03010101010201010101" pitchFamily="66" charset="0"/>
              </a:rPr>
              <a:t>№2 – с безударной гласной </a:t>
            </a:r>
            <a:r>
              <a:rPr lang="ru-RU" sz="4000" b="1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«о»</a:t>
            </a:r>
          </a:p>
          <a:p>
            <a:pPr marL="0" lvl="0" indent="0">
              <a:buNone/>
            </a:pPr>
            <a:r>
              <a:rPr lang="ru-RU" sz="2800" b="1" cap="none" dirty="0">
                <a:latin typeface="Monotype Corsiva" panose="03010101010201010101" pitchFamily="66" charset="0"/>
              </a:rPr>
              <a:t>№3 - с безударной гласной </a:t>
            </a:r>
            <a:r>
              <a:rPr lang="ru-RU" sz="4400" b="1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«е»</a:t>
            </a:r>
          </a:p>
          <a:p>
            <a:pPr marL="0" lvl="0" indent="0">
              <a:buNone/>
            </a:pPr>
            <a:r>
              <a:rPr lang="ru-RU" sz="2800" b="1" cap="none" dirty="0">
                <a:latin typeface="Monotype Corsiva" panose="03010101010201010101" pitchFamily="66" charset="0"/>
              </a:rPr>
              <a:t>№4 – с безударной гласной </a:t>
            </a:r>
            <a:r>
              <a:rPr lang="ru-RU" sz="4400" b="1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«и»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160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01210408"/>
              </p:ext>
            </p:extLst>
          </p:nvPr>
        </p:nvGraphicFramePr>
        <p:xfrm>
          <a:off x="244697" y="128789"/>
          <a:ext cx="11539472" cy="65738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4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604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«А»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«Е»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«И»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65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(даль) далёкий, далеко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(соль) солить,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солёный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(свет) светить, светильник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(пишет) письмо, записать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(варка) варить, варенье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(корм) кормить, кормушка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(пчёлы) пчелиный, пчела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(дивный) удивлять, удивительный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(сказ) сказать, пересказать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(боль) больной,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заболеть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(зёрна) зерно, зерновой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066"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(молча) молчать, молчун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046"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(сосны) сосновый, сосна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273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31370" y="428178"/>
            <a:ext cx="10798630" cy="60016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проверки безударной гласной корня:</a:t>
            </a:r>
            <a:endParaRPr kumimoji="0" lang="ru-RU" altLang="ru-RU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1-ый шаг: </a:t>
            </a:r>
            <a:r>
              <a:rPr kumimoji="0" lang="ru-RU" altLang="ru-RU" sz="3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 слове корень.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2-ой шаг: Есть ли в корне безударный гласный?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Да.       </a:t>
            </a:r>
            <a:r>
              <a:rPr lang="ru-RU" alt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Нет.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3-ий шаг: Измени слово или подбери родственное.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4-ый шаг: Сравни проверяемое или проверочное слова. Скажи, как надо писать корень.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Проговори отчетливо. Напиши. Проверь написанное.</a:t>
            </a:r>
          </a:p>
        </p:txBody>
      </p:sp>
      <p:pic>
        <p:nvPicPr>
          <p:cNvPr id="1032" name="Picture 8" descr="https://fsd.kopilkaurokov.ru/up/html/2019/11/19/k_5dd4259adfd61/527746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45" y="3219448"/>
            <a:ext cx="142875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fsd.kopilkaurokov.ru/up/html/2019/11/19/k_5dd4259adfd61/527746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01" y="3246544"/>
            <a:ext cx="219075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5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3.infourok.ru/uploads/ex/1192/00043041-b8c1bb29/hello_html_45e2c7b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42" y="194354"/>
            <a:ext cx="8764645" cy="65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66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67425" y="-2495551"/>
            <a:ext cx="9571888" cy="639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ru-RU" altLang="en-US" sz="1400" dirty="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dirty="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dirty="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dirty="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dirty="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dirty="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dirty="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dirty="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dirty="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dirty="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dirty="0">
              <a:latin typeface="Calibri" pitchFamily="34" charset="0"/>
              <a:cs typeface="Times New Roman" pitchFamily="18" charset="0"/>
            </a:endParaRPr>
          </a:p>
          <a:p>
            <a:endParaRPr lang="ru-RU" altLang="en-US" sz="3200" dirty="0">
              <a:latin typeface="Calibri" pitchFamily="34" charset="0"/>
              <a:cs typeface="Times New Roman" pitchFamily="18" charset="0"/>
            </a:endParaRPr>
          </a:p>
          <a:p>
            <a:r>
              <a:rPr lang="ru-RU" alt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Любое письмо строится по определенной схеме:</a:t>
            </a:r>
          </a:p>
          <a:p>
            <a:endParaRPr lang="ru-RU" altLang="en-US" sz="4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AutoNum type="arabicPeriod"/>
            </a:pPr>
            <a:r>
              <a:rPr lang="ru-RU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Зачин</a:t>
            </a:r>
          </a:p>
          <a:p>
            <a:pPr algn="l">
              <a:buFontTx/>
              <a:buAutoNum type="arabicPeriod"/>
            </a:pPr>
            <a:r>
              <a:rPr lang="ru-RU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 algn="l">
              <a:buFontTx/>
              <a:buAutoNum type="arabicPeriod"/>
            </a:pPr>
            <a:r>
              <a:rPr lang="ru-RU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Концовка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6339491" y="4071466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en-US" sz="2800" u="sng" dirty="0">
                <a:latin typeface="Times New Roman" pitchFamily="18" charset="0"/>
                <a:cs typeface="Times New Roman" pitchFamily="18" charset="0"/>
              </a:rPr>
              <a:t>Концовка 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обычно содержит формулу прощения, употребления слов </a:t>
            </a:r>
          </a:p>
          <a:p>
            <a:pPr algn="ctr" eaLnBrk="1" hangingPunct="1"/>
            <a:r>
              <a:rPr lang="ru-RU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“До свидания”, “до встречи”, дату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 написания письма и вашу </a:t>
            </a:r>
            <a:r>
              <a:rPr lang="ru-RU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подпись.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6800044" y="703373"/>
            <a:ext cx="42203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en-US" sz="2800" u="sng" dirty="0">
                <a:latin typeface="Times New Roman" pitchFamily="18" charset="0"/>
                <a:cs typeface="Times New Roman" pitchFamily="18" charset="0"/>
              </a:rPr>
              <a:t>Зачин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 обычно начинается </a:t>
            </a:r>
            <a:r>
              <a:rPr lang="ru-RU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обращения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 к адресату.</a:t>
            </a:r>
            <a:endParaRPr lang="ru-RU" alt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6450773" y="1826648"/>
            <a:ext cx="39290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2800" u="sng" dirty="0">
                <a:latin typeface="Times New Roman" pitchFamily="18" charset="0"/>
                <a:cs typeface="Times New Roman" pitchFamily="18" charset="0"/>
              </a:rPr>
              <a:t>В основной части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 содержится та </a:t>
            </a:r>
            <a:r>
              <a:rPr lang="ru-RU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, которой вы хотите поделиться с адресатом. </a:t>
            </a:r>
          </a:p>
        </p:txBody>
      </p:sp>
    </p:spTree>
    <p:extLst>
      <p:ext uri="{BB962C8B-B14F-4D97-AF65-F5344CB8AC3E}">
        <p14:creationId xmlns:p14="http://schemas.microsoft.com/office/powerpoint/2010/main" val="2084303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794" y="437882"/>
            <a:ext cx="103159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Выскажись одним предложением: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сегодня я узнал…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было интересно…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было трудно…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я выполнял задания…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я понял, что…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теперь я могу…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я почувствовал, что…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я приобрел…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я научился…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10.у меня получилось 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11.я смог…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12.я попробую…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13.меня удивило…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14.урок дал мне для жизни…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15.мне захотелось…</a:t>
            </a:r>
          </a:p>
        </p:txBody>
      </p:sp>
    </p:spTree>
    <p:extLst>
      <p:ext uri="{BB962C8B-B14F-4D97-AF65-F5344CB8AC3E}">
        <p14:creationId xmlns:p14="http://schemas.microsoft.com/office/powerpoint/2010/main" val="3004277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1820"/>
            <a:ext cx="10363826" cy="5559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r>
              <a:rPr lang="ru-RU" sz="8000" dirty="0"/>
              <a:t>Благодарим</a:t>
            </a:r>
          </a:p>
          <a:p>
            <a:pPr marL="0" indent="0" algn="ctr">
              <a:buNone/>
            </a:pPr>
            <a:r>
              <a:rPr lang="ru-RU" sz="8000" dirty="0"/>
              <a:t>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0309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7864" y="1529965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latin typeface="Monotype Corsiva" panose="03010101010201010101" pitchFamily="66" charset="0"/>
              </a:rPr>
              <a:t>Т</a:t>
            </a:r>
            <a:r>
              <a:rPr lang="ru-RU" sz="7200" cap="none" dirty="0">
                <a:latin typeface="Monotype Corsiva" panose="03010101010201010101" pitchFamily="66" charset="0"/>
              </a:rPr>
              <a:t>ридцатое ноября</a:t>
            </a:r>
          </a:p>
          <a:p>
            <a:pPr marL="0" indent="0" algn="ctr">
              <a:buNone/>
            </a:pPr>
            <a:r>
              <a:rPr lang="ru-RU" sz="7200" dirty="0">
                <a:latin typeface="Monotype Corsiva" panose="03010101010201010101" pitchFamily="66" charset="0"/>
              </a:rPr>
              <a:t>К</a:t>
            </a:r>
            <a:r>
              <a:rPr lang="ru-RU" sz="7200" cap="none" dirty="0">
                <a:latin typeface="Monotype Corsiva" panose="03010101010201010101" pitchFamily="66" charset="0"/>
              </a:rPr>
              <a:t>лассная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00715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7864" y="1529965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latin typeface="Monotype Corsiva" panose="03010101010201010101" pitchFamily="66" charset="0"/>
              </a:rPr>
              <a:t>Т</a:t>
            </a:r>
            <a:r>
              <a:rPr lang="ru-RU" sz="7200" cap="none" dirty="0">
                <a:latin typeface="Monotype Corsiva" panose="03010101010201010101" pitchFamily="66" charset="0"/>
              </a:rPr>
              <a:t>р</a:t>
            </a:r>
            <a:r>
              <a:rPr lang="ru-RU" sz="7200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ид</a:t>
            </a:r>
            <a:r>
              <a:rPr lang="ru-RU" sz="7200" cap="none" dirty="0">
                <a:latin typeface="Monotype Corsiva" panose="03010101010201010101" pitchFamily="66" charset="0"/>
              </a:rPr>
              <a:t>цатое н</a:t>
            </a:r>
            <a:r>
              <a:rPr lang="ru-RU" sz="7200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оя</a:t>
            </a:r>
            <a:r>
              <a:rPr lang="ru-RU" sz="7200" cap="none" dirty="0">
                <a:latin typeface="Monotype Corsiva" panose="03010101010201010101" pitchFamily="66" charset="0"/>
              </a:rPr>
              <a:t>бря</a:t>
            </a:r>
          </a:p>
          <a:p>
            <a:pPr marL="0" indent="0" algn="ctr">
              <a:buNone/>
            </a:pPr>
            <a:r>
              <a:rPr lang="ru-RU" sz="7200" dirty="0">
                <a:latin typeface="Monotype Corsiva" panose="03010101010201010101" pitchFamily="66" charset="0"/>
              </a:rPr>
              <a:t>К</a:t>
            </a:r>
            <a:r>
              <a:rPr lang="ru-RU" sz="7200" cap="none" dirty="0">
                <a:latin typeface="Monotype Corsiva" panose="03010101010201010101" pitchFamily="66" charset="0"/>
              </a:rPr>
              <a:t>ла</a:t>
            </a:r>
            <a:r>
              <a:rPr lang="ru-RU" sz="7200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сс</a:t>
            </a:r>
            <a:r>
              <a:rPr lang="ru-RU" sz="7200" cap="none" dirty="0">
                <a:latin typeface="Monotype Corsiva" panose="03010101010201010101" pitchFamily="66" charset="0"/>
              </a:rPr>
              <a:t>ная р</a:t>
            </a:r>
            <a:r>
              <a:rPr lang="ru-RU" sz="7200" cap="none" dirty="0">
                <a:solidFill>
                  <a:srgbClr val="FF0000"/>
                </a:solidFill>
                <a:latin typeface="Monotype Corsiva" panose="03010101010201010101" pitchFamily="66" charset="0"/>
              </a:rPr>
              <a:t>а</a:t>
            </a:r>
            <a:r>
              <a:rPr lang="ru-RU" sz="7200" cap="none" dirty="0">
                <a:latin typeface="Monotype Corsiva" panose="03010101010201010101" pitchFamily="66" charset="0"/>
              </a:rPr>
              <a:t>бота</a:t>
            </a:r>
          </a:p>
        </p:txBody>
      </p:sp>
    </p:spTree>
    <p:extLst>
      <p:ext uri="{BB962C8B-B14F-4D97-AF65-F5344CB8AC3E}">
        <p14:creationId xmlns:p14="http://schemas.microsoft.com/office/powerpoint/2010/main" val="377518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50" y="129120"/>
            <a:ext cx="10364451" cy="1596177"/>
          </a:xfrm>
        </p:spPr>
        <p:txBody>
          <a:bodyPr>
            <a:normAutofit/>
          </a:bodyPr>
          <a:lstStyle/>
          <a:p>
            <a:r>
              <a:rPr lang="ru-RU" i="1" dirty="0"/>
              <a:t>Происхождение слова </a:t>
            </a:r>
            <a:r>
              <a:rPr lang="ru-RU" i="1" dirty="0">
                <a:hlinkClick r:id="rId2"/>
              </a:rPr>
              <a:t> в этимологическом онлайн-словаре </a:t>
            </a:r>
            <a:r>
              <a:rPr lang="ru-RU" i="1" dirty="0" err="1">
                <a:hlinkClick r:id="rId2"/>
              </a:rPr>
              <a:t>Шанского</a:t>
            </a:r>
            <a:r>
              <a:rPr lang="ru-RU" i="1" dirty="0">
                <a:hlinkClick r:id="rId2"/>
              </a:rPr>
              <a:t> Н. 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3167" y="1542844"/>
            <a:ext cx="11089334" cy="4793562"/>
          </a:xfrm>
        </p:spPr>
        <p:txBody>
          <a:bodyPr>
            <a:no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Три́дцать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Сращение сочетания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&gt;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тридесять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(ср.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тридесятом царстве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Ноя́брь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Название этого месяца, прежде чем попасть в современный русский, прошло долгий путь, а восходит к латинскому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«девятый»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Римский год начинался с марта, а поэтому ноябрь оказывался у римлян девятым месяцем. Римского календаря давно не существует, а названия римских месяцев сохранились во многих европейских языках, что порождает некие логические ошибки — ведь одиннадцатый месяц мы называем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девятым!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 ст.-сл. яз.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общеслав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*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orbota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производного от *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orbъ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(&gt;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рабъ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Ср. точное соответствие в нем.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Arbeit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первоначально — «тяжелая, подневольная работа, рабство». </a:t>
            </a:r>
          </a:p>
        </p:txBody>
      </p:sp>
    </p:spTree>
    <p:extLst>
      <p:ext uri="{BB962C8B-B14F-4D97-AF65-F5344CB8AC3E}">
        <p14:creationId xmlns:p14="http://schemas.microsoft.com/office/powerpoint/2010/main" val="129829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sz="2800" dirty="0"/>
              <a:t>Устойчивое сочетание.</a:t>
            </a:r>
          </a:p>
          <a:p>
            <a:pPr algn="just"/>
            <a:r>
              <a:rPr lang="ru-RU" sz="2800" dirty="0">
                <a:hlinkClick r:id="rId2" tooltip="работа"/>
              </a:rPr>
              <a:t>работа</a:t>
            </a:r>
            <a:r>
              <a:rPr lang="ru-RU" sz="2800" dirty="0"/>
              <a:t>, выполняемая учащимся образовательного учреждения (обычно школы) в</a:t>
            </a:r>
            <a:r>
              <a:rPr lang="ru-RU" dirty="0"/>
              <a:t> </a:t>
            </a:r>
            <a:r>
              <a:rPr lang="ru-RU" sz="2800" dirty="0"/>
              <a:t>классе</a:t>
            </a:r>
          </a:p>
        </p:txBody>
      </p:sp>
    </p:spTree>
    <p:extLst>
      <p:ext uri="{BB962C8B-B14F-4D97-AF65-F5344CB8AC3E}">
        <p14:creationId xmlns:p14="http://schemas.microsoft.com/office/powerpoint/2010/main" val="83600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0811" y="444322"/>
            <a:ext cx="11230377" cy="641367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мои сверстники. Меня зовут Матвей Григорьев. Я живу в деревне </a:t>
            </a:r>
            <a:r>
              <a:rPr lang="ru-RU" sz="35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Бадажки</a:t>
            </a:r>
            <a:r>
              <a:rPr lang="ru-RU" sz="3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Барабинского</a:t>
            </a:r>
            <a:r>
              <a:rPr lang="ru-RU" sz="3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Новосибирской области. </a:t>
            </a:r>
          </a:p>
          <a:p>
            <a:pPr marL="0" indent="0" algn="just">
              <a:buNone/>
            </a:pPr>
            <a:r>
              <a:rPr lang="ru-RU" sz="3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нам всем раздали тексты и сказали подумать над ответом на вопрос </a:t>
            </a:r>
            <a:r>
              <a:rPr lang="ru-RU" sz="35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нужно сомневаться при написании букв в словах?»</a:t>
            </a:r>
            <a:r>
              <a:rPr lang="ru-RU" sz="3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не могу дать ответ на это вопрос потому, что долго болел и пропустил много уроков. Помогите мне, пожалуйста. Мне не к кому обратиться, так как мой друг тоже болеет. Вот текст, который я получил: 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неба л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 мокрый сн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жок. Р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бята выб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жали во двор и стали л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 из снега ф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гурки. Коля сл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 сн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говика. Х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рош сн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говик! В н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кр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снела м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рковка. В руке м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тла, а на г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оло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 в</a:t>
            </a:r>
            <a:r>
              <a:rPr lang="ru-RU" sz="36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дро.»</a:t>
            </a:r>
            <a:endParaRPr lang="ru-RU" sz="35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Заранее благодарю за помощь. Очень жду ваши ответы.</a:t>
            </a:r>
          </a:p>
          <a:p>
            <a:pPr marL="0" indent="0" algn="r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Матвей, 29.11.2021г.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4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808" t="20170" r="5331" b="10227"/>
          <a:stretch/>
        </p:blipFill>
        <p:spPr>
          <a:xfrm>
            <a:off x="1399309" y="0"/>
            <a:ext cx="9954491" cy="685070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4752305" y="1991269"/>
            <a:ext cx="978408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9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680" b="16992"/>
          <a:stretch/>
        </p:blipFill>
        <p:spPr>
          <a:xfrm>
            <a:off x="-1" y="0"/>
            <a:ext cx="12209607" cy="70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9068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951</TotalTime>
  <Words>745</Words>
  <Application>Microsoft Office PowerPoint</Application>
  <PresentationFormat>Широкоэкранный</PresentationFormat>
  <Paragraphs>108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Monotype Corsiva</vt:lpstr>
      <vt:lpstr>Times New Roman</vt:lpstr>
      <vt:lpstr>Tw Cen MT</vt:lpstr>
      <vt:lpstr>Капля</vt:lpstr>
      <vt:lpstr>Учебное занятие по русскому языку </vt:lpstr>
      <vt:lpstr>Презентация PowerPoint</vt:lpstr>
      <vt:lpstr>Презентация PowerPoint</vt:lpstr>
      <vt:lpstr>Презентация PowerPoint</vt:lpstr>
      <vt:lpstr>Происхождение слова  в этимологическом онлайн-словаре Шанского Н. М.</vt:lpstr>
      <vt:lpstr>Классная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Правописание слов с безударным гласным в корне </vt:lpstr>
      <vt:lpstr>Презентация PowerPoint</vt:lpstr>
      <vt:lpstr>Презентация PowerPoint</vt:lpstr>
      <vt:lpstr>Презентация PowerPoint</vt:lpstr>
      <vt:lpstr>Образец:</vt:lpstr>
      <vt:lpstr>Непроверяемые безударные гласные (словарные слова)</vt:lpstr>
      <vt:lpstr>Слова с двумя проверяемыми безударными гласными в корне слова</vt:lpstr>
      <vt:lpstr>Презентация PowerPoint</vt:lpstr>
      <vt:lpstr>стр. 105 упр. №195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39</cp:revision>
  <dcterms:created xsi:type="dcterms:W3CDTF">2021-11-21T06:26:50Z</dcterms:created>
  <dcterms:modified xsi:type="dcterms:W3CDTF">2021-11-30T03:53:49Z</dcterms:modified>
</cp:coreProperties>
</file>