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70871-F8F6-4DC5-A883-48127029A026}" type="datetimeFigureOut">
              <a:rPr lang="ru-RU" smtClean="0"/>
              <a:pPr/>
              <a:t>25.02.2026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E13ED-8A15-4016-A641-30D8338AA2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70871-F8F6-4DC5-A883-48127029A026}" type="datetimeFigureOut">
              <a:rPr lang="ru-RU" smtClean="0"/>
              <a:pPr/>
              <a:t>25.02.2026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E13ED-8A15-4016-A641-30D8338AA2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70871-F8F6-4DC5-A883-48127029A026}" type="datetimeFigureOut">
              <a:rPr lang="ru-RU" smtClean="0"/>
              <a:pPr/>
              <a:t>25.02.2026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E13ED-8A15-4016-A641-30D8338AA2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70871-F8F6-4DC5-A883-48127029A026}" type="datetimeFigureOut">
              <a:rPr lang="ru-RU" smtClean="0"/>
              <a:pPr/>
              <a:t>25.02.2026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E13ED-8A15-4016-A641-30D8338AA2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70871-F8F6-4DC5-A883-48127029A026}" type="datetimeFigureOut">
              <a:rPr lang="ru-RU" smtClean="0"/>
              <a:pPr/>
              <a:t>25.02.2026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E13ED-8A15-4016-A641-30D8338AA2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70871-F8F6-4DC5-A883-48127029A026}" type="datetimeFigureOut">
              <a:rPr lang="ru-RU" smtClean="0"/>
              <a:pPr/>
              <a:t>25.02.2026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E13ED-8A15-4016-A641-30D8338AA2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70871-F8F6-4DC5-A883-48127029A026}" type="datetimeFigureOut">
              <a:rPr lang="ru-RU" smtClean="0"/>
              <a:pPr/>
              <a:t>25.02.2026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E13ED-8A15-4016-A641-30D8338AA2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70871-F8F6-4DC5-A883-48127029A026}" type="datetimeFigureOut">
              <a:rPr lang="ru-RU" smtClean="0"/>
              <a:pPr/>
              <a:t>25.02.2026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E13ED-8A15-4016-A641-30D8338AA2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70871-F8F6-4DC5-A883-48127029A026}" type="datetimeFigureOut">
              <a:rPr lang="ru-RU" smtClean="0"/>
              <a:pPr/>
              <a:t>25.02.2026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E13ED-8A15-4016-A641-30D8338AA2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70871-F8F6-4DC5-A883-48127029A026}" type="datetimeFigureOut">
              <a:rPr lang="ru-RU" smtClean="0"/>
              <a:pPr/>
              <a:t>25.02.2026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E13ED-8A15-4016-A641-30D8338AA2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70871-F8F6-4DC5-A883-48127029A026}" type="datetimeFigureOut">
              <a:rPr lang="ru-RU" smtClean="0"/>
              <a:pPr/>
              <a:t>25.02.2026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E13ED-8A15-4016-A641-30D8338AA2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70871-F8F6-4DC5-A883-48127029A026}" type="datetimeFigureOut">
              <a:rPr lang="ru-RU" smtClean="0"/>
              <a:pPr/>
              <a:t>25.02.2026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E13ED-8A15-4016-A641-30D8338AA26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книги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2882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14282" y="214290"/>
            <a:ext cx="8072494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kern="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1600" b="1" kern="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anose="02020603050405020304" pitchFamily="18" charset="0"/>
              </a:rPr>
              <a:t>Муниципальное автономное дошкольное образовательное учреждение </a:t>
            </a:r>
            <a:br>
              <a:rPr lang="ru-RU" sz="1600" b="1" kern="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anose="02020603050405020304" pitchFamily="18" charset="0"/>
              </a:rPr>
            </a:br>
            <a:r>
              <a:rPr lang="ru-RU" sz="1600" b="1" kern="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anose="02020603050405020304" pitchFamily="18" charset="0"/>
              </a:rPr>
              <a:t>                          «Детский сад комбинированного вида №25 «Рябинка»</a:t>
            </a:r>
            <a:endParaRPr lang="ru-RU" sz="1600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142844" y="428604"/>
            <a:ext cx="1428760" cy="1448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571604" y="928670"/>
            <a:ext cx="578647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Консультация для педагогов по теме: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«Как правильно читать художественную литературу детям дошкольного возраста»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14414" y="2714620"/>
            <a:ext cx="70723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«Говорите не столько уху, сколько глазу»</a:t>
            </a:r>
          </a:p>
          <a:p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К. С.  Станиславский</a:t>
            </a: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28926" y="4071942"/>
            <a:ext cx="40719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Консультацию подготовила воспитатель высшей квалификационной категории: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Солохина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Е.Л.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книги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2882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785918" y="571480"/>
            <a:ext cx="5072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Иллюстрации в детских книгах</a:t>
            </a:r>
            <a:endParaRPr lang="ru-RU" sz="24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14480" y="1785926"/>
            <a:ext cx="600079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Иллюстрации – это рисунки, образно раскрывающие текст, подчиненные содержанию и стилю литературного произведения, одновременно украшающие книгу и обогащающие ее декоративный строй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книги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58882" y="0"/>
            <a:ext cx="9202882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25" name="Picture 1" descr="C:\Users\User\Desktop\5411547811461332197.jpg"/>
          <p:cNvPicPr>
            <a:picLocks noChangeAspect="1" noChangeArrowheads="1"/>
          </p:cNvPicPr>
          <p:nvPr/>
        </p:nvPicPr>
        <p:blipFill>
          <a:blip r:embed="rId3"/>
          <a:srcRect l="12120"/>
          <a:stretch>
            <a:fillRect/>
          </a:stretch>
        </p:blipFill>
        <p:spPr bwMode="auto">
          <a:xfrm>
            <a:off x="0" y="142852"/>
            <a:ext cx="3107586" cy="47149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38100">
            <a:solidFill>
              <a:srgbClr val="00B050"/>
            </a:solidFill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" name="Picture 2" descr="C:\Users\User\Desktop\5411547811461332194.jpg"/>
          <p:cNvPicPr>
            <a:picLocks noChangeAspect="1" noChangeArrowheads="1"/>
          </p:cNvPicPr>
          <p:nvPr/>
        </p:nvPicPr>
        <p:blipFill>
          <a:blip r:embed="rId4" cstate="print"/>
          <a:srcRect r="2825" b="3389"/>
          <a:stretch>
            <a:fillRect/>
          </a:stretch>
        </p:blipFill>
        <p:spPr bwMode="auto">
          <a:xfrm>
            <a:off x="2714612" y="2571744"/>
            <a:ext cx="3071834" cy="40719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38100">
            <a:solidFill>
              <a:srgbClr val="00B050"/>
            </a:solidFill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7" name="Picture 3" descr="C:\Users\User\Desktop\5411547811461332196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43570" y="142852"/>
            <a:ext cx="3375446" cy="45005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38100">
            <a:solidFill>
              <a:srgbClr val="00B050"/>
            </a:solidFill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книги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58882" y="0"/>
            <a:ext cx="9202882" cy="6858000"/>
          </a:xfrm>
          <a:prstGeom prst="rect">
            <a:avLst/>
          </a:prstGeom>
          <a:noFill/>
        </p:spPr>
      </p:pic>
      <p:pic>
        <p:nvPicPr>
          <p:cNvPr id="24578" name="Picture 2" descr="C:\Users\User\Desktop\цитата.jf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42852"/>
            <a:ext cx="7262810" cy="54471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книги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58882" y="0"/>
            <a:ext cx="9202882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500166" y="428605"/>
            <a:ext cx="5857916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Подготовка воспитателя к чтению</a:t>
            </a:r>
          </a:p>
          <a:p>
            <a:endParaRPr lang="ru-RU" sz="20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Отобрать по возрасту текст;</a:t>
            </a:r>
          </a:p>
          <a:p>
            <a:pPr>
              <a:buFont typeface="Wingdings" pitchFamily="2" charset="2"/>
              <a:buChar char="ü"/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Читает про себя;</a:t>
            </a:r>
          </a:p>
          <a:p>
            <a:pPr>
              <a:buFont typeface="Wingdings" pitchFamily="2" charset="2"/>
              <a:buChar char="ü"/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Читает вслух</a:t>
            </a:r>
          </a:p>
          <a:p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Первый шаг к чтению</a:t>
            </a:r>
          </a:p>
          <a:p>
            <a:endParaRPr lang="ru-RU" sz="20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Показать книгу (обложку)</a:t>
            </a:r>
          </a:p>
          <a:p>
            <a:pPr>
              <a:buFont typeface="Wingdings" pitchFamily="2" charset="2"/>
              <a:buChar char="ü"/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Младший возраст 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(«Сегодня я расскажу вам сказку);</a:t>
            </a:r>
          </a:p>
          <a:p>
            <a:pPr>
              <a:buFont typeface="Wingdings" pitchFamily="2" charset="2"/>
              <a:buChar char="ü"/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Старший возраст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(«Я прочитаю вам книгу, а вы отгадайте к какому жанру относится?»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Далее читаем</a:t>
            </a:r>
            <a:endParaRPr lang="ru-RU" sz="24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книги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58882" y="0"/>
            <a:ext cx="9202882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85786" y="0"/>
            <a:ext cx="721523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 чтении воспитателю важно обратить внимание на </a:t>
            </a:r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интонацию,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которая состоит из нескольких компонентов:</a:t>
            </a:r>
          </a:p>
          <a:p>
            <a:endParaRPr lang="ru-RU" sz="20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Сила голоса (сказку можно начинать тихо: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«Жили-были…»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или громче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«Однажды…»;</a:t>
            </a:r>
          </a:p>
          <a:p>
            <a:pPr>
              <a:buFont typeface="Wingdings" pitchFamily="2" charset="2"/>
              <a:buChar char="ü"/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Смысловое ударение – выделение слова наиболее существенного: «Ну, старуха, - говорит мужик, - какой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воротник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привез я тебе на шубу!»;</a:t>
            </a:r>
          </a:p>
          <a:p>
            <a:pPr>
              <a:buFont typeface="Wingdings" pitchFamily="2" charset="2"/>
              <a:buChar char="ü"/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Выделяются слова важные в процессе речи – «Осень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наступила.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Высохли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цветы.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глядят уныло голые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кусты»</a:t>
            </a:r>
          </a:p>
          <a:p>
            <a:endParaRPr lang="ru-RU" sz="20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книги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58882" y="0"/>
            <a:ext cx="9202882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071538" y="500042"/>
            <a:ext cx="557216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Пауза, ритм и темп речи</a:t>
            </a:r>
          </a:p>
          <a:p>
            <a:endParaRPr 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Пауза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– остановка речи</a:t>
            </a:r>
          </a:p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(паузы бывают повествовательные, восклицательные, вопросительные)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Между словами и фразами делаются паузы – все это составляет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темп и ритм речи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разные по времени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Темп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различают быстрый и медленный, плавный и прерывистый;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Ритмом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чередование ускорения и замедления, напряжение и ослабление в речи;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книги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58882" y="0"/>
            <a:ext cx="9202882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714480" y="928670"/>
            <a:ext cx="600079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Тембр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эмоциональная окраска речи: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волнение, грусть, радость и т.д.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(«Волк и семеро козлят» – песня мамы)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Мимика и жесты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сопутствуют речи, формы проявления и чувств, усиливают впечатления от чтения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книги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58882" y="0"/>
            <a:ext cx="9202882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357290" y="500042"/>
            <a:ext cx="64294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Примеры правильной интонации при чтении    произведений различных жанров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8662" y="2000240"/>
            <a:ext cx="678661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dirty="0" smtClean="0">
                <a:solidFill>
                  <a:srgbClr val="C00000"/>
                </a:solidFill>
              </a:rPr>
              <a:t> 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Стихотворение: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стиль напевный;</a:t>
            </a:r>
          </a:p>
          <a:p>
            <a:pPr>
              <a:buFont typeface="Wingdings" pitchFamily="2" charset="2"/>
              <a:buChar char="ü"/>
            </a:pPr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Басня: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разговорный стиль, бытовые разговорные интонации;</a:t>
            </a:r>
          </a:p>
          <a:p>
            <a:pPr>
              <a:buFont typeface="Wingdings" pitchFamily="2" charset="2"/>
              <a:buChar char="ü"/>
            </a:pPr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Загадка: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доступность (беседа, вопросы, подводящие к отгадке и объяснению ее)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книги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58882" y="0"/>
            <a:ext cx="9202882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85786" y="928670"/>
            <a:ext cx="6643734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Упражнения в произношении  звуков</a:t>
            </a:r>
          </a:p>
          <a:p>
            <a:endParaRPr lang="ru-RU" sz="24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Педагог заранее заучивает текст;</a:t>
            </a:r>
          </a:p>
          <a:p>
            <a:pPr>
              <a:buFont typeface="Wingdings" pitchFamily="2" charset="2"/>
              <a:buChar char="ü"/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Подбирает предметы, картинки, где звучит звук;</a:t>
            </a:r>
          </a:p>
          <a:p>
            <a:pPr>
              <a:buFont typeface="Wingdings" pitchFamily="2" charset="2"/>
              <a:buChar char="ü"/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Проверяет свое произношение</a:t>
            </a:r>
          </a:p>
          <a:p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Тише, мыши, тише, мыши…</a:t>
            </a:r>
          </a:p>
          <a:p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Кот сидит на нашей крыше</a:t>
            </a:r>
          </a:p>
          <a:p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Мышка, мышка, берегись,</a:t>
            </a:r>
          </a:p>
          <a:p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коту не попадись!</a:t>
            </a:r>
          </a:p>
          <a:p>
            <a:pPr>
              <a:buFont typeface="Wingdings" pitchFamily="2" charset="2"/>
              <a:buChar char="ü"/>
            </a:pPr>
            <a:r>
              <a:rPr lang="ru-RU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этом упражнении дети заучивают наизусть с голоса воспитателя, интонации по подражанию, тембр – боязнь, чтобы кот не услышал, предостережение</a:t>
            </a:r>
          </a:p>
          <a:p>
            <a:endParaRPr lang="ru-RU" sz="24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книги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58882" y="0"/>
            <a:ext cx="9202882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714480" y="500042"/>
            <a:ext cx="52149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Беседа о прочитанном</a:t>
            </a:r>
            <a:endParaRPr lang="ru-RU" sz="24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7224" y="1071546"/>
            <a:ext cx="664373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Категории вопросов, задаваемых после чтения:</a:t>
            </a:r>
          </a:p>
          <a:p>
            <a:pPr>
              <a:buFont typeface="Wingdings" pitchFamily="2" charset="2"/>
              <a:buChar char="ü"/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Вопросы, позволяющие узнать, каково эмоциональное отношение детей к явлениям, событиям, героям;</a:t>
            </a:r>
          </a:p>
          <a:p>
            <a:pPr>
              <a:buFont typeface="Wingdings" pitchFamily="2" charset="2"/>
              <a:buChar char="ü"/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Вопросы, направленные на то, чтобы выявить основной замысел произведения, его проблему;</a:t>
            </a:r>
          </a:p>
          <a:p>
            <a:pPr>
              <a:buFont typeface="Wingdings" pitchFamily="2" charset="2"/>
              <a:buChar char="ü"/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Вопросы, обращающие внимание детей на мотивы поступков персонажей;</a:t>
            </a:r>
          </a:p>
          <a:p>
            <a:pPr>
              <a:buFont typeface="Wingdings" pitchFamily="2" charset="2"/>
              <a:buChar char="ü"/>
            </a:pPr>
            <a:r>
              <a:rPr lang="ru-RU" sz="2000" b="1" dirty="0" smtClean="0">
                <a:solidFill>
                  <a:srgbClr val="C00000"/>
                </a:solidFill>
              </a:rPr>
              <a:t>  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Вопросы, обращающие внимание детей на языковые средства выразительности; 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C00000"/>
                </a:solidFill>
              </a:rPr>
              <a:t>  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Вопросы, направленные на воспроизведение содержания;</a:t>
            </a:r>
          </a:p>
          <a:p>
            <a:pPr>
              <a:buFont typeface="Wingdings" pitchFamily="2" charset="2"/>
              <a:buChar char="ü"/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Вопросы, побуждающие детей к элементарным обобщениям, выводам. </a:t>
            </a:r>
          </a:p>
          <a:p>
            <a:pPr>
              <a:buFont typeface="Wingdings" pitchFamily="2" charset="2"/>
              <a:buChar char="ü"/>
            </a:pP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книги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58882" y="0"/>
            <a:ext cx="9202882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285852" y="2214555"/>
            <a:ext cx="60007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Повторное чтение произведения;</a:t>
            </a:r>
          </a:p>
          <a:p>
            <a:pPr>
              <a:buFont typeface="Wingdings" pitchFamily="2" charset="2"/>
              <a:buChar char="ü"/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Знакомить детей с творчеством писателей и их  книгами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711</TotalTime>
  <Words>537</Words>
  <Application>Microsoft Office PowerPoint</Application>
  <PresentationFormat>Экран (4:3)</PresentationFormat>
  <Paragraphs>74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48</cp:revision>
  <dcterms:created xsi:type="dcterms:W3CDTF">2026-02-02T12:09:36Z</dcterms:created>
  <dcterms:modified xsi:type="dcterms:W3CDTF">2026-02-25T13:59:16Z</dcterms:modified>
</cp:coreProperties>
</file>