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5" r:id="rId9"/>
    <p:sldId id="263" r:id="rId10"/>
    <p:sldId id="266" r:id="rId11"/>
    <p:sldId id="267" r:id="rId12"/>
    <p:sldId id="268" r:id="rId13"/>
    <p:sldId id="271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гелина Каршкова" initials="АК" lastIdx="1" clrIdx="0">
    <p:extLst>
      <p:ext uri="{19B8F6BF-5375-455C-9EA6-DF929625EA0E}">
        <p15:presenceInfo xmlns:p15="http://schemas.microsoft.com/office/powerpoint/2012/main" userId="5cf3459e29ac0a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0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810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8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69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7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6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7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5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3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8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2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6495-9C5E-4623-9804-985029689363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9C42C9-1BF5-4CCE-9238-B671F4B36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4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783" y="1025235"/>
            <a:ext cx="11924145" cy="3151781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изучению фонетики и графики в начальной школе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95490" y="5123743"/>
            <a:ext cx="4396510" cy="1734257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тудентка Ш-31 группы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Каршкова Ангелина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7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125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Звуки и буквы в русском алфавите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249"/>
            <a:ext cx="12192000" cy="3656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651" y="4582963"/>
            <a:ext cx="5858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6 гласных звуков </a:t>
            </a:r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о, у, ы, э, и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10 букв!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8218" y="4937680"/>
            <a:ext cx="6031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ё, ю, 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некоторых случаях буква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дают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звука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соответствующий 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93" y="87745"/>
            <a:ext cx="11911879" cy="67702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может изменяться под влиянием рядом стоящих звуков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потоке ре­чи звуки быстро следуют друг за другом. Произнося один звук мы готовы к про­изношению следующего, получаем совмещение артикуляции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Фонетические условия, в которых звуки подвергаются изменениям, назы­вается их </a:t>
            </a:r>
            <a:r>
              <a:rPr lang="ru-RU" sz="3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слабой позицией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Условия, при которых звуки не изменяются называ­ются </a:t>
            </a:r>
            <a:r>
              <a:rPr lang="ru-RU" sz="3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сильной позицией.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Сильной позицией для гласных являются ударные, а слабой - безударные.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согласных сильная и слабая позиции бывает по звонкости - глухости, мягкости - твердости.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позиция для согласных по звонкости - глухости является поло­жение перед гласными, перед сонорными согласными (Л, М, Н, Р).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позиция по звонкости - глухости на конце слова и перед шумными.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сильной позиции по мягкости - твердости на конце слов, а так же перед А, О, У, т.к. в этих позициях различают и мягкие и твердые.</a:t>
            </a:r>
          </a:p>
          <a:p>
            <a:pPr marL="0" indent="0" algn="just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позиция по мягкости - твердости - перед гласными.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63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1" b="80926" l="30208" r="71354">
                        <a14:foregroundMark x1="56719" y1="37130" x2="62500" y2="76574"/>
                        <a14:foregroundMark x1="43125" y1="73981" x2="60365" y2="45833"/>
                        <a14:foregroundMark x1="42865" y1="59630" x2="53021" y2="58056"/>
                        <a14:foregroundMark x1="43229" y1="58241" x2="43125" y2="73889"/>
                        <a14:foregroundMark x1="45417" y1="60185" x2="52812" y2="72963"/>
                        <a14:foregroundMark x1="46302" y1="74537" x2="52083" y2="73704"/>
                        <a14:foregroundMark x1="53281" y1="61481" x2="53333" y2="71204"/>
                        <a14:foregroundMark x1="46458" y1="73241" x2="49010" y2="73519"/>
                        <a14:foregroundMark x1="46719" y1="70741" x2="49115" y2="67037"/>
                        <a14:foregroundMark x1="44375" y1="65370" x2="49167" y2="61111"/>
                        <a14:foregroundMark x1="45052" y1="61944" x2="46146" y2="63148"/>
                        <a14:foregroundMark x1="50104" y1="48333" x2="49844" y2="56296"/>
                        <a14:foregroundMark x1="50365" y1="48241" x2="54792" y2="47870"/>
                        <a14:foregroundMark x1="52188" y1="49074" x2="54531" y2="54444"/>
                        <a14:foregroundMark x1="49844" y1="52222" x2="59062" y2="61852"/>
                        <a14:foregroundMark x1="57396" y1="55185" x2="57760" y2="59537"/>
                        <a14:foregroundMark x1="59167" y1="41574" x2="58698" y2="45000"/>
                        <a14:foregroundMark x1="59792" y1="56759" x2="70156" y2="55278"/>
                        <a14:foregroundMark x1="70260" y1="55556" x2="71094" y2="71759"/>
                        <a14:foregroundMark x1="64323" y1="72407" x2="71250" y2="71389"/>
                        <a14:foregroundMark x1="64427" y1="71204" x2="66510" y2="60556"/>
                        <a14:foregroundMark x1="68281" y1="57963" x2="61615" y2="60093"/>
                        <a14:foregroundMark x1="68438" y1="62130" x2="69323" y2="70370"/>
                        <a14:foregroundMark x1="63073" y1="61944" x2="65729" y2="63241"/>
                        <a14:foregroundMark x1="63281" y1="70556" x2="68125" y2="68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29" t="30504" r="27476" b="19705"/>
          <a:stretch/>
        </p:blipFill>
        <p:spPr>
          <a:xfrm>
            <a:off x="5015345" y="332509"/>
            <a:ext cx="7361381" cy="6630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017" y="220748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Слоги бывают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(оканчиваются на гласный звук) и </a:t>
            </a:r>
            <a:r>
              <a:rPr lang="ru-R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(оканчиваются на согласный звук).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-1"/>
            <a:ext cx="10945091" cy="1653309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Слог</a:t>
            </a:r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гласный или соединение гласного с согласным, произносимое одним толчком выдыхаемого воздуха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5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06" y="0"/>
            <a:ext cx="3142857" cy="78905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слов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5126" y="657830"/>
            <a:ext cx="9328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правила переноса слов в русском языке: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706" y="1134884"/>
            <a:ext cx="119912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переносятся по слогам: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переносить слова, состоящие из одного слога: стог, полк, всплеск.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оставлять одну букву на строке или переносить её (если слово состоит из двух слогов, но один из них — одна гласная, такие слова не переносятся).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переносе слов «й» не отделяется от предшествующей гласной и остаётся на строке или переносится вместе с ней: край-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лей-ка,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-гурт.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«ь» и «ъ» не переносятся на следующую строку: паль-то, саль-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-явление,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подъ-езд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переносе слов с удвоенными согласными в середине слова, одна из них остаётся на строке, а другая переносится: пан-но, Ан-на,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мас-са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переносе слов нельзя отделять одну букву от приставки, корня, суффикса: на-править (неправильно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нап-равить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под-мели (неправильно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по-дмели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талант-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(неправильно талан-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тливый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переноса допускают варианты переноса при стечении согласных в корне слова: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сес-тра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сест-ра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61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470" y="0"/>
            <a:ext cx="10984530" cy="9882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выделение голосом одного из слогов в слове. Такой слог называется ударным, все остальные слоги — безударными.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98" y="769865"/>
            <a:ext cx="1209040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ударения в русском языке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(разноместное).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 не закреплено ни за каким определённым слогом. Пример: де-́ре-во,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кор-зи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́-на,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-ко́. </a:t>
            </a:r>
          </a:p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Ударение может переходить с одного слога на другой при словоизменении (изменении числа, рода, падежа). Пример: вода́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во́ду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хожу́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хо́дишь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смыслоразличительной функцией.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значит, что оно позволяет различать слова и формы слов. Пример: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за́мок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(здание)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замо́к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(устройство);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го́рода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(род. п., ед. ч.) — города́ (им. п., мн. ч.). </a:t>
            </a:r>
          </a:p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 не падает на предлоги, союзы и частицы.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над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голово́й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жёлтый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бе́лый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прие́хал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слове есть буква Ё,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падает на неё. Пример: свёкла, вояжёр, кошелёк,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смущённый. </a:t>
            </a:r>
          </a:p>
        </p:txBody>
      </p:sp>
    </p:spTree>
    <p:extLst>
      <p:ext uri="{BB962C8B-B14F-4D97-AF65-F5344CB8AC3E}">
        <p14:creationId xmlns:p14="http://schemas.microsoft.com/office/powerpoint/2010/main" val="316844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1468" r="1084" b="945"/>
          <a:stretch/>
        </p:blipFill>
        <p:spPr>
          <a:xfrm>
            <a:off x="0" y="-1"/>
            <a:ext cx="8368145" cy="68738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68145" y="122857"/>
            <a:ext cx="38238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(«графо» - пишу)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раздел языкознания, который изучает буквы и их звуковые значения. Изучает начертания букв, соотношение между буквами и звуками.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совокупность всех средств, с помощью которых устная речь передается на письме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Графическими единицами, кроме букв является: знак ударения, дефис, знаки препинания, знак параграфа, апостроф.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0763" y="5903893"/>
            <a:ext cx="6871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условные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письменные знаки, принятые для обозначения звуков речи.</a:t>
            </a:r>
          </a:p>
        </p:txBody>
      </p:sp>
    </p:spTree>
    <p:extLst>
      <p:ext uri="{BB962C8B-B14F-4D97-AF65-F5344CB8AC3E}">
        <p14:creationId xmlns:p14="http://schemas.microsoft.com/office/powerpoint/2010/main" val="287758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497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препинания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специальные символы, используемые для структурирования текста, выражения пауз, интонационных оттенков, передачи смысла высказывания.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254" y="979055"/>
            <a:ext cx="120257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используют десять знаков препинания: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Точка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завершения, указывающий на конец предложения, в котором повествуется о чём-либо. 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Запятая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разделения и выделения. Может разделять однородные члены предложения, простые предложения в составе сложного. 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Точка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запятой.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разделения частей сложного предложения. 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Двоеточие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Обозначает на письме объяснение, перечисление или предваряет цитату. 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Восклицательный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восклицание или сильное чувство. Ставится в конце предложения, чтобы подчеркнуть его выразительность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Вопросительный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обозначения вопроса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Многоточие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незавершённость высказывания, подразумевая продолжение или раздумья.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Кавычки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Обозначают прямую речь, цитаты или выделяют отдельные слова. 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Скобки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выделения вставных элементов, комментариев, пояснений. 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Тире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выделять приложения, вводные слова и фразы, а также обозначает диалоги.</a:t>
            </a:r>
            <a:endParaRPr lang="ru-RU" sz="2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5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90" y="0"/>
            <a:ext cx="12016509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лингвистическая дисциплина, и тем не менее она тесно связана со многими разделами курса русского языка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изучения фонетики и графики: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в систему знания учащихся о звуковом строе, орфоэпии и графике русского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 умение слышать и анализировать устную речь (звуки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Помогает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овладевать нормами литературного языка и средствами выразительности звучащей устной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 для усвоения основ русской орфографии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грамматики;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слух и чувство красоты звучания русской устной речи.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63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27" y="1136073"/>
            <a:ext cx="12007272" cy="56249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учебные умения младшего школьника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готовность учащихся совершать действия, направленные на восприятие, логическое осмысление, переработку и применение учебного материала в стандартных и нестандартных учебных ситуациях. Они включают следующие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умений: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Информационно-поисковые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определять источники информации, работать с текстом.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Контрольно-оценочное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контролировать и оценивать учебно-познавательную деятельность.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Базисные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считать, писать, читать;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Проектировочные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выполнять инструкции, планировать свою деятельность, прогнозировать результаты.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8254" y="184726"/>
            <a:ext cx="798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общих учебных умений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7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0" y="0"/>
            <a:ext cx="10390909" cy="1546435"/>
          </a:xfrm>
        </p:spPr>
        <p:txBody>
          <a:bodyPr>
            <a:normAutofit fontScale="90000"/>
          </a:bodyPr>
          <a:lstStyle/>
          <a:p>
            <a:pPr algn="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как лежит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тетрадь!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ее положения зависит не только четкость почерка, но и возможность сидеть правильно.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 b="57165"/>
          <a:stretch/>
        </p:blipFill>
        <p:spPr>
          <a:xfrm>
            <a:off x="4161050" y="4522830"/>
            <a:ext cx="4339761" cy="22213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50" y="1209962"/>
            <a:ext cx="8762278" cy="147781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праворукого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должна лежать так, чтобы нижний левый край тетради находился на середине груди.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Локоть пишущей руки должен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лежать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5" y="2475345"/>
            <a:ext cx="3717570" cy="32156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1050" y="2312693"/>
            <a:ext cx="79509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должна лежать на левой стороне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пальца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Указательный палец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сверху придерживает ручку,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палец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ручку с левой стороны. Все три пальца слегка закруглены и не сжимают ручку сильно. Указательный палец может легко подниматься, и при этом ручка не должна падать.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Безымянный и мизинец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находиться внутри ладони или свободно лежать у основания большого пальца. Во время письма рука опирается на верхний сустав загнутого внутрь мизинца.</a:t>
            </a:r>
          </a:p>
        </p:txBody>
      </p:sp>
    </p:spTree>
    <p:extLst>
      <p:ext uri="{BB962C8B-B14F-4D97-AF65-F5344CB8AC3E}">
        <p14:creationId xmlns:p14="http://schemas.microsoft.com/office/powerpoint/2010/main" val="329574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3927" y="97635"/>
            <a:ext cx="7823200" cy="128782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готовности к уроку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принадлежности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47" y="1103747"/>
            <a:ext cx="3940898" cy="5283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готов начать урок?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Ну-ка проверь, дружок,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ль на месте,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ль в порядке –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Ручка, книжка и тетрадка?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ли правильно сидят?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ль внимательно глядят?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затеи и задачи,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шутки – все для вас!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Пожелаю всем удачи.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работу, в добрый час!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2837" y="1704109"/>
            <a:ext cx="3491345" cy="4114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столах учащихся лежат: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Пенал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тетрадь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89" b="91667" l="60625" r="92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36734" r="5152" b="5623"/>
          <a:stretch/>
        </p:blipFill>
        <p:spPr>
          <a:xfrm>
            <a:off x="8275784" y="3237345"/>
            <a:ext cx="4073236" cy="37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0"/>
            <a:ext cx="11998035" cy="685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обучения грамоте служит звук, поэтому большую роль для формирования устной и письменной речи младших школьников отво­дится фонематическим знаниям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Фонология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изучает звуки речи, как смыслоразличительные единицы. Центральное место в фонологии занимает учение о фонеме.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кратчайшая звуковая единица, обладающая способностью различать звуковые оболочки разных морфем.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раздел языкознания, который изучает звуковую сторону речи. В частности изучаются способы образования звуков речи их изменения в речевом потоке и их роль в функционировании языка, как средства общения.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поток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непрерывная линейная последовательность звуков, оформленная при помощи основных фонетических средств: звуки речи, ударение,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интонация. Речевой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 членится из нескольких фонетических единиц: фраза, фонетическое слово, слог, звук.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наибольшая единица членения. Объем фразы может колебаться от одного слова до крупных речевых отрезков. Два признака фразы 1) завершен­ность интонации; 2) наличие пограничных пауз (пауза - перерыв в звучании).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Фонетическое слово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комплекс звуков, объединенных одним ударением.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9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фонетическая единица, состоящая из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гласного или сочетание гласного с согласным,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произносимых одним толчком выдыхаемого воздуха. 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9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единица слова, звучащей речи.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982" y="-1"/>
            <a:ext cx="11841017" cy="6858001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фонетики и графики занимает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место в I классе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учащиеся овладевают процессом чтения и письма. Во II-IV классах программа не включает новых сведений, однако фонетические знания вступают в новые связи и совершенствуются. Так, например, при формировании навыков правописания проверяемых безударных гласных в корнях слов происходит совершенствование умения распознавать в слове ударный слог, поскольку как в проверяемом, так и проверочном словах дети находят ударные и безударные слоги, выделяют корень. Совмещение двух действий (распознавание ударения в слове, нахождение корня) – более сложная деятельность, чем выполнение одного из них. Однако это благоприятная ситуация для развития умений делить слова на слоги, находить ударный, гласные и согласные звуки. Одновременно учащиеся убеждаются и в необходимости фонетических знаний для решения многих практических задач, в частности для правильного написания слова, его точного произношения, понимания лексического значения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и букв, с гласными и согласными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звуками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начальных классах школы не вводится определения звука, так как это довольно сложное понятие. Тем не менее необходимо создать правильное научное представление о звуке.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 приемом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наблюдение над произношением звуков в слове, над зависимостью звукового состава слова от его лексического значения: сом — сок, вол — вал, май — дай, будка — булка, лодка — ложка и т. п.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9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3526" y="0"/>
            <a:ext cx="5098473" cy="112683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глаз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54" y="27709"/>
            <a:ext cx="4143228" cy="43318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пальчики щипают,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(большим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указательным пальцем щипаем ладонь другой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пальчики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гуляют,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указательный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средний "идут" по другой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руке)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- любят поболтать,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безымянный шевелятся, трутся друг об друга (шурша).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- тихо подремать,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(безымянный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мизинец прижимаем 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большой с мизинцем братцем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чисто умываться. 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крутим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пальцем вокруг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мизинца)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9563" y="1126836"/>
            <a:ext cx="6086764" cy="2290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нас игрушки: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(хлопки)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 погремушки,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(встряхивают кулачки)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мягкий меховой,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(сжимают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разжимают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резиновый цветной,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(делают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 из пальцев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деревянный,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Солдатик оловянный,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в круг перед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 легкий надувной,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в круг перед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играть с тобой.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(хлопают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ладоши)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7746" y="3768436"/>
            <a:ext cx="8192654" cy="27893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долго мы писали,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у ребят устали.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(Поморгать глазами.)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все в окно,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(Посмотреть влево-вправо.)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как солнце высоко.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(Посмотреть вверх.)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глаза сейчас закроем,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(Закрыть глаза ладошками.)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радугу построим,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по радуге пойдем,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(Посмотреть по дуге вверх-вправо и вверх-влево.)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 повернем,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скатимся вниз,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(Посмотреть вниз.)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Жмурься сильно, но держись.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(Зажмурить глаза, открыть и поморгать ими.)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70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27" y="0"/>
            <a:ext cx="12007274" cy="685799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словарной работы на уроках русского языка в начальной школе можно использовать следующие методы и приёмы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слова с проговариванием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Учащиеся чётко и ясно проговаривают словарные слова по слогам.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однокоренных слов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синонимов и антонимов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словосочетаний со словарным словом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с данным словом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Этот вид работы предусматривает закрепление навыков правописания, обогащение словаря школьников и усвоение синтаксического строя речи.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словариков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Учащиеся записывают новые словарные слова в тетрадь, указывают ударение и подчёркивают в словах трудные орфограммы.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слов по алфавиту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Учитель предлагает школьникам записать словарные слова в тетрадь, располагая их в алфавитном порядке, подчёркивая непроверяемые орфограммы.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Выборочный диктант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Учащиеся получают задание прослушать предложение и записать в тетрадь словарные слова, которые встретились в предложении.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диктант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записывают 10–12 слов с непроверяемыми орфограммами под диктовку учителя.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словарных слов можно сопровождать иллюстративным материалом (картинками), который поможет учащимся полнее понять смысловое значение слов. </a:t>
            </a:r>
          </a:p>
        </p:txBody>
      </p:sp>
    </p:spTree>
    <p:extLst>
      <p:ext uri="{BB962C8B-B14F-4D97-AF65-F5344CB8AC3E}">
        <p14:creationId xmlns:p14="http://schemas.microsoft.com/office/powerpoint/2010/main" val="9613310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1384</Words>
  <Application>Microsoft Office PowerPoint</Application>
  <PresentationFormat>Широкоэкранный</PresentationFormat>
  <Paragraphs>142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Times New Roman</vt:lpstr>
      <vt:lpstr>Wingdings</vt:lpstr>
      <vt:lpstr>Wingdings 3</vt:lpstr>
      <vt:lpstr>Легкий дым</vt:lpstr>
      <vt:lpstr>Методические рекомендации к изучению фонетики и графики в начальной школе</vt:lpstr>
      <vt:lpstr>Презентация PowerPoint</vt:lpstr>
      <vt:lpstr>Презентация PowerPoint</vt:lpstr>
      <vt:lpstr>Очень важно, как лежит тетрадь! От ее положения зависит не только четкость почерка, но и возможность сидеть правильно.</vt:lpstr>
      <vt:lpstr>Проверка готовности к уроку школьные принадлежности</vt:lpstr>
      <vt:lpstr>Презентация PowerPoint</vt:lpstr>
      <vt:lpstr>Презентация PowerPoint</vt:lpstr>
      <vt:lpstr>Пальчиковая гимнастика Гимнастика для глаз</vt:lpstr>
      <vt:lpstr>Презентация PowerPoint</vt:lpstr>
      <vt:lpstr>Звуки и буквы в русском алфавите</vt:lpstr>
      <vt:lpstr>Презентация PowerPoint</vt:lpstr>
      <vt:lpstr>Слог – гласный или соединение гласного с согласным, произносимое одним толчком выдыхаемого воздуха.</vt:lpstr>
      <vt:lpstr>Перенос слов</vt:lpstr>
      <vt:lpstr>Ударение — это выделение голосом одного из слогов в слове. Такой слог называется ударным, все остальные слоги — безударными.</vt:lpstr>
      <vt:lpstr>Презентация PowerPoint</vt:lpstr>
      <vt:lpstr>Знаки препинания — это специальные символы, используемые для структурирования текста, выражения пауз, интонационных оттенков, передачи смысла высказывания. 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к изучению фонетики и графики в начальной школе</dc:title>
  <dc:creator>Ангелина Каршкова</dc:creator>
  <cp:lastModifiedBy>Ангелина Каршкова</cp:lastModifiedBy>
  <cp:revision>22</cp:revision>
  <dcterms:created xsi:type="dcterms:W3CDTF">2025-01-28T18:36:59Z</dcterms:created>
  <dcterms:modified xsi:type="dcterms:W3CDTF">2025-01-30T18:17:34Z</dcterms:modified>
</cp:coreProperties>
</file>