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5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1BB651B-65F1-4B39-8F24-E7A55124ADC1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7F81C97-207D-4FEE-BEA0-F4B61397250D}" type="slidenum">
              <a:rPr lang="ru-RU" smtClean="0"/>
              <a:t>‹#›</a:t>
            </a:fld>
            <a:endParaRPr lang="ru-RU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835200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651B-65F1-4B39-8F24-E7A55124ADC1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81C97-207D-4FEE-BEA0-F4B6139725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825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651B-65F1-4B39-8F24-E7A55124ADC1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81C97-207D-4FEE-BEA0-F4B6139725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813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651B-65F1-4B39-8F24-E7A55124ADC1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81C97-207D-4FEE-BEA0-F4B6139725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810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BB651B-65F1-4B39-8F24-E7A55124ADC1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7F81C97-207D-4FEE-BEA0-F4B61397250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8644779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651B-65F1-4B39-8F24-E7A55124ADC1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81C97-207D-4FEE-BEA0-F4B6139725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6144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651B-65F1-4B39-8F24-E7A55124ADC1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81C97-207D-4FEE-BEA0-F4B6139725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7919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651B-65F1-4B39-8F24-E7A55124ADC1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81C97-207D-4FEE-BEA0-F4B6139725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453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651B-65F1-4B39-8F24-E7A55124ADC1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81C97-207D-4FEE-BEA0-F4B6139725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84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BB651B-65F1-4B39-8F24-E7A55124ADC1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7F81C97-207D-4FEE-BEA0-F4B61397250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732996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BB651B-65F1-4B39-8F24-E7A55124ADC1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7F81C97-207D-4FEE-BEA0-F4B61397250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28912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91BB651B-65F1-4B39-8F24-E7A55124ADC1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D7F81C97-207D-4FEE-BEA0-F4B61397250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51422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F6F365-ACC4-5886-2DEB-46E8DBFA8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8555" y="2146040"/>
            <a:ext cx="8361229" cy="1152811"/>
          </a:xfrm>
          <a:solidFill>
            <a:schemeClr val="bg1"/>
          </a:solidFill>
        </p:spPr>
        <p:txBody>
          <a:bodyPr/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В. В. Маяковский.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F1B826B-C967-4655-1531-4E9E1761ED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1821" y="3816321"/>
            <a:ext cx="5047862" cy="923630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ru-RU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«Хорошее отношение к лошадям»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521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758F7F-741D-BD0C-BD16-ABD2EEEBF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3632" y="349898"/>
            <a:ext cx="6624735" cy="965718"/>
          </a:xfrm>
          <a:solidFill>
            <a:srgbClr val="00B0F0"/>
          </a:solidFill>
        </p:spPr>
        <p:txBody>
          <a:bodyPr/>
          <a:lstStyle/>
          <a:p>
            <a:r>
              <a:rPr lang="ru-RU" dirty="0"/>
              <a:t>Название стихотворения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F82BD4-ECED-EB6A-21F4-D7BE00511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3191069"/>
          </a:xfrm>
          <a:solidFill>
            <a:srgbClr val="FFC000"/>
          </a:solidFill>
        </p:spPr>
        <p:txBody>
          <a:bodyPr/>
          <a:lstStyle/>
          <a:p>
            <a:pPr marL="0" indent="0">
              <a:buNone/>
            </a:pP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Первоначально это стихотворение называлось «Отношение к лошадям». Впоследствии поэт изменил название: «Хорошее отношение к лошадям». </a:t>
            </a:r>
          </a:p>
          <a:p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вы думаете, почему?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1451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1DE592-F16B-CA86-D374-E700ACA5C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6971" y="592494"/>
            <a:ext cx="5290457" cy="1003041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B71248-AA85-AF6A-F49B-FDD959893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689" y="2080727"/>
            <a:ext cx="10767527" cy="3303035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2800" b="0" i="0" dirty="0">
                <a:solidFill>
                  <a:srgbClr val="000000"/>
                </a:solidFill>
                <a:effectLst/>
                <a:latin typeface="-apple-system"/>
              </a:rPr>
              <a:t> Как Маяковский изображает зевак в стихотворении "Хорошее отношение к лошадям" ?</a:t>
            </a:r>
          </a:p>
          <a:p>
            <a:r>
              <a:rPr lang="ru-RU" sz="2800" b="0" i="0" dirty="0">
                <a:solidFill>
                  <a:srgbClr val="000000"/>
                </a:solidFill>
                <a:effectLst/>
                <a:latin typeface="-apple-system"/>
              </a:rPr>
              <a:t>Как вы понимаете слова: "Деточка, /все мы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-apple-system"/>
              </a:rPr>
              <a:t>немножно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-apple-system"/>
              </a:rPr>
              <a:t> лошади, / каждый из нас по-своему лошадь"?</a:t>
            </a:r>
          </a:p>
          <a:p>
            <a:r>
              <a:rPr lang="ru-RU" sz="2800" b="0" i="0" dirty="0">
                <a:solidFill>
                  <a:srgbClr val="000000"/>
                </a:solidFill>
                <a:effectLst/>
                <a:latin typeface="-apple-system"/>
              </a:rPr>
              <a:t>К чему призывает читателей поэт? В чем главная мысль стихотворения "Хорошее отношение к лошадям"?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81848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2B18EB-1295-2A77-F887-D747BC2C4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5494" y="368559"/>
            <a:ext cx="9601200" cy="1357604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ru-RU" dirty="0"/>
              <a:t>Сама личность Владимира Маяковского очень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неординарна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A4E590-972A-B3DD-B385-3257E514724C}"/>
              </a:ext>
            </a:extLst>
          </p:cNvPr>
          <p:cNvSpPr txBox="1"/>
          <p:nvPr/>
        </p:nvSpPr>
        <p:spPr>
          <a:xfrm>
            <a:off x="6096000" y="2662861"/>
            <a:ext cx="5520612" cy="34163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«Хорошее отношение к лошадям» написан в 1918 году и основан на реальном случае. Однажды Маяковский стал свидетелем того, как на Кузнецком мосту поскользнувшись, упала на круп рыжая лошадь. Собравшаяся толпа увидела повод для веселого смеха, и лишь поэт проявил к животному участие и сострадание.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4A40300-E212-0D42-4BB8-506816070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53" y="2071396"/>
            <a:ext cx="4935520" cy="427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356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778EC3-9CAB-01CB-F3E5-047F6904B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1698" y="396551"/>
            <a:ext cx="4665306" cy="816429"/>
          </a:xfrm>
          <a:solidFill>
            <a:srgbClr val="FFC000"/>
          </a:solidFill>
        </p:spPr>
        <p:txBody>
          <a:bodyPr/>
          <a:lstStyle/>
          <a:p>
            <a:r>
              <a:rPr lang="ru-RU" b="1" dirty="0"/>
              <a:t>Словарная работа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661879-E4ED-52F8-D21D-7ACEA1A1FC55}"/>
              </a:ext>
            </a:extLst>
          </p:cNvPr>
          <p:cNvSpPr txBox="1"/>
          <p:nvPr/>
        </p:nvSpPr>
        <p:spPr>
          <a:xfrm>
            <a:off x="877079" y="1567802"/>
            <a:ext cx="10692880" cy="415498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Гриб – мерзлые кочки на дороге, мерзлая грязь.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Круп – часть туловища лошади от спины до хвоста.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Кузнецкий мост – одна из центральных улиц в Москве.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Плеща – форма деепричастия, образованная от глагола «плескаться».</a:t>
            </a:r>
          </a:p>
          <a:p>
            <a:pPr algn="just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Клешить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от слова «клеш»: широкие книзу брюки, употреблено в значении «гулять».</a:t>
            </a:r>
          </a:p>
          <a:p>
            <a:pPr algn="just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Плоше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форма сравнительной степени, образованная поэтом от прилагательного «плохой».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 Ветром 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опита»—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улица как бы напоена сырым, холодным воздухом;</a:t>
            </a:r>
          </a:p>
          <a:p>
            <a:pPr algn="just"/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Клёшить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—неологизм от слова «клёш». 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Клёшит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 сытый человек, ищущий развлечений.</a:t>
            </a:r>
          </a:p>
        </p:txBody>
      </p:sp>
    </p:spTree>
    <p:extLst>
      <p:ext uri="{BB962C8B-B14F-4D97-AF65-F5344CB8AC3E}">
        <p14:creationId xmlns:p14="http://schemas.microsoft.com/office/powerpoint/2010/main" val="2929685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162890-7BCB-BDDB-C1B1-2F3368960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3241" y="405883"/>
            <a:ext cx="5691673" cy="723122"/>
          </a:xfrm>
          <a:solidFill>
            <a:srgbClr val="FFC000"/>
          </a:solidFill>
        </p:spPr>
        <p:txBody>
          <a:bodyPr/>
          <a:lstStyle/>
          <a:p>
            <a:r>
              <a:rPr lang="ru-RU" b="1" dirty="0"/>
              <a:t>Анализ стихотворения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C21552-A431-EF4E-002E-AA18ADB52F2B}"/>
              </a:ext>
            </a:extLst>
          </p:cNvPr>
          <p:cNvSpPr txBox="1"/>
          <p:nvPr/>
        </p:nvSpPr>
        <p:spPr>
          <a:xfrm>
            <a:off x="923731" y="1728133"/>
            <a:ext cx="6727371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Для чего зеваки пришли на Кузнецкий мост?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Что значит «улица опрокинулась»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Что отличает лирического героя от толпы зевак?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Что увидел он и не увидели другие? Почему?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075DCB-26C9-617F-EA52-22AFD8075F2F}"/>
              </a:ext>
            </a:extLst>
          </p:cNvPr>
          <p:cNvSpPr txBox="1"/>
          <p:nvPr/>
        </p:nvSpPr>
        <p:spPr>
          <a:xfrm>
            <a:off x="2588942" y="4744861"/>
            <a:ext cx="3495869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слова, обращенные к лошади , взяты в кавычки? Как их произносит герой: вслух или про себя?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AE41615-695F-1104-4E5E-623F5AC48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1102" y="1470381"/>
            <a:ext cx="4376057" cy="447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192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4B5811-6F75-D474-74F5-EFD81B6E1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2244" y="115959"/>
            <a:ext cx="3340359" cy="863755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ru-RU" dirty="0"/>
              <a:t>Образ улицы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10D2225-A5A4-3921-23B6-0B764D210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102" y="1476360"/>
            <a:ext cx="9843795" cy="479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000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F01FC2-D11C-F122-1033-56249AB4C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9363" y="172617"/>
            <a:ext cx="3713584" cy="817983"/>
          </a:xfrm>
          <a:solidFill>
            <a:srgbClr val="FFC000"/>
          </a:solidFill>
        </p:spPr>
        <p:txBody>
          <a:bodyPr/>
          <a:lstStyle/>
          <a:p>
            <a:r>
              <a:rPr lang="ru-RU" dirty="0"/>
              <a:t>Образ улицы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7B37FD-A1A4-6B95-7644-7DBEA495F2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Льдом обута  </a:t>
            </a:r>
          </a:p>
          <a:p>
            <a:pPr marL="0" indent="0">
              <a:buNone/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Ветром опита</a:t>
            </a:r>
          </a:p>
          <a:p>
            <a:pPr marL="0" indent="0">
              <a:buNone/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Штаны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клешить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B393907D-6C2C-AA4B-87BA-CF524595666E}"/>
              </a:ext>
            </a:extLst>
          </p:cNvPr>
          <p:cNvSpPr/>
          <p:nvPr/>
        </p:nvSpPr>
        <p:spPr>
          <a:xfrm>
            <a:off x="5015204" y="2286000"/>
            <a:ext cx="2313992" cy="541176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0776F7A-4113-807E-489D-B3A44EC89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5204" y="3352794"/>
            <a:ext cx="2322777" cy="56088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08E281-E3AF-897A-F425-9C18A90C3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5204" y="4439293"/>
            <a:ext cx="2322777" cy="5608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CDC952-9FCE-DFD4-790E-486FEC6F108E}"/>
              </a:ext>
            </a:extLst>
          </p:cNvPr>
          <p:cNvSpPr txBox="1"/>
          <p:nvPr/>
        </p:nvSpPr>
        <p:spPr>
          <a:xfrm>
            <a:off x="7779398" y="2303956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Скользкая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8C6937-DA38-3F92-F7D6-01665FA129FE}"/>
              </a:ext>
            </a:extLst>
          </p:cNvPr>
          <p:cNvSpPr txBox="1"/>
          <p:nvPr/>
        </p:nvSpPr>
        <p:spPr>
          <a:xfrm>
            <a:off x="7779398" y="3352794"/>
            <a:ext cx="2824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Холодная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ADD245-7F40-EA5C-4874-9A1D9EB5E24A}"/>
              </a:ext>
            </a:extLst>
          </p:cNvPr>
          <p:cNvSpPr txBox="1"/>
          <p:nvPr/>
        </p:nvSpPr>
        <p:spPr>
          <a:xfrm>
            <a:off x="7779398" y="4474096"/>
            <a:ext cx="1810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Праздная</a:t>
            </a:r>
          </a:p>
        </p:txBody>
      </p:sp>
    </p:spTree>
    <p:extLst>
      <p:ext uri="{BB962C8B-B14F-4D97-AF65-F5344CB8AC3E}">
        <p14:creationId xmlns:p14="http://schemas.microsoft.com/office/powerpoint/2010/main" val="2219935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BB090F-53CA-BC4E-DE1D-1B467BB41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6628" y="237931"/>
            <a:ext cx="7221894" cy="1087016"/>
          </a:xfrm>
          <a:solidFill>
            <a:srgbClr val="92D050"/>
          </a:solidFill>
        </p:spPr>
        <p:txBody>
          <a:bodyPr/>
          <a:lstStyle/>
          <a:p>
            <a:r>
              <a:rPr lang="ru-RU" dirty="0"/>
              <a:t>Образ лирического героя</a:t>
            </a:r>
          </a:p>
        </p:txBody>
      </p:sp>
      <p:sp>
        <p:nvSpPr>
          <p:cNvPr id="4" name="Содержимое 2">
            <a:extLst>
              <a:ext uri="{FF2B5EF4-FFF2-40B4-BE49-F238E27FC236}">
                <a16:creationId xmlns:a16="http://schemas.microsoft.com/office/drawing/2014/main" id="{CEC7C3ED-33BC-992E-DB03-A00C65E6023A}"/>
              </a:ext>
            </a:extLst>
          </p:cNvPr>
          <p:cNvSpPr txBox="1">
            <a:spLocks/>
          </p:cNvSpPr>
          <p:nvPr/>
        </p:nvSpPr>
        <p:spPr>
          <a:xfrm>
            <a:off x="1586204" y="1954763"/>
            <a:ext cx="4441371" cy="313975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Тоска вылилась плеща                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Не вмешивал в вой ему               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Лошадь-деточка                           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Слушайте                                      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Вы думаете…                                                                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None/>
              <a:tabLst/>
              <a:defRPr/>
            </a:pP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D4885BA-349D-AD58-0D3C-0720AE070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9683" y="1850627"/>
            <a:ext cx="2786113" cy="444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741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0A0D24-B59E-6BC7-7C90-FC7A4C23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3909527" cy="909735"/>
          </a:xfrm>
          <a:solidFill>
            <a:srgbClr val="FFFF00"/>
          </a:solidFill>
        </p:spPr>
        <p:txBody>
          <a:bodyPr/>
          <a:lstStyle/>
          <a:p>
            <a:r>
              <a:rPr lang="ru-RU" dirty="0"/>
              <a:t>Образ лощади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B35E18-06C2-B1E7-A4FB-BCA764CC6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110" y="1869549"/>
            <a:ext cx="4322439" cy="41639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FEFBF8-0328-BAC4-E7F7-98780F72A7CD}"/>
              </a:ext>
            </a:extLst>
          </p:cNvPr>
          <p:cNvSpPr txBox="1"/>
          <p:nvPr/>
        </p:nvSpPr>
        <p:spPr>
          <a:xfrm>
            <a:off x="2873829" y="4245814"/>
            <a:ext cx="1614195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Глаголы</a:t>
            </a:r>
            <a:r>
              <a:rPr lang="ru-RU" dirty="0"/>
              <a:t>:</a:t>
            </a:r>
          </a:p>
        </p:txBody>
      </p:sp>
      <p:sp>
        <p:nvSpPr>
          <p:cNvPr id="7" name="Содержимое 2">
            <a:extLst>
              <a:ext uri="{FF2B5EF4-FFF2-40B4-BE49-F238E27FC236}">
                <a16:creationId xmlns:a16="http://schemas.microsoft.com/office/drawing/2014/main" id="{C1E3EBE7-58D4-55CE-633A-B75DBCDFB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6395" y="2040686"/>
            <a:ext cx="4856496" cy="1143000"/>
          </a:xfrm>
        </p:spPr>
        <p:txBody>
          <a:bodyPr>
            <a:normAutofit fontScale="25000" lnSpcReduction="20000"/>
          </a:bodyPr>
          <a:lstStyle/>
          <a:p>
            <a:r>
              <a:rPr lang="ru-RU" sz="8600" dirty="0">
                <a:latin typeface="Times New Roman" pitchFamily="18" charset="0"/>
                <a:cs typeface="Times New Roman" pitchFamily="18" charset="0"/>
              </a:rPr>
              <a:t>Глаза лошадиные</a:t>
            </a:r>
          </a:p>
          <a:p>
            <a:r>
              <a:rPr lang="ru-RU" sz="8600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8600" dirty="0" err="1">
                <a:latin typeface="Times New Roman" pitchFamily="18" charset="0"/>
                <a:cs typeface="Times New Roman" pitchFamily="18" charset="0"/>
              </a:rPr>
              <a:t>каплищей</a:t>
            </a:r>
            <a:r>
              <a:rPr lang="ru-RU" sz="8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600" dirty="0" err="1">
                <a:latin typeface="Times New Roman" pitchFamily="18" charset="0"/>
                <a:cs typeface="Times New Roman" pitchFamily="18" charset="0"/>
              </a:rPr>
              <a:t>каплища</a:t>
            </a:r>
            <a:endParaRPr lang="ru-RU" sz="8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                             </a:t>
            </a:r>
          </a:p>
          <a:p>
            <a:pPr algn="r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268DF5-1555-AC3B-B676-D04D3C299A96}"/>
              </a:ext>
            </a:extLst>
          </p:cNvPr>
          <p:cNvSpPr txBox="1"/>
          <p:nvPr/>
        </p:nvSpPr>
        <p:spPr>
          <a:xfrm>
            <a:off x="1665604" y="4953999"/>
            <a:ext cx="3789006" cy="17543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рванулась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                                                 встала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ржанула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                                                 пошла                                                                                           веселая</a:t>
            </a:r>
          </a:p>
        </p:txBody>
      </p:sp>
    </p:spTree>
    <p:extLst>
      <p:ext uri="{BB962C8B-B14F-4D97-AF65-F5344CB8AC3E}">
        <p14:creationId xmlns:p14="http://schemas.microsoft.com/office/powerpoint/2010/main" val="292098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2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2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2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2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2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2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25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25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F85B27-5219-AF8C-93F5-1DBF52A6C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19065"/>
          </a:xfrm>
        </p:spPr>
        <p:txBody>
          <a:bodyPr/>
          <a:lstStyle/>
          <a:p>
            <a:r>
              <a:rPr lang="ru-RU" dirty="0"/>
              <a:t>Дать характеристику образу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6C3E063F-9619-A514-C04F-0E85FDE97E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0479567"/>
              </p:ext>
            </p:extLst>
          </p:nvPr>
        </p:nvGraphicFramePr>
        <p:xfrm>
          <a:off x="1468017" y="2248678"/>
          <a:ext cx="9255966" cy="39624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204970">
                  <a:extLst>
                    <a:ext uri="{9D8B030D-6E8A-4147-A177-3AD203B41FA5}">
                      <a16:colId xmlns:a16="http://schemas.microsoft.com/office/drawing/2014/main" val="906781459"/>
                    </a:ext>
                  </a:extLst>
                </a:gridCol>
                <a:gridCol w="3525498">
                  <a:extLst>
                    <a:ext uri="{9D8B030D-6E8A-4147-A177-3AD203B41FA5}">
                      <a16:colId xmlns:a16="http://schemas.microsoft.com/office/drawing/2014/main" val="3304714474"/>
                    </a:ext>
                  </a:extLst>
                </a:gridCol>
                <a:gridCol w="3525498">
                  <a:extLst>
                    <a:ext uri="{9D8B030D-6E8A-4147-A177-3AD203B41FA5}">
                      <a16:colId xmlns:a16="http://schemas.microsoft.com/office/drawing/2014/main" val="8806681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Улица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Лошадь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Лирический герой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6800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4716775"/>
      </p:ext>
    </p:extLst>
  </p:cSld>
  <p:clrMapOvr>
    <a:masterClrMapping/>
  </p:clrMapOvr>
</p:sld>
</file>

<file path=ppt/theme/theme1.xml><?xml version="1.0" encoding="utf-8"?>
<a:theme xmlns:a="http://schemas.openxmlformats.org/drawingml/2006/main" name="Уголки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Уголки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Уголки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D7AA1D6E-F3E9-4763-A3BC-84DF2E02F6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Уголки</Template>
  <TotalTime>34</TotalTime>
  <Words>369</Words>
  <Application>Microsoft Office PowerPoint</Application>
  <PresentationFormat>Широкоэкранный</PresentationFormat>
  <Paragraphs>56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-apple-system</vt:lpstr>
      <vt:lpstr>Corbel</vt:lpstr>
      <vt:lpstr>Franklin Gothic Book</vt:lpstr>
      <vt:lpstr>Times New Roman</vt:lpstr>
      <vt:lpstr>Wingdings 2</vt:lpstr>
      <vt:lpstr>Уголки</vt:lpstr>
      <vt:lpstr>В. В. Маяковский.</vt:lpstr>
      <vt:lpstr>Сама личность Владимира Маяковского очень неординарна. </vt:lpstr>
      <vt:lpstr>Словарная работа</vt:lpstr>
      <vt:lpstr>Анализ стихотворения</vt:lpstr>
      <vt:lpstr>Образ улицы</vt:lpstr>
      <vt:lpstr>Образ улицы</vt:lpstr>
      <vt:lpstr>Образ лирического героя</vt:lpstr>
      <vt:lpstr>Образ лощади</vt:lpstr>
      <vt:lpstr>Дать характеристику образу</vt:lpstr>
      <vt:lpstr>Название стихотворения</vt:lpstr>
      <vt:lpstr>Домашнее задание: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В. В. Маяковский.</dc:title>
  <dc:creator>Арина Азарнова</dc:creator>
  <cp:lastModifiedBy>Арина Азарнова</cp:lastModifiedBy>
  <cp:revision>1</cp:revision>
  <dcterms:created xsi:type="dcterms:W3CDTF">2024-02-24T23:38:44Z</dcterms:created>
  <dcterms:modified xsi:type="dcterms:W3CDTF">2024-02-25T00:13:35Z</dcterms:modified>
</cp:coreProperties>
</file>