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6"/>
  </p:notesMasterIdLst>
  <p:sldIdLst>
    <p:sldId id="259" r:id="rId2"/>
    <p:sldId id="410" r:id="rId3"/>
    <p:sldId id="260" r:id="rId4"/>
    <p:sldId id="374" r:id="rId5"/>
    <p:sldId id="269" r:id="rId6"/>
    <p:sldId id="375" r:id="rId7"/>
    <p:sldId id="270" r:id="rId8"/>
    <p:sldId id="376" r:id="rId9"/>
    <p:sldId id="423" r:id="rId10"/>
    <p:sldId id="424" r:id="rId11"/>
    <p:sldId id="426" r:id="rId12"/>
    <p:sldId id="425" r:id="rId13"/>
    <p:sldId id="427" r:id="rId14"/>
    <p:sldId id="428" r:id="rId15"/>
    <p:sldId id="268" r:id="rId16"/>
    <p:sldId id="377" r:id="rId17"/>
    <p:sldId id="267" r:id="rId18"/>
    <p:sldId id="378" r:id="rId19"/>
    <p:sldId id="266" r:id="rId20"/>
    <p:sldId id="379" r:id="rId21"/>
    <p:sldId id="429" r:id="rId22"/>
    <p:sldId id="430" r:id="rId23"/>
    <p:sldId id="431" r:id="rId24"/>
    <p:sldId id="432" r:id="rId25"/>
    <p:sldId id="433" r:id="rId26"/>
    <p:sldId id="434" r:id="rId27"/>
    <p:sldId id="265" r:id="rId28"/>
    <p:sldId id="380" r:id="rId29"/>
    <p:sldId id="264" r:id="rId30"/>
    <p:sldId id="381" r:id="rId31"/>
    <p:sldId id="263" r:id="rId32"/>
    <p:sldId id="382" r:id="rId33"/>
    <p:sldId id="411" r:id="rId34"/>
    <p:sldId id="412" r:id="rId35"/>
    <p:sldId id="413" r:id="rId36"/>
    <p:sldId id="414" r:id="rId37"/>
    <p:sldId id="415" r:id="rId38"/>
    <p:sldId id="416" r:id="rId39"/>
    <p:sldId id="262" r:id="rId40"/>
    <p:sldId id="278" r:id="rId41"/>
    <p:sldId id="384" r:id="rId42"/>
    <p:sldId id="277" r:id="rId43"/>
    <p:sldId id="385" r:id="rId44"/>
    <p:sldId id="417" r:id="rId45"/>
    <p:sldId id="418" r:id="rId46"/>
    <p:sldId id="435" r:id="rId47"/>
    <p:sldId id="419" r:id="rId48"/>
    <p:sldId id="420" r:id="rId49"/>
    <p:sldId id="421" r:id="rId50"/>
    <p:sldId id="422" r:id="rId51"/>
    <p:sldId id="390" r:id="rId52"/>
    <p:sldId id="389" r:id="rId53"/>
    <p:sldId id="273" r:id="rId54"/>
    <p:sldId id="279" r:id="rId55"/>
    <p:sldId id="391" r:id="rId56"/>
    <p:sldId id="271" r:id="rId57"/>
    <p:sldId id="392" r:id="rId58"/>
    <p:sldId id="290" r:id="rId59"/>
    <p:sldId id="393" r:id="rId60"/>
    <p:sldId id="289" r:id="rId61"/>
    <p:sldId id="394" r:id="rId62"/>
    <p:sldId id="288" r:id="rId63"/>
    <p:sldId id="398" r:id="rId64"/>
    <p:sldId id="285" r:id="rId65"/>
    <p:sldId id="395" r:id="rId66"/>
    <p:sldId id="286" r:id="rId67"/>
    <p:sldId id="399" r:id="rId68"/>
    <p:sldId id="284" r:id="rId69"/>
    <p:sldId id="397" r:id="rId70"/>
    <p:sldId id="261" r:id="rId71"/>
    <p:sldId id="400" r:id="rId72"/>
    <p:sldId id="283" r:id="rId73"/>
    <p:sldId id="396" r:id="rId74"/>
    <p:sldId id="287" r:id="rId7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FFFF00"/>
    <a:srgbClr val="00004C"/>
    <a:srgbClr val="003300"/>
    <a:srgbClr val="FFFFFF"/>
    <a:srgbClr val="B4CDD0"/>
    <a:srgbClr val="28624F"/>
    <a:srgbClr val="B7C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80" autoAdjust="0"/>
    <p:restoredTop sz="94830" autoAdjust="0"/>
  </p:normalViewPr>
  <p:slideViewPr>
    <p:cSldViewPr>
      <p:cViewPr varScale="1">
        <p:scale>
          <a:sx n="69" d="100"/>
          <a:sy n="69" d="100"/>
        </p:scale>
        <p:origin x="1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5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21862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3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AE03776E-214D-4890-929F-B2A4BB5CBC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4275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E949-51B9-4746-BC3C-2C082836D197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ЦО "Возрождение"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fld id="{5A2322F8-4D67-40FE-A7CE-0A72FADCE0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663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418EF-1084-43D7-9A38-9BEAC29D9749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ЦО "Возрождение"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7F52D-C4D2-4891-87D8-1D7F78968A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48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19BA-8962-4740-B366-D1434EAEE2BD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ЦО "Возрождение"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EFF35-E1E1-4ACF-B87D-E275F5D583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77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28789-C52D-459D-86F6-773E2357FAB6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ЦО "Возрождение"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05FBA-7153-46B6-9B04-0709BEEDD8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022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DA23E-050B-4280-AA95-4FC4E7F4A5F2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ЦО "Возрождение"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80B18-C2E1-4BD2-8D1A-F034EF9AEC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426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A371A-8CEC-4C45-B081-76D7430586C3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ЦО "Возрождение"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5F72476-CEC7-4B11-BAD7-42C5F70C38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909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2FD37-8D47-4C70-99E4-367F76C79604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ЦО "Возрождение"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E649EC4-2305-46FC-A787-A58711BC78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417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7DDBC-5C58-465C-A198-243F51361FC5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ЦО "Возрождение"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55410-DDDC-491C-AB46-E6503F933F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62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E64F0-B3F0-4840-B86C-05701080E4B9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ЦО "Возрождение"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00EE8-4CFE-4991-9D3C-C1B8A44D17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721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56E2-A7D9-461F-813E-8E2ABD5A3304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ЦО "Возрождение"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fld id="{FFD00845-E8C5-4B4A-AB94-B5656A6C5C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410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585D6-0CDC-4594-9614-91D25662D4E2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ЦО "Возрождение"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498386B0-2FF0-4829-AFFA-5CF3995933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697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EE719043-6F3F-4FB4-895B-83527806933B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r>
              <a:rPr lang="ru-RU"/>
              <a:t>МОУ ЦО "Возрождение"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fld id="{6C8865EA-AEE0-4AD2-B34A-A505370EC48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8" r:id="rId8"/>
    <p:sldLayoutId id="2147483839" r:id="rId9"/>
    <p:sldLayoutId id="2147483835" r:id="rId10"/>
    <p:sldLayoutId id="2147483836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65.xml"/><Relationship Id="rId18" Type="http://schemas.openxmlformats.org/officeDocument/2006/relationships/slide" Target="slide55.xml"/><Relationship Id="rId26" Type="http://schemas.openxmlformats.org/officeDocument/2006/relationships/slide" Target="slide11.xml"/><Relationship Id="rId3" Type="http://schemas.openxmlformats.org/officeDocument/2006/relationships/slide" Target="slide15.xml"/><Relationship Id="rId21" Type="http://schemas.openxmlformats.org/officeDocument/2006/relationships/slide" Target="slide21.xml"/><Relationship Id="rId34" Type="http://schemas.openxmlformats.org/officeDocument/2006/relationships/slide" Target="slide37.xml"/><Relationship Id="rId7" Type="http://schemas.openxmlformats.org/officeDocument/2006/relationships/slide" Target="slide63.xml"/><Relationship Id="rId12" Type="http://schemas.openxmlformats.org/officeDocument/2006/relationships/slide" Target="slide53.xml"/><Relationship Id="rId17" Type="http://schemas.openxmlformats.org/officeDocument/2006/relationships/slide" Target="slide43.xml"/><Relationship Id="rId25" Type="http://schemas.openxmlformats.org/officeDocument/2006/relationships/slide" Target="slide69.xml"/><Relationship Id="rId33" Type="http://schemas.openxmlformats.org/officeDocument/2006/relationships/slide" Target="slide25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20" Type="http://schemas.openxmlformats.org/officeDocument/2006/relationships/slide" Target="slide9.xml"/><Relationship Id="rId29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1.xml"/><Relationship Id="rId11" Type="http://schemas.openxmlformats.org/officeDocument/2006/relationships/slide" Target="slide41.xml"/><Relationship Id="rId24" Type="http://schemas.openxmlformats.org/officeDocument/2006/relationships/slide" Target="slide57.xml"/><Relationship Id="rId32" Type="http://schemas.openxmlformats.org/officeDocument/2006/relationships/slide" Target="slide13.xml"/><Relationship Id="rId37" Type="http://schemas.openxmlformats.org/officeDocument/2006/relationships/slide" Target="slide73.xml"/><Relationship Id="rId5" Type="http://schemas.openxmlformats.org/officeDocument/2006/relationships/slide" Target="slide39.xml"/><Relationship Id="rId15" Type="http://schemas.openxmlformats.org/officeDocument/2006/relationships/slide" Target="slide19.xml"/><Relationship Id="rId23" Type="http://schemas.openxmlformats.org/officeDocument/2006/relationships/slide" Target="slide45.xml"/><Relationship Id="rId28" Type="http://schemas.openxmlformats.org/officeDocument/2006/relationships/slide" Target="slide35.xml"/><Relationship Id="rId36" Type="http://schemas.openxmlformats.org/officeDocument/2006/relationships/slide" Target="slide61.xml"/><Relationship Id="rId10" Type="http://schemas.openxmlformats.org/officeDocument/2006/relationships/slide" Target="slide29.xml"/><Relationship Id="rId19" Type="http://schemas.openxmlformats.org/officeDocument/2006/relationships/slide" Target="slide67.xml"/><Relationship Id="rId31" Type="http://schemas.openxmlformats.org/officeDocument/2006/relationships/slide" Target="slide71.xml"/><Relationship Id="rId4" Type="http://schemas.openxmlformats.org/officeDocument/2006/relationships/slide" Target="slide27.xml"/><Relationship Id="rId9" Type="http://schemas.openxmlformats.org/officeDocument/2006/relationships/slide" Target="slide17.xml"/><Relationship Id="rId14" Type="http://schemas.openxmlformats.org/officeDocument/2006/relationships/slide" Target="slide7.xml"/><Relationship Id="rId22" Type="http://schemas.openxmlformats.org/officeDocument/2006/relationships/slide" Target="slide33.xml"/><Relationship Id="rId27" Type="http://schemas.openxmlformats.org/officeDocument/2006/relationships/slide" Target="slide23.xml"/><Relationship Id="rId30" Type="http://schemas.openxmlformats.org/officeDocument/2006/relationships/slide" Target="slide59.xml"/><Relationship Id="rId35" Type="http://schemas.openxmlformats.org/officeDocument/2006/relationships/slide" Target="slide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slide" Target="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3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5.xml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7.xml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9.xml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6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1.xml"/><Relationship Id="rId4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3.xml"/><Relationship Id="rId4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6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5.xml"/><Relationship Id="rId4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7.xml"/><Relationship Id="rId4" Type="http://schemas.openxmlformats.org/officeDocument/2006/relationships/image" Target="../media/image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9.xml"/><Relationship Id="rId4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71.xml"/><Relationship Id="rId4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3.xml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988" y="1628775"/>
            <a:ext cx="7058025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9600" b="1" dirty="0">
                <a:solidFill>
                  <a:srgbClr val="92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Словарный запас</a:t>
            </a:r>
            <a:endParaRPr lang="ru-RU" sz="9600" dirty="0"/>
          </a:p>
        </p:txBody>
      </p:sp>
      <p:pic>
        <p:nvPicPr>
          <p:cNvPr id="4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92" y="6448672"/>
            <a:ext cx="283369" cy="28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2771800" y="50612"/>
            <a:ext cx="394335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540" b="1" dirty="0" smtClean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Великий и могучий-4</a:t>
            </a:r>
          </a:p>
          <a:p>
            <a:endParaRPr lang="ru-RU" altLang="ru-RU" sz="2800" b="1" dirty="0">
              <a:solidFill>
                <a:srgbClr val="920000"/>
              </a:solidFill>
              <a:latin typeface="Heather Script One" pitchFamily="2" charset="0"/>
              <a:cs typeface="DokChampa" panose="020B0604020202020204" pitchFamily="34" charset="-34"/>
            </a:endParaRPr>
          </a:p>
        </p:txBody>
      </p:sp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684213" y="4724400"/>
            <a:ext cx="7762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800">
                <a:latin typeface="Courier New" panose="02070309020205020404" pitchFamily="49" charset="0"/>
                <a:cs typeface="Courier New" panose="02070309020205020404" pitchFamily="49" charset="0"/>
              </a:rPr>
              <a:t>В нашем языке есть слова и с двумя буквами Ё: «трёхзвёздный», «четырёхведёрный».</a:t>
            </a:r>
          </a:p>
        </p:txBody>
      </p:sp>
      <p:pic>
        <p:nvPicPr>
          <p:cNvPr id="14340" name="Picture 5" descr="http://forum.kia-club.ru/gallery/image.php?mode=medium&amp;album_id=17&amp;image_id=165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692150"/>
            <a:ext cx="485775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4" descr="C:\Users\chzal\AppData\Local\Microsoft\Windows\Temporary Internet Files\Content.IE5\03U3XRFS\World-Flags-Globe-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4" descr="C:\Users\chzal\AppData\Local\Microsoft\Windows\Temporary Internet Files\Content.IE5\03U3XRFS\World-Flags-Globe-3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2438400" y="7938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Великий и могучий-5</a:t>
            </a: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684213" y="1557338"/>
            <a:ext cx="77628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5400">
                <a:latin typeface="Courier New" panose="02070309020205020404" pitchFamily="49" charset="0"/>
                <a:cs typeface="Courier New" panose="02070309020205020404" pitchFamily="49" charset="0"/>
              </a:rPr>
              <a:t>Эту букву русского алфавита называли «ер».</a:t>
            </a:r>
          </a:p>
        </p:txBody>
      </p:sp>
      <p:pic>
        <p:nvPicPr>
          <p:cNvPr id="15364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2438400" y="7938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Великий и могучий-5</a:t>
            </a: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585788" y="3609975"/>
            <a:ext cx="78359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«Твердый знак». До 1917 года в фразе «Тогда о </a:t>
            </a:r>
            <a:r>
              <a:rPr lang="ru-RU" alt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твердомъ</a:t>
            </a: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знаке </a:t>
            </a:r>
            <a:r>
              <a:rPr lang="ru-RU" alt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съ</a:t>
            </a: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гневомъ</a:t>
            </a: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alt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alt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</a:t>
            </a:r>
            <a:r>
              <a:rPr lang="ru-RU" alt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негодованiемъ</a:t>
            </a: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писали…» пришлось бы поставить 4 «ера». В издании «Война </a:t>
            </a:r>
            <a:endParaRPr lang="ru-RU" alt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alt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</a:t>
            </a: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мир» 1897 года на каждую страницу приходится 54-55 твердых знаков. </a:t>
            </a:r>
            <a:endParaRPr lang="ru-RU" alt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alt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Это </a:t>
            </a: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70 с лишним бесполезных страниц.</a:t>
            </a:r>
          </a:p>
        </p:txBody>
      </p:sp>
      <p:pic>
        <p:nvPicPr>
          <p:cNvPr id="16388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http://tv-soyuz.ru/media/uploads/2015/10/23/2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0" b="19304"/>
          <a:stretch>
            <a:fillRect/>
          </a:stretch>
        </p:blipFill>
        <p:spPr bwMode="auto">
          <a:xfrm>
            <a:off x="1781175" y="769938"/>
            <a:ext cx="5446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2484438" y="0"/>
            <a:ext cx="4265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Великий и могучий-6</a:t>
            </a:r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684213" y="1196975"/>
            <a:ext cx="776287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Какой глагол используется в будущем и прошедшем времени, но не используется </a:t>
            </a:r>
            <a:r>
              <a:rPr lang="ru-RU" alt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 </a:t>
            </a:r>
            <a:r>
              <a:rPr lang="ru-RU" alt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настоящем </a:t>
            </a:r>
            <a:r>
              <a:rPr lang="ru-RU" alt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времени?</a:t>
            </a:r>
            <a:endParaRPr lang="ru-RU" altLang="ru-RU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7412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2438400" y="7938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Великий и могучий-6</a:t>
            </a:r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1677988" y="4498975"/>
            <a:ext cx="55819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5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Глагол </a:t>
            </a:r>
            <a:r>
              <a:rPr lang="ru-RU" altLang="ru-RU" sz="5400" dirty="0">
                <a:latin typeface="Courier New" panose="02070309020205020404" pitchFamily="49" charset="0"/>
                <a:cs typeface="Courier New" panose="02070309020205020404" pitchFamily="49" charset="0"/>
              </a:rPr>
              <a:t>«быть»</a:t>
            </a:r>
          </a:p>
        </p:txBody>
      </p:sp>
      <p:pic>
        <p:nvPicPr>
          <p:cNvPr id="18436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C:\Documents and Settings\chzal\Мои документы\Мои рисунки\СЛОВА\ест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836613"/>
            <a:ext cx="561657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393950" y="44450"/>
            <a:ext cx="405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Народный словарь-1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1063" y="582613"/>
            <a:ext cx="7345362" cy="4892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Буряк</a:t>
            </a: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ctr">
              <a:defRPr/>
            </a:pPr>
            <a:r>
              <a:rPr 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(юг </a:t>
            </a:r>
            <a:r>
              <a:rPr lang="ru-RU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России,Украина</a:t>
            </a:r>
            <a:r>
              <a:rPr 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623888" indent="-623888">
              <a:buFont typeface="+mj-lt"/>
              <a:buAutoNum type="alphaUcPeriod"/>
              <a:defRPr/>
            </a:pP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Д</a:t>
            </a:r>
            <a:r>
              <a:rPr 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еревья</a:t>
            </a: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,     поваленные бурей </a:t>
            </a:r>
          </a:p>
          <a:p>
            <a:pPr marL="342900" indent="-342900">
              <a:buFont typeface="+mj-lt"/>
              <a:buAutoNum type="alphaUcPeriod"/>
              <a:defRPr/>
            </a:pP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С</a:t>
            </a:r>
            <a:r>
              <a:rPr 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вёкла </a:t>
            </a:r>
            <a:endParaRPr lang="ru-RU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+mj-lt"/>
              <a:buAutoNum type="alphaUcPeriod"/>
              <a:defRPr/>
            </a:pP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Ч</a:t>
            </a:r>
            <a:r>
              <a:rPr 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еловек</a:t>
            </a: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, живущий </a:t>
            </a:r>
            <a:endParaRPr lang="ru-RU" sz="4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720725">
              <a:defRPr/>
            </a:pPr>
            <a:r>
              <a:rPr 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</a:t>
            </a: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Бурятии</a:t>
            </a:r>
            <a:endParaRPr lang="ru-RU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9460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2393950" y="44450"/>
            <a:ext cx="405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Народный словарь-1</a:t>
            </a: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2803525" y="4352925"/>
            <a:ext cx="323357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6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Свёкла</a:t>
            </a:r>
            <a:endParaRPr lang="ru-RU" altLang="ru-RU" sz="6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484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C:\Documents and Settings\chzal\Мои документы\Мои рисунки\СЛОВА\свекл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765175"/>
            <a:ext cx="49672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2393950" y="44450"/>
            <a:ext cx="405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Народный словарь-2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5375" y="692150"/>
            <a:ext cx="7345363" cy="5018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Растыка</a:t>
            </a:r>
            <a:r>
              <a:rPr 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ctr">
              <a:defRPr/>
            </a:pPr>
            <a:r>
              <a:rPr 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(Волгоград)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623888" indent="-623888">
              <a:buFont typeface="+mj-lt"/>
              <a:buAutoNum type="alphaUcPeriod"/>
              <a:defRPr/>
            </a:pPr>
            <a:r>
              <a:rPr 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О</a:t>
            </a:r>
            <a:r>
              <a:rPr 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стрый </a:t>
            </a:r>
            <a:r>
              <a:rPr 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деревянный колышек</a:t>
            </a:r>
          </a:p>
          <a:p>
            <a:pPr marL="623888" indent="-623888">
              <a:buFont typeface="+mj-lt"/>
              <a:buAutoNum type="alphaUcPeriod"/>
              <a:defRPr/>
            </a:pPr>
            <a:r>
              <a:rPr 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Человек</a:t>
            </a:r>
            <a:r>
              <a:rPr 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, который набирает смс одним пальцем</a:t>
            </a:r>
          </a:p>
          <a:p>
            <a:pPr marL="342900" indent="-342900">
              <a:buFont typeface="+mj-lt"/>
              <a:buAutoNum type="alphaUcPeriod"/>
              <a:defRPr/>
            </a:pPr>
            <a:r>
              <a:rPr 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Р</a:t>
            </a:r>
            <a:r>
              <a:rPr 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астяпа</a:t>
            </a:r>
            <a:r>
              <a:rPr 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, неумеха</a:t>
            </a:r>
          </a:p>
        </p:txBody>
      </p:sp>
      <p:pic>
        <p:nvPicPr>
          <p:cNvPr id="21508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2393950" y="44450"/>
            <a:ext cx="405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Народный словарь-2</a:t>
            </a:r>
          </a:p>
        </p:txBody>
      </p:sp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1835150" y="4292600"/>
            <a:ext cx="559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400">
                <a:latin typeface="Courier New" panose="02070309020205020404" pitchFamily="49" charset="0"/>
                <a:cs typeface="Courier New" panose="02070309020205020404" pitchFamily="49" charset="0"/>
              </a:rPr>
              <a:t>Растяпа, неумеха</a:t>
            </a:r>
          </a:p>
        </p:txBody>
      </p:sp>
      <p:pic>
        <p:nvPicPr>
          <p:cNvPr id="22532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C:\Documents and Settings\chzal\Мои документы\Мои рисунки\СЛОВА\растяпа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836613"/>
            <a:ext cx="4606925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11188" y="1773238"/>
            <a:ext cx="806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2393950" y="44450"/>
            <a:ext cx="405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Народный словарь-3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4413" y="908050"/>
            <a:ext cx="725805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Пруль</a:t>
            </a: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ctr">
              <a:defRPr/>
            </a:pPr>
            <a:r>
              <a:rPr 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(Челябинск) </a:t>
            </a:r>
          </a:p>
          <a:p>
            <a:pPr marL="342900" indent="-342900">
              <a:buFont typeface="+mj-lt"/>
              <a:buAutoNum type="alphaUcPeriod"/>
              <a:defRPr/>
            </a:pPr>
            <a:r>
              <a:rPr 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Наглый </a:t>
            </a: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человек</a:t>
            </a:r>
          </a:p>
          <a:p>
            <a:pPr marL="984250" indent="-984250">
              <a:buFont typeface="+mj-lt"/>
              <a:buAutoNum type="alphaUcPeriod"/>
              <a:defRPr/>
            </a:pPr>
            <a:r>
              <a:rPr lang="ru-RU" sz="4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Праворульный</a:t>
            </a:r>
            <a:r>
              <a:rPr 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автомобиль</a:t>
            </a:r>
          </a:p>
          <a:p>
            <a:pPr marL="342900" indent="-342900">
              <a:buFont typeface="+mj-lt"/>
              <a:buAutoNum type="alphaUcPeriod"/>
              <a:defRPr/>
            </a:pP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Булочка </a:t>
            </a: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с маком</a:t>
            </a:r>
          </a:p>
        </p:txBody>
      </p:sp>
      <p:pic>
        <p:nvPicPr>
          <p:cNvPr id="23557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39750"/>
                <a:gridCol w="1152129"/>
                <a:gridCol w="1152129"/>
                <a:gridCol w="1152129"/>
                <a:gridCol w="1152129"/>
                <a:gridCol w="1080121"/>
                <a:gridCol w="1115614"/>
              </a:tblGrid>
              <a:tr h="114300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29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29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29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29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29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29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B4CDD0"/>
                        </a:gs>
                        <a:gs pos="53000">
                          <a:srgbClr val="B4CDD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6204" name="TextBox 6"/>
          <p:cNvSpPr txBox="1">
            <a:spLocks noChangeArrowheads="1"/>
          </p:cNvSpPr>
          <p:nvPr/>
        </p:nvSpPr>
        <p:spPr bwMode="auto">
          <a:xfrm>
            <a:off x="2338388" y="273050"/>
            <a:ext cx="11080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 action="ppaction://hlinksldjump"/>
              </a:rPr>
              <a:t>100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80" y="1340768"/>
            <a:ext cx="2191196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Народный словарь</a:t>
            </a:r>
          </a:p>
        </p:txBody>
      </p:sp>
      <p:sp>
        <p:nvSpPr>
          <p:cNvPr id="6208" name="TextBox 4"/>
          <p:cNvSpPr txBox="1">
            <a:spLocks noChangeArrowheads="1"/>
          </p:cNvSpPr>
          <p:nvPr/>
        </p:nvSpPr>
        <p:spPr bwMode="auto">
          <a:xfrm>
            <a:off x="39688" y="211138"/>
            <a:ext cx="22590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Великий </a:t>
            </a:r>
          </a:p>
          <a:p>
            <a:pPr algn="ctr"/>
            <a:r>
              <a:rPr lang="ru-RU" altLang="ru-RU" sz="24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 могучий</a:t>
            </a:r>
          </a:p>
        </p:txBody>
      </p:sp>
      <p:sp>
        <p:nvSpPr>
          <p:cNvPr id="6209" name="TextBox 6"/>
          <p:cNvSpPr txBox="1">
            <a:spLocks noChangeArrowheads="1"/>
          </p:cNvSpPr>
          <p:nvPr/>
        </p:nvSpPr>
        <p:spPr bwMode="auto">
          <a:xfrm>
            <a:off x="39688" y="2405063"/>
            <a:ext cx="2212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«Слово </a:t>
            </a:r>
          </a:p>
          <a:p>
            <a:pPr algn="ctr"/>
            <a:r>
              <a:rPr lang="ru-RU" altLang="ru-RU" sz="24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воробей»</a:t>
            </a:r>
          </a:p>
        </p:txBody>
      </p:sp>
      <p:sp>
        <p:nvSpPr>
          <p:cNvPr id="6210" name="TextBox 8"/>
          <p:cNvSpPr txBox="1">
            <a:spLocks noChangeArrowheads="1"/>
          </p:cNvSpPr>
          <p:nvPr/>
        </p:nvSpPr>
        <p:spPr bwMode="auto">
          <a:xfrm>
            <a:off x="125413" y="3573463"/>
            <a:ext cx="2087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Привед медвед</a:t>
            </a:r>
          </a:p>
        </p:txBody>
      </p:sp>
      <p:sp>
        <p:nvSpPr>
          <p:cNvPr id="6211" name="TextBox 9"/>
          <p:cNvSpPr txBox="1">
            <a:spLocks noChangeArrowheads="1"/>
          </p:cNvSpPr>
          <p:nvPr/>
        </p:nvSpPr>
        <p:spPr bwMode="auto">
          <a:xfrm>
            <a:off x="50800" y="5876925"/>
            <a:ext cx="2190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Всякая всячина</a:t>
            </a:r>
          </a:p>
        </p:txBody>
      </p:sp>
      <p:sp>
        <p:nvSpPr>
          <p:cNvPr id="6212" name="TextBox 10"/>
          <p:cNvSpPr txBox="1">
            <a:spLocks noChangeArrowheads="1"/>
          </p:cNvSpPr>
          <p:nvPr/>
        </p:nvSpPr>
        <p:spPr bwMode="auto">
          <a:xfrm>
            <a:off x="-15875" y="4724400"/>
            <a:ext cx="23383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Калейдоскоп языков</a:t>
            </a:r>
          </a:p>
        </p:txBody>
      </p:sp>
      <p:sp>
        <p:nvSpPr>
          <p:cNvPr id="6213" name="TextBox 6"/>
          <p:cNvSpPr txBox="1">
            <a:spLocks noChangeArrowheads="1"/>
          </p:cNvSpPr>
          <p:nvPr/>
        </p:nvSpPr>
        <p:spPr bwMode="auto">
          <a:xfrm>
            <a:off x="2349500" y="1371600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 action="ppaction://hlinksldjump"/>
              </a:rPr>
              <a:t>100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14" name="TextBox 6"/>
          <p:cNvSpPr txBox="1">
            <a:spLocks noChangeArrowheads="1"/>
          </p:cNvSpPr>
          <p:nvPr/>
        </p:nvSpPr>
        <p:spPr bwMode="auto">
          <a:xfrm>
            <a:off x="2332038" y="2436813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4" action="ppaction://hlinksldjump"/>
              </a:rPr>
              <a:t>100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15" name="TextBox 6"/>
          <p:cNvSpPr txBox="1">
            <a:spLocks noChangeArrowheads="1"/>
          </p:cNvSpPr>
          <p:nvPr/>
        </p:nvSpPr>
        <p:spPr bwMode="auto">
          <a:xfrm>
            <a:off x="2338388" y="3609975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5" action="ppaction://hlinksldjump"/>
              </a:rPr>
              <a:t>100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16" name="TextBox 6"/>
          <p:cNvSpPr txBox="1">
            <a:spLocks noChangeArrowheads="1"/>
          </p:cNvSpPr>
          <p:nvPr/>
        </p:nvSpPr>
        <p:spPr bwMode="auto">
          <a:xfrm>
            <a:off x="2338388" y="4756150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6" action="ppaction://hlinksldjump"/>
              </a:rPr>
              <a:t>100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17" name="TextBox 6"/>
          <p:cNvSpPr txBox="1">
            <a:spLocks noChangeArrowheads="1"/>
          </p:cNvSpPr>
          <p:nvPr/>
        </p:nvSpPr>
        <p:spPr bwMode="auto">
          <a:xfrm>
            <a:off x="2338388" y="5908675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7" action="ppaction://hlinksldjump"/>
              </a:rPr>
              <a:t>100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18" name="TextBox 1"/>
          <p:cNvSpPr txBox="1">
            <a:spLocks noChangeArrowheads="1"/>
          </p:cNvSpPr>
          <p:nvPr/>
        </p:nvSpPr>
        <p:spPr bwMode="auto">
          <a:xfrm>
            <a:off x="3502025" y="271463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8" action="ppaction://hlinksldjump"/>
              </a:rPr>
              <a:t>200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19" name="TextBox 15"/>
          <p:cNvSpPr txBox="1">
            <a:spLocks noChangeArrowheads="1"/>
          </p:cNvSpPr>
          <p:nvPr/>
        </p:nvSpPr>
        <p:spPr bwMode="auto">
          <a:xfrm>
            <a:off x="3457575" y="1371600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9" action="ppaction://hlinksldjump"/>
              </a:rPr>
              <a:t>200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20" name="TextBox 16"/>
          <p:cNvSpPr txBox="1">
            <a:spLocks noChangeArrowheads="1"/>
          </p:cNvSpPr>
          <p:nvPr/>
        </p:nvSpPr>
        <p:spPr bwMode="auto">
          <a:xfrm>
            <a:off x="3440113" y="2435225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0" action="ppaction://hlinksldjump"/>
              </a:rPr>
              <a:t>200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21" name="TextBox 17"/>
          <p:cNvSpPr txBox="1">
            <a:spLocks noChangeArrowheads="1"/>
          </p:cNvSpPr>
          <p:nvPr/>
        </p:nvSpPr>
        <p:spPr bwMode="auto">
          <a:xfrm>
            <a:off x="3490913" y="3609975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1" action="ppaction://hlinksldjump"/>
              </a:rPr>
              <a:t>200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22" name="TextBox 18"/>
          <p:cNvSpPr txBox="1">
            <a:spLocks noChangeArrowheads="1"/>
          </p:cNvSpPr>
          <p:nvPr/>
        </p:nvSpPr>
        <p:spPr bwMode="auto">
          <a:xfrm>
            <a:off x="3494088" y="4756150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2" action="ppaction://hlinksldjump"/>
              </a:rPr>
              <a:t>200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23" name="TextBox 19"/>
          <p:cNvSpPr txBox="1">
            <a:spLocks noChangeArrowheads="1"/>
          </p:cNvSpPr>
          <p:nvPr/>
        </p:nvSpPr>
        <p:spPr bwMode="auto">
          <a:xfrm>
            <a:off x="3452813" y="5910263"/>
            <a:ext cx="11080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3" action="ppaction://hlinksldjump"/>
              </a:rPr>
              <a:t>200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24" name="TextBox 2"/>
          <p:cNvSpPr txBox="1">
            <a:spLocks noChangeArrowheads="1"/>
          </p:cNvSpPr>
          <p:nvPr/>
        </p:nvSpPr>
        <p:spPr bwMode="auto">
          <a:xfrm>
            <a:off x="4638675" y="271463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4" action="ppaction://hlinksldjump"/>
              </a:rPr>
              <a:t>300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25" name="TextBox 21"/>
          <p:cNvSpPr txBox="1">
            <a:spLocks noChangeArrowheads="1"/>
          </p:cNvSpPr>
          <p:nvPr/>
        </p:nvSpPr>
        <p:spPr bwMode="auto">
          <a:xfrm>
            <a:off x="4672013" y="1371600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5" action="ppaction://hlinksldjump"/>
              </a:rPr>
              <a:t>300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26" name="TextBox 22"/>
          <p:cNvSpPr txBox="1">
            <a:spLocks noChangeArrowheads="1"/>
          </p:cNvSpPr>
          <p:nvPr/>
        </p:nvSpPr>
        <p:spPr bwMode="auto">
          <a:xfrm>
            <a:off x="4625975" y="2435225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6" action="ppaction://hlinksldjump"/>
              </a:rPr>
              <a:t>300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27" name="TextBox 23"/>
          <p:cNvSpPr txBox="1">
            <a:spLocks noChangeArrowheads="1"/>
          </p:cNvSpPr>
          <p:nvPr/>
        </p:nvSpPr>
        <p:spPr bwMode="auto">
          <a:xfrm>
            <a:off x="4625975" y="3609975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7" action="ppaction://hlinksldjump"/>
              </a:rPr>
              <a:t>300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28" name="TextBox 24"/>
          <p:cNvSpPr txBox="1">
            <a:spLocks noChangeArrowheads="1"/>
          </p:cNvSpPr>
          <p:nvPr/>
        </p:nvSpPr>
        <p:spPr bwMode="auto">
          <a:xfrm>
            <a:off x="4637088" y="4756150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8" action="ppaction://hlinksldjump"/>
              </a:rPr>
              <a:t>300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29" name="TextBox 25"/>
          <p:cNvSpPr txBox="1">
            <a:spLocks noChangeArrowheads="1"/>
          </p:cNvSpPr>
          <p:nvPr/>
        </p:nvSpPr>
        <p:spPr bwMode="auto">
          <a:xfrm>
            <a:off x="4637088" y="5908675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9" action="ppaction://hlinksldjump"/>
              </a:rPr>
              <a:t>300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30" name="TextBox 3"/>
          <p:cNvSpPr txBox="1">
            <a:spLocks noChangeArrowheads="1"/>
          </p:cNvSpPr>
          <p:nvPr/>
        </p:nvSpPr>
        <p:spPr bwMode="auto">
          <a:xfrm>
            <a:off x="5797550" y="271463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0" action="ppaction://hlinksldjump"/>
              </a:rPr>
              <a:t>400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31" name="TextBox 27"/>
          <p:cNvSpPr txBox="1">
            <a:spLocks noChangeArrowheads="1"/>
          </p:cNvSpPr>
          <p:nvPr/>
        </p:nvSpPr>
        <p:spPr bwMode="auto">
          <a:xfrm>
            <a:off x="5807075" y="1371600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1" action="ppaction://hlinksldjump"/>
              </a:rPr>
              <a:t>400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32" name="TextBox 28"/>
          <p:cNvSpPr txBox="1">
            <a:spLocks noChangeArrowheads="1"/>
          </p:cNvSpPr>
          <p:nvPr/>
        </p:nvSpPr>
        <p:spPr bwMode="auto">
          <a:xfrm>
            <a:off x="5797550" y="2435225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2" action="ppaction://hlinksldjump"/>
              </a:rPr>
              <a:t>400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33" name="TextBox 29"/>
          <p:cNvSpPr txBox="1">
            <a:spLocks noChangeArrowheads="1"/>
          </p:cNvSpPr>
          <p:nvPr/>
        </p:nvSpPr>
        <p:spPr bwMode="auto">
          <a:xfrm>
            <a:off x="5797550" y="3609975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3" action="ppaction://hlinksldjump"/>
              </a:rPr>
              <a:t>400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34" name="TextBox 30"/>
          <p:cNvSpPr txBox="1">
            <a:spLocks noChangeArrowheads="1"/>
          </p:cNvSpPr>
          <p:nvPr/>
        </p:nvSpPr>
        <p:spPr bwMode="auto">
          <a:xfrm>
            <a:off x="5797550" y="4756150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4" action="ppaction://hlinksldjump"/>
              </a:rPr>
              <a:t>400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35" name="TextBox 31"/>
          <p:cNvSpPr txBox="1">
            <a:spLocks noChangeArrowheads="1"/>
          </p:cNvSpPr>
          <p:nvPr/>
        </p:nvSpPr>
        <p:spPr bwMode="auto">
          <a:xfrm>
            <a:off x="5822950" y="5908675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5" action="ppaction://hlinksldjump"/>
              </a:rPr>
              <a:t>400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36" name="TextBox 4"/>
          <p:cNvSpPr txBox="1">
            <a:spLocks noChangeArrowheads="1"/>
          </p:cNvSpPr>
          <p:nvPr/>
        </p:nvSpPr>
        <p:spPr bwMode="auto">
          <a:xfrm>
            <a:off x="6905625" y="266700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6" action="ppaction://hlinksldjump"/>
              </a:rPr>
              <a:t>500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37" name="TextBox 33"/>
          <p:cNvSpPr txBox="1">
            <a:spLocks noChangeArrowheads="1"/>
          </p:cNvSpPr>
          <p:nvPr/>
        </p:nvSpPr>
        <p:spPr bwMode="auto">
          <a:xfrm>
            <a:off x="6905625" y="1371600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7" action="ppaction://hlinksldjump"/>
              </a:rPr>
              <a:t>500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38" name="TextBox 34"/>
          <p:cNvSpPr txBox="1">
            <a:spLocks noChangeArrowheads="1"/>
          </p:cNvSpPr>
          <p:nvPr/>
        </p:nvSpPr>
        <p:spPr bwMode="auto">
          <a:xfrm>
            <a:off x="6915150" y="2436813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8" action="ppaction://hlinksldjump"/>
              </a:rPr>
              <a:t>500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39" name="TextBox 35"/>
          <p:cNvSpPr txBox="1">
            <a:spLocks noChangeArrowheads="1"/>
          </p:cNvSpPr>
          <p:nvPr/>
        </p:nvSpPr>
        <p:spPr bwMode="auto">
          <a:xfrm>
            <a:off x="6919913" y="3609975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9" action="ppaction://hlinksldjump"/>
              </a:rPr>
              <a:t>500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40" name="TextBox 36"/>
          <p:cNvSpPr txBox="1">
            <a:spLocks noChangeArrowheads="1"/>
          </p:cNvSpPr>
          <p:nvPr/>
        </p:nvSpPr>
        <p:spPr bwMode="auto">
          <a:xfrm>
            <a:off x="6919913" y="4756150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0" action="ppaction://hlinksldjump"/>
              </a:rPr>
              <a:t>500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41" name="TextBox 37"/>
          <p:cNvSpPr txBox="1">
            <a:spLocks noChangeArrowheads="1"/>
          </p:cNvSpPr>
          <p:nvPr/>
        </p:nvSpPr>
        <p:spPr bwMode="auto">
          <a:xfrm>
            <a:off x="6915150" y="5902325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1" action="ppaction://hlinksldjump"/>
              </a:rPr>
              <a:t>500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42" name="TextBox 6"/>
          <p:cNvSpPr txBox="1">
            <a:spLocks noChangeArrowheads="1"/>
          </p:cNvSpPr>
          <p:nvPr/>
        </p:nvSpPr>
        <p:spPr bwMode="auto">
          <a:xfrm>
            <a:off x="8013700" y="261938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2" action="ppaction://hlinksldjump"/>
              </a:rPr>
              <a:t>600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43" name="TextBox 39">
            <a:hlinkClick r:id="rId33" action="ppaction://hlinksldjump"/>
          </p:cNvPr>
          <p:cNvSpPr txBox="1">
            <a:spLocks noChangeArrowheads="1"/>
          </p:cNvSpPr>
          <p:nvPr/>
        </p:nvSpPr>
        <p:spPr bwMode="auto">
          <a:xfrm>
            <a:off x="8045450" y="1371600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3" action="ppaction://hlinksldjump"/>
              </a:rPr>
              <a:t>600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44" name="TextBox 40"/>
          <p:cNvSpPr txBox="1">
            <a:spLocks noChangeArrowheads="1"/>
          </p:cNvSpPr>
          <p:nvPr/>
        </p:nvSpPr>
        <p:spPr bwMode="auto">
          <a:xfrm>
            <a:off x="8045450" y="2436813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4" action="ppaction://hlinksldjump"/>
              </a:rPr>
              <a:t>600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45" name="TextBox 41"/>
          <p:cNvSpPr txBox="1">
            <a:spLocks noChangeArrowheads="1"/>
          </p:cNvSpPr>
          <p:nvPr/>
        </p:nvSpPr>
        <p:spPr bwMode="auto">
          <a:xfrm>
            <a:off x="7993063" y="3609975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5" action="ppaction://hlinksldjump"/>
              </a:rPr>
              <a:t>600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46" name="TextBox 42"/>
          <p:cNvSpPr txBox="1">
            <a:spLocks noChangeArrowheads="1"/>
          </p:cNvSpPr>
          <p:nvPr/>
        </p:nvSpPr>
        <p:spPr bwMode="auto">
          <a:xfrm>
            <a:off x="8013700" y="4756150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6" action="ppaction://hlinksldjump"/>
              </a:rPr>
              <a:t>600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47" name="TextBox 43"/>
          <p:cNvSpPr txBox="1">
            <a:spLocks noChangeArrowheads="1"/>
          </p:cNvSpPr>
          <p:nvPr/>
        </p:nvSpPr>
        <p:spPr bwMode="auto">
          <a:xfrm>
            <a:off x="8023225" y="5910263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7" action="ppaction://hlinksldjump"/>
              </a:rPr>
              <a:t>600</a:t>
            </a:r>
            <a:endParaRPr lang="ru-RU" altLang="ru-RU" sz="4000" b="1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2339975" y="17463"/>
            <a:ext cx="4168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Народный словарь-3</a:t>
            </a:r>
          </a:p>
        </p:txBody>
      </p:sp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1042988" y="4437063"/>
            <a:ext cx="72635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Праворульный</a:t>
            </a:r>
            <a:r>
              <a:rPr lang="ru-RU" alt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автомобиль</a:t>
            </a:r>
          </a:p>
        </p:txBody>
      </p:sp>
      <p:pic>
        <p:nvPicPr>
          <p:cNvPr id="24580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C:\Documents and Settings\chzal\Мои документы\Мои рисунки\СЛОВА\прул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908050"/>
            <a:ext cx="551497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2393950" y="44450"/>
            <a:ext cx="405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Народный словарь-4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450" y="642938"/>
            <a:ext cx="7259638" cy="4830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Блондить</a:t>
            </a: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ctr">
              <a:defRPr/>
            </a:pPr>
            <a:r>
              <a:rPr 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(Нижний Новгород)</a:t>
            </a:r>
          </a:p>
          <a:p>
            <a:pPr marL="900113" indent="-900113">
              <a:buFont typeface="+mj-lt"/>
              <a:buAutoNum type="alphaUcPeriod"/>
              <a:defRPr/>
            </a:pPr>
            <a:r>
              <a:rPr 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Бродить</a:t>
            </a: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, шататься без дела</a:t>
            </a:r>
          </a:p>
          <a:p>
            <a:pPr marL="900113" indent="-900113">
              <a:buFont typeface="+mj-lt"/>
              <a:buAutoNum type="alphaUcPeriod"/>
              <a:defRPr/>
            </a:pPr>
            <a:r>
              <a:rPr 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Затрудняться </a:t>
            </a: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ответить на вопрос</a:t>
            </a:r>
          </a:p>
          <a:p>
            <a:pPr marL="900113" indent="-900113">
              <a:buFont typeface="+mj-lt"/>
              <a:buAutoNum type="alphaUcPeriod"/>
              <a:defRPr/>
            </a:pPr>
            <a:r>
              <a:rPr 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Осветлять </a:t>
            </a: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волосы</a:t>
            </a:r>
          </a:p>
        </p:txBody>
      </p:sp>
      <p:pic>
        <p:nvPicPr>
          <p:cNvPr id="25604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2393950" y="44450"/>
            <a:ext cx="405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Народный словарь-4</a:t>
            </a:r>
          </a:p>
        </p:txBody>
      </p:sp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681038" y="4292600"/>
            <a:ext cx="7766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Бродить</a:t>
            </a:r>
            <a:r>
              <a:rPr lang="ru-RU" alt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, шататься </a:t>
            </a:r>
            <a:r>
              <a:rPr lang="ru-RU" alt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без </a:t>
            </a:r>
            <a:r>
              <a:rPr lang="ru-RU" alt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дела</a:t>
            </a:r>
          </a:p>
        </p:txBody>
      </p:sp>
      <p:pic>
        <p:nvPicPr>
          <p:cNvPr id="26628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:\Documents and Settings\chzal\Мои документы\Мои рисунки\СЛОВА\гулят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765175"/>
            <a:ext cx="48450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2393950" y="44450"/>
            <a:ext cx="405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Народный словарь-5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688975"/>
            <a:ext cx="74041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Няша</a:t>
            </a: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ctr">
              <a:defRPr/>
            </a:pPr>
            <a:r>
              <a:rPr 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(Север России, </a:t>
            </a:r>
            <a:r>
              <a:rPr lang="ru-RU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Беломорье</a:t>
            </a:r>
            <a:r>
              <a:rPr 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720725" indent="-720725">
              <a:buFont typeface="+mj-lt"/>
              <a:buAutoNum type="alphaUcPeriod"/>
              <a:defRPr/>
            </a:pPr>
            <a:r>
              <a:rPr 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Топь</a:t>
            </a: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, осадок </a:t>
            </a:r>
            <a:r>
              <a:rPr 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 </a:t>
            </a: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дне реки </a:t>
            </a:r>
          </a:p>
          <a:p>
            <a:pPr marL="342900" indent="-342900">
              <a:buFont typeface="+mj-lt"/>
              <a:buAutoNum type="alphaUcPeriod"/>
              <a:defRPr/>
            </a:pPr>
            <a:r>
              <a:rPr 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Манная </a:t>
            </a: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каша </a:t>
            </a:r>
          </a:p>
          <a:p>
            <a:pPr marL="342900" indent="-342900">
              <a:buFont typeface="+mj-lt"/>
              <a:buAutoNum type="alphaUcPeriod"/>
              <a:defRPr/>
            </a:pPr>
            <a:r>
              <a:rPr 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Что-то </a:t>
            </a: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очень милое</a:t>
            </a:r>
          </a:p>
        </p:txBody>
      </p:sp>
      <p:pic>
        <p:nvPicPr>
          <p:cNvPr id="27652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2497138" y="20638"/>
            <a:ext cx="405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Народный словарь-5</a:t>
            </a:r>
          </a:p>
        </p:txBody>
      </p:sp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684213" y="4008438"/>
            <a:ext cx="77628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Местное </a:t>
            </a: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(беломорское) название вязкого ила. Местами слой достигает </a:t>
            </a:r>
            <a:r>
              <a:rPr lang="ru-RU" alt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1-2 </a:t>
            </a: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м. Широко распространена </a:t>
            </a:r>
            <a:endParaRPr lang="ru-RU" altLang="ru-RU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alt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 </a:t>
            </a: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Белом, Баренцевом морях и морях Восточной Арктики. </a:t>
            </a:r>
          </a:p>
        </p:txBody>
      </p:sp>
      <p:pic>
        <p:nvPicPr>
          <p:cNvPr id="28676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C:\Documents and Settings\chzal\Мои документы\Мои рисунки\СЛОВА\няш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692150"/>
            <a:ext cx="425767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2393950" y="44450"/>
            <a:ext cx="405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Народный словарь-6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692150"/>
            <a:ext cx="74041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Тигули</a:t>
            </a: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ctr">
              <a:defRPr/>
            </a:pPr>
            <a:r>
              <a:rPr 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(Воронеж)   </a:t>
            </a:r>
          </a:p>
          <a:p>
            <a:pPr marL="720725" indent="-720725">
              <a:buFont typeface="+mj-lt"/>
              <a:buAutoNum type="alphaUcPeriod"/>
              <a:defRPr/>
            </a:pP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П</a:t>
            </a:r>
            <a:r>
              <a:rPr 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ирожные </a:t>
            </a:r>
          </a:p>
          <a:p>
            <a:pPr indent="720725">
              <a:defRPr/>
            </a:pPr>
            <a:r>
              <a:rPr 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из </a:t>
            </a: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заварного крема</a:t>
            </a:r>
          </a:p>
          <a:p>
            <a:pPr marL="360363" indent="-342900">
              <a:buFont typeface="+mj-lt"/>
              <a:buAutoNum type="alphaUcPeriod"/>
              <a:defRPr/>
            </a:pPr>
            <a:r>
              <a:rPr lang="ru-RU" sz="4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Потягушки</a:t>
            </a:r>
            <a:r>
              <a:rPr 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+mj-lt"/>
              <a:buAutoNum type="alphaUcPeriod"/>
              <a:defRPr/>
            </a:pPr>
            <a:r>
              <a:rPr 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Глушь, захолустье</a:t>
            </a:r>
            <a:endParaRPr lang="ru-RU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9700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2393950" y="44450"/>
            <a:ext cx="405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Народный словарь-6</a:t>
            </a:r>
          </a:p>
        </p:txBody>
      </p:sp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2195513" y="4581525"/>
            <a:ext cx="4899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3600">
                <a:latin typeface="Courier New" panose="02070309020205020404" pitchFamily="49" charset="0"/>
                <a:cs typeface="Courier New" panose="02070309020205020404" pitchFamily="49" charset="0"/>
              </a:rPr>
              <a:t>Глушь, захолустье</a:t>
            </a:r>
          </a:p>
        </p:txBody>
      </p:sp>
      <p:pic>
        <p:nvPicPr>
          <p:cNvPr id="30724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C:\Documents and Settings\chzal\Мои документы\Мои рисунки\СЛОВА\тигули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t="18999" r="1553" b="2722"/>
          <a:stretch>
            <a:fillRect/>
          </a:stretch>
        </p:blipFill>
        <p:spPr bwMode="auto">
          <a:xfrm>
            <a:off x="1258888" y="692150"/>
            <a:ext cx="6669087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2195513" y="-20638"/>
            <a:ext cx="44807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 dirty="0" smtClean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«Слово </a:t>
            </a:r>
            <a:r>
              <a:rPr lang="ru-RU" altLang="ru-RU" sz="2800" b="1" dirty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воробей»-1</a:t>
            </a:r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679450" y="620713"/>
            <a:ext cx="7820025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Сейчас это вроде бы вполне безобидное выражение. А когда-то оно связывалось с позорным наказанием. Во времена Ивана Грозного провинившегося боярина сажали задом наперед на лошадь   в вывернутой наизнанку одежде </a:t>
            </a:r>
            <a:r>
              <a:rPr lang="ru-RU" alt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 </a:t>
            </a:r>
            <a:r>
              <a:rPr lang="ru-RU" altLang="ru-RU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в таком виде, опозоренного, возили по городу под свист </a:t>
            </a:r>
            <a:endParaRPr lang="ru-RU" altLang="ru-RU" sz="3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alt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</a:t>
            </a:r>
            <a:r>
              <a:rPr lang="ru-RU" altLang="ru-RU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насмешки уличной толпы.</a:t>
            </a:r>
            <a:r>
              <a:rPr lang="ru-RU" altLang="ru-RU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Назовите это выражение.</a:t>
            </a:r>
          </a:p>
        </p:txBody>
      </p:sp>
      <p:pic>
        <p:nvPicPr>
          <p:cNvPr id="31748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2195513" y="0"/>
            <a:ext cx="4481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«слово не воробей»-1</a:t>
            </a:r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2195513" y="4824413"/>
            <a:ext cx="5416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>
                <a:latin typeface="Courier New" panose="02070309020205020404" pitchFamily="49" charset="0"/>
                <a:cs typeface="Courier New" panose="02070309020205020404" pitchFamily="49" charset="0"/>
              </a:rPr>
              <a:t>Шиворот-навыворот</a:t>
            </a:r>
          </a:p>
        </p:txBody>
      </p:sp>
      <p:pic>
        <p:nvPicPr>
          <p:cNvPr id="32772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C:\Documents and Settings\chzal\Мои документы\Мои рисунки\СЛОВА\шиворо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12"/>
          <a:stretch>
            <a:fillRect/>
          </a:stretch>
        </p:blipFill>
        <p:spPr bwMode="auto">
          <a:xfrm>
            <a:off x="2916238" y="677863"/>
            <a:ext cx="3457575" cy="38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2297113" y="19050"/>
            <a:ext cx="44807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 dirty="0" smtClean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«Слово </a:t>
            </a:r>
            <a:r>
              <a:rPr lang="ru-RU" altLang="ru-RU" sz="2800" b="1" dirty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воробей»-2</a:t>
            </a:r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755650" y="620713"/>
            <a:ext cx="7561263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3800">
                <a:latin typeface="Courier New" panose="02070309020205020404" pitchFamily="49" charset="0"/>
                <a:cs typeface="Courier New" panose="02070309020205020404" pitchFamily="49" charset="0"/>
              </a:rPr>
              <a:t>По всей вероятности, это выражение связано с тем, что некоторые народы по религиозным соображениям это не едят. И если такому человеку незаметно подкладывали в пищу ЭТО, то оскверняли его веру.</a:t>
            </a:r>
            <a:r>
              <a:rPr lang="ru-RU" altLang="ru-RU" sz="38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altLang="ru-RU" sz="3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3796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23850" y="3090863"/>
            <a:ext cx="88201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>
            <a:lvl1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000" dirty="0">
                <a:solidFill>
                  <a:srgbClr val="FFFF00"/>
                </a:solidFill>
                <a:latin typeface="Arial" charset="0"/>
              </a:rPr>
              <a:t>             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376488" y="7938"/>
            <a:ext cx="439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Великий и могучий-1</a:t>
            </a: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684213" y="620713"/>
            <a:ext cx="7704137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Назовите антоним </a:t>
            </a:r>
            <a:endParaRPr lang="ru-RU" altLang="ru-RU" sz="6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altLang="ru-RU" sz="6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 </a:t>
            </a:r>
            <a:r>
              <a:rPr lang="ru-RU" altLang="ru-RU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слову «антоним</a:t>
            </a:r>
            <a:r>
              <a:rPr lang="ru-RU" altLang="ru-RU" sz="6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».</a:t>
            </a:r>
            <a:endParaRPr lang="ru-RU" altLang="ru-RU" sz="6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173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2195513" y="0"/>
            <a:ext cx="44807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 dirty="0" smtClean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«Слово </a:t>
            </a:r>
            <a:r>
              <a:rPr lang="ru-RU" altLang="ru-RU" sz="2800" b="1" dirty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воробей»-2</a:t>
            </a:r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1911350" y="4868863"/>
            <a:ext cx="5210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>
                <a:latin typeface="Courier New" panose="02070309020205020404" pitchFamily="49" charset="0"/>
                <a:cs typeface="Courier New" panose="02070309020205020404" pitchFamily="49" charset="0"/>
              </a:rPr>
              <a:t>Подложить свинью</a:t>
            </a:r>
            <a:endParaRPr lang="ru-RU" altLang="ru-RU"/>
          </a:p>
        </p:txBody>
      </p:sp>
      <p:pic>
        <p:nvPicPr>
          <p:cNvPr id="34820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C:\Documents and Settings\chzal\Мои документы\Мои рисунки\СЛОВА\свинь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t="2287" r="24632" b="2940"/>
          <a:stretch>
            <a:fillRect/>
          </a:stretch>
        </p:blipFill>
        <p:spPr bwMode="auto">
          <a:xfrm>
            <a:off x="2662238" y="692150"/>
            <a:ext cx="3765550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2195513" y="6350"/>
            <a:ext cx="44807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 dirty="0" smtClean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«Слово </a:t>
            </a:r>
            <a:r>
              <a:rPr lang="ru-RU" altLang="ru-RU" sz="2800" b="1" dirty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воробей»-3</a:t>
            </a:r>
          </a:p>
        </p:txBody>
      </p:sp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735013" y="560388"/>
            <a:ext cx="769143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3600">
                <a:latin typeface="Courier New" panose="02070309020205020404" pitchFamily="49" charset="0"/>
                <a:cs typeface="Courier New" panose="02070309020205020404" pitchFamily="49" charset="0"/>
              </a:rPr>
              <a:t>Не поверите, но это выражение пришло из старой школы, где учеников пороли каждую неделю, независимо от того, кто прав, кто виноват. И если наставник переусердствует, то такой порки хватало надолго, вплоть до первого числа следующего месяца.</a:t>
            </a:r>
            <a:r>
              <a:rPr lang="ru-RU" altLang="ru-RU" sz="36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altLang="ru-RU" sz="3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5844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042988" y="4365625"/>
            <a:ext cx="726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>
                <a:latin typeface="Courier New" panose="02070309020205020404" pitchFamily="49" charset="0"/>
                <a:cs typeface="Courier New" panose="02070309020205020404" pitchFamily="49" charset="0"/>
              </a:rPr>
              <a:t>Всыпать по первое число</a:t>
            </a:r>
            <a:endParaRPr lang="ru-RU" altLang="ru-RU"/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2195513" y="6350"/>
            <a:ext cx="44807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 dirty="0" smtClean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«Слово </a:t>
            </a:r>
            <a:r>
              <a:rPr lang="ru-RU" altLang="ru-RU" sz="2800" b="1" dirty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воробей»-3</a:t>
            </a:r>
          </a:p>
        </p:txBody>
      </p:sp>
      <p:pic>
        <p:nvPicPr>
          <p:cNvPr id="36868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C:\Documents and Settings\chzal\Мои документы\Мои рисунки\СЛОВА\всыпат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92150"/>
            <a:ext cx="6061075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4"/>
          <p:cNvSpPr txBox="1">
            <a:spLocks noChangeArrowheads="1"/>
          </p:cNvSpPr>
          <p:nvPr/>
        </p:nvSpPr>
        <p:spPr bwMode="auto">
          <a:xfrm>
            <a:off x="2195513" y="0"/>
            <a:ext cx="44807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 dirty="0" smtClean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«Слово </a:t>
            </a:r>
            <a:r>
              <a:rPr lang="ru-RU" altLang="ru-RU" sz="2800" b="1" dirty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воробей»-4</a:t>
            </a:r>
          </a:p>
        </p:txBody>
      </p:sp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684213" y="692150"/>
            <a:ext cx="7762875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3000">
                <a:latin typeface="Courier New" panose="02070309020205020404" pitchFamily="49" charset="0"/>
                <a:cs typeface="Courier New" panose="02070309020205020404" pitchFamily="49" charset="0"/>
              </a:rPr>
              <a:t>Этот фразеологизм возник после завоевания Казани Иваном Грозным. Мирзы (татарские князья), оказавшись подданными русского царя, старались выпросить у него всяческие поблажки, жалуясь на своё сиротство и горькую участь. Сейчас так говорят о человеке, который прикидывается несчастным, обиженным, беспомощным, чтобы кого-нибудь разжалобить.</a:t>
            </a:r>
          </a:p>
        </p:txBody>
      </p:sp>
      <p:pic>
        <p:nvPicPr>
          <p:cNvPr id="37892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2339975" y="33338"/>
            <a:ext cx="44807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 dirty="0" smtClean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«Слово </a:t>
            </a:r>
            <a:r>
              <a:rPr lang="ru-RU" altLang="ru-RU" sz="2800" b="1" dirty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воробей»-4</a:t>
            </a:r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1971675" y="5300663"/>
            <a:ext cx="5108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>
                <a:latin typeface="Courier New" panose="02070309020205020404" pitchFamily="49" charset="0"/>
                <a:cs typeface="Courier New" panose="02070309020205020404" pitchFamily="49" charset="0"/>
              </a:rPr>
              <a:t>Сирота казанская</a:t>
            </a:r>
            <a:endParaRPr lang="ru-RU" altLang="ru-RU"/>
          </a:p>
        </p:txBody>
      </p:sp>
      <p:pic>
        <p:nvPicPr>
          <p:cNvPr id="38916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C:\Documents and Settings\chzal\Мои документы\Мои рисунки\СЛОВА\сирот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692150"/>
            <a:ext cx="332740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4"/>
          <p:cNvSpPr txBox="1">
            <a:spLocks noChangeArrowheads="1"/>
          </p:cNvSpPr>
          <p:nvPr/>
        </p:nvSpPr>
        <p:spPr bwMode="auto">
          <a:xfrm>
            <a:off x="2224088" y="0"/>
            <a:ext cx="44807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 dirty="0" smtClean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«Слово </a:t>
            </a:r>
            <a:r>
              <a:rPr lang="ru-RU" altLang="ru-RU" sz="2800" b="1" dirty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воробей»-5</a:t>
            </a: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755650" y="836613"/>
            <a:ext cx="7691438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Назовите русские фразеологизмы, которые синонимичны европейским.</a:t>
            </a:r>
            <a:br>
              <a:rPr lang="ru-RU" altLang="ru-RU" sz="3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Английский: это еще все </a:t>
            </a:r>
            <a:r>
              <a:rPr lang="ru-RU" alt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 воздухе; </a:t>
            </a:r>
            <a:r>
              <a:rPr lang="ru-RU" altLang="ru-RU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французский: это еще не в </a:t>
            </a:r>
            <a:r>
              <a:rPr lang="ru-RU" alt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кармане; </a:t>
            </a:r>
            <a:r>
              <a:rPr lang="ru-RU" altLang="ru-RU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немецкий: это пока написано </a:t>
            </a:r>
            <a:endParaRPr lang="ru-RU" altLang="ru-RU" sz="3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alt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 </a:t>
            </a:r>
            <a:r>
              <a:rPr lang="ru-RU" altLang="ru-RU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звездах. </a:t>
            </a:r>
          </a:p>
          <a:p>
            <a:pPr algn="ctr"/>
            <a:endParaRPr lang="ru-RU" altLang="ru-RU" dirty="0"/>
          </a:p>
        </p:txBody>
      </p:sp>
      <p:pic>
        <p:nvPicPr>
          <p:cNvPr id="39940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4"/>
          <p:cNvSpPr txBox="1">
            <a:spLocks noChangeArrowheads="1"/>
          </p:cNvSpPr>
          <p:nvPr/>
        </p:nvSpPr>
        <p:spPr bwMode="auto">
          <a:xfrm>
            <a:off x="2339975" y="0"/>
            <a:ext cx="44807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 dirty="0" smtClean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«Слово </a:t>
            </a:r>
            <a:r>
              <a:rPr lang="ru-RU" altLang="ru-RU" sz="2800" b="1" dirty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воробей»-5</a:t>
            </a: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1187450" y="4149725"/>
            <a:ext cx="7043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Вилами </a:t>
            </a:r>
            <a:r>
              <a:rPr lang="ru-RU" alt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на воде писано</a:t>
            </a:r>
          </a:p>
        </p:txBody>
      </p:sp>
      <p:pic>
        <p:nvPicPr>
          <p:cNvPr id="40964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C:\Documents and Settings\chzal\Мои документы\Мои рисунки\СЛОВА\вил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836613"/>
            <a:ext cx="56134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2308225" y="6350"/>
            <a:ext cx="44807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 dirty="0" smtClean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«Слово </a:t>
            </a:r>
            <a:r>
              <a:rPr lang="ru-RU" altLang="ru-RU" sz="2800" b="1" dirty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воробей»-6</a:t>
            </a:r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684213" y="692150"/>
            <a:ext cx="7762875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3600">
                <a:latin typeface="Courier New" panose="02070309020205020404" pitchFamily="49" charset="0"/>
                <a:cs typeface="Courier New" panose="02070309020205020404" pitchFamily="49" charset="0"/>
              </a:rPr>
              <a:t>Это выражение употреблялось в отношении иностранцев, которые по незнанию распространяли о России глупые небылицы, среди которых было описание столетнего развесистого дерева, под которым русские укрываются от солнца. </a:t>
            </a:r>
          </a:p>
          <a:p>
            <a:pPr algn="ctr"/>
            <a:endParaRPr lang="ru-RU" altLang="ru-RU"/>
          </a:p>
        </p:txBody>
      </p:sp>
      <p:pic>
        <p:nvPicPr>
          <p:cNvPr id="41988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4"/>
          <p:cNvSpPr txBox="1">
            <a:spLocks noChangeArrowheads="1"/>
          </p:cNvSpPr>
          <p:nvPr/>
        </p:nvSpPr>
        <p:spPr bwMode="auto">
          <a:xfrm>
            <a:off x="2308225" y="6350"/>
            <a:ext cx="44807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 dirty="0" smtClean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«Слово </a:t>
            </a:r>
            <a:r>
              <a:rPr lang="ru-RU" altLang="ru-RU" sz="2800" b="1" dirty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воробей»-6</a:t>
            </a:r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1524000" y="4975225"/>
            <a:ext cx="604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000">
                <a:latin typeface="Courier New" panose="02070309020205020404" pitchFamily="49" charset="0"/>
                <a:cs typeface="Courier New" panose="02070309020205020404" pitchFamily="49" charset="0"/>
              </a:rPr>
              <a:t>Развесистая клюква</a:t>
            </a:r>
          </a:p>
        </p:txBody>
      </p:sp>
      <p:pic>
        <p:nvPicPr>
          <p:cNvPr id="43012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C:\Documents and Settings\chzal\Мои документы\Мои рисунки\СЛОВА\Клюква-развесиста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692150"/>
            <a:ext cx="41243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2627313" y="26988"/>
            <a:ext cx="3671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ea typeface="BatangChe" panose="02030609000101010101" pitchFamily="49" charset="-127"/>
                <a:cs typeface="Courier New" panose="02070309020205020404" pitchFamily="49" charset="0"/>
              </a:rPr>
              <a:t>Привед медвед-1</a:t>
            </a:r>
          </a:p>
        </p:txBody>
      </p:sp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814388" y="631825"/>
            <a:ext cx="76327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Этот значок разные народы называют по-разному: итальянцы </a:t>
            </a:r>
            <a:r>
              <a:rPr lang="ru-RU" alt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ru-RU" altLang="ru-RU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улиткой, болгары </a:t>
            </a:r>
            <a:r>
              <a:rPr lang="ru-RU" alt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ru-RU" altLang="ru-RU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обезьяной, израильтяне </a:t>
            </a:r>
            <a:r>
              <a:rPr lang="ru-RU" alt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ru-RU" altLang="ru-RU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штруделем</a:t>
            </a:r>
            <a:r>
              <a:rPr lang="ru-RU" altLang="ru-RU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(пирог, в котором начинка </a:t>
            </a:r>
            <a:r>
              <a:rPr lang="ru-RU" alt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завернута </a:t>
            </a:r>
          </a:p>
          <a:p>
            <a:pPr algn="ctr"/>
            <a:r>
              <a:rPr lang="ru-RU" alt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 </a:t>
            </a:r>
            <a:r>
              <a:rPr lang="ru-RU" altLang="ru-RU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тесто), датчане и шведы — слоновьим хоботом, </a:t>
            </a:r>
            <a:r>
              <a:rPr lang="ru-RU" alt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чехи </a:t>
            </a:r>
            <a:r>
              <a:rPr lang="ru-RU" altLang="ru-RU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— рольмопсом (селёдка под маринадом), амери­канцы и финны — кошкой, китайцы — мышонком. </a:t>
            </a:r>
            <a:r>
              <a:rPr lang="ru-RU" alt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 </a:t>
            </a:r>
            <a:r>
              <a:rPr lang="ru-RU" altLang="ru-RU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каком знаке идет речь?</a:t>
            </a:r>
          </a:p>
        </p:txBody>
      </p:sp>
      <p:pic>
        <p:nvPicPr>
          <p:cNvPr id="44036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2384425" y="7938"/>
            <a:ext cx="437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Великий и могучий-1</a:t>
            </a:r>
          </a:p>
        </p:txBody>
      </p: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2692400" y="4581525"/>
            <a:ext cx="374173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С</a:t>
            </a:r>
            <a:r>
              <a:rPr lang="ru-RU" altLang="ru-RU" sz="6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иноним</a:t>
            </a:r>
            <a:endParaRPr lang="ru-RU" altLang="ru-RU" sz="6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196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C:\Documents and Settings\chzal\Мои документы\Мои рисунки\СЛОВА\белое-черно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777875"/>
            <a:ext cx="4878388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2833688" y="17463"/>
            <a:ext cx="3405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ea typeface="BatangChe" panose="02030609000101010101" pitchFamily="49" charset="-127"/>
                <a:cs typeface="Courier New" panose="02070309020205020404" pitchFamily="49" charset="0"/>
              </a:rPr>
              <a:t>Привед медвед-1</a:t>
            </a:r>
          </a:p>
        </p:txBody>
      </p:sp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755650" y="3700463"/>
            <a:ext cx="769143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>
              <a:defRPr/>
            </a:pPr>
            <a:r>
              <a:rPr lang="ru-RU" alt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Интересно, что сам этот значок очень древний. Итальянский профессор Стабиле считает, что</a:t>
            </a:r>
            <a:r>
              <a:rPr lang="en-US" alt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 smtClean="0">
                <a:latin typeface="+mn-lt"/>
                <a:cs typeface="Courier New" panose="02070309020205020404" pitchFamily="49" charset="0"/>
              </a:rPr>
              <a:t>@</a:t>
            </a:r>
            <a:r>
              <a:rPr lang="ru-RU" alt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впервые написали в XVI веке в </a:t>
            </a:r>
            <a:r>
              <a:rPr lang="ru-RU" alt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Италии.</a:t>
            </a:r>
            <a:r>
              <a:rPr lang="en-US" alt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 документе флорентийского купца была фраза «цена одной амфоры вина», причём слово </a:t>
            </a:r>
            <a:r>
              <a:rPr lang="ru-RU" alt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«амфора» </a:t>
            </a:r>
            <a:r>
              <a:rPr lang="ru-RU" alt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обозначалось буквой «</a:t>
            </a:r>
            <a:r>
              <a:rPr lang="ru-RU" alt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а», обведённой </a:t>
            </a:r>
            <a:r>
              <a:rPr lang="ru-RU" alt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завитком. </a:t>
            </a:r>
            <a:r>
              <a:rPr lang="ru-RU" alt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Уже в наше время прародитель электронной почты </a:t>
            </a:r>
            <a:r>
              <a:rPr lang="ru-RU" altLang="ru-RU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Томлинсон</a:t>
            </a:r>
            <a:r>
              <a:rPr lang="ru-RU" alt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выбрал его для обозначения электронной почты.</a:t>
            </a:r>
            <a:endParaRPr lang="ru-RU" altLang="ru-RU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5060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C:\Documents and Settings\chzal\Мои документы\Мои рисунки\СЛОВА\at-soba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674688"/>
            <a:ext cx="309403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2700338" y="17463"/>
            <a:ext cx="3406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 dirty="0" err="1">
                <a:solidFill>
                  <a:srgbClr val="920000"/>
                </a:solidFill>
                <a:latin typeface="Courier New" panose="02070309020205020404" pitchFamily="49" charset="0"/>
                <a:ea typeface="BatangChe" panose="02030609000101010101" pitchFamily="49" charset="-127"/>
                <a:cs typeface="Courier New" panose="02070309020205020404" pitchFamily="49" charset="0"/>
              </a:rPr>
              <a:t>Привед</a:t>
            </a:r>
            <a:r>
              <a:rPr lang="ru-RU" altLang="ru-RU" sz="2800" b="1" dirty="0">
                <a:solidFill>
                  <a:srgbClr val="920000"/>
                </a:solidFill>
                <a:latin typeface="Courier New" panose="02070309020205020404" pitchFamily="49" charset="0"/>
                <a:ea typeface="BatangChe" panose="02030609000101010101" pitchFamily="49" charset="-127"/>
                <a:cs typeface="Courier New" panose="02070309020205020404" pitchFamily="49" charset="0"/>
              </a:rPr>
              <a:t> </a:t>
            </a:r>
            <a:r>
              <a:rPr lang="ru-RU" altLang="ru-RU" sz="2800" b="1" dirty="0" smtClean="0">
                <a:solidFill>
                  <a:srgbClr val="920000"/>
                </a:solidFill>
                <a:latin typeface="Courier New" panose="02070309020205020404" pitchFamily="49" charset="0"/>
                <a:ea typeface="BatangChe" panose="02030609000101010101" pitchFamily="49" charset="-127"/>
                <a:cs typeface="Courier New" panose="02070309020205020404" pitchFamily="49" charset="0"/>
              </a:rPr>
              <a:t>медвед-2</a:t>
            </a:r>
            <a:endParaRPr lang="ru-RU" altLang="ru-RU" sz="2800" b="1" dirty="0">
              <a:solidFill>
                <a:srgbClr val="920000"/>
              </a:solidFill>
              <a:latin typeface="Courier New" panose="02070309020205020404" pitchFamily="49" charset="0"/>
              <a:ea typeface="BatangChe" panose="02030609000101010101" pitchFamily="49" charset="-127"/>
              <a:cs typeface="Courier New" panose="02070309020205020404" pitchFamily="49" charset="0"/>
            </a:endParaRPr>
          </a:p>
        </p:txBody>
      </p:sp>
      <p:sp>
        <p:nvSpPr>
          <p:cNvPr id="46083" name="TextBox 1"/>
          <p:cNvSpPr txBox="1">
            <a:spLocks noChangeArrowheads="1"/>
          </p:cNvSpPr>
          <p:nvPr/>
        </p:nvSpPr>
        <p:spPr bwMode="auto">
          <a:xfrm>
            <a:off x="1343025" y="1341438"/>
            <a:ext cx="63357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Так называют нео­пытного </a:t>
            </a:r>
            <a:r>
              <a:rPr lang="ru-RU" altLang="ru-RU" sz="4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«пользователя».</a:t>
            </a:r>
            <a:endParaRPr lang="ru-RU" altLang="ru-RU" sz="4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6084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4"/>
          <p:cNvSpPr txBox="1">
            <a:spLocks noChangeArrowheads="1"/>
          </p:cNvSpPr>
          <p:nvPr/>
        </p:nvSpPr>
        <p:spPr bwMode="auto">
          <a:xfrm>
            <a:off x="2555875" y="17463"/>
            <a:ext cx="3406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ea typeface="BatangChe" panose="02030609000101010101" pitchFamily="49" charset="-127"/>
                <a:cs typeface="Courier New" panose="02070309020205020404" pitchFamily="49" charset="0"/>
              </a:rPr>
              <a:t>Привед медвед-2</a:t>
            </a:r>
          </a:p>
        </p:txBody>
      </p:sp>
      <p:sp>
        <p:nvSpPr>
          <p:cNvPr id="47107" name="TextBox 1"/>
          <p:cNvSpPr txBox="1">
            <a:spLocks noChangeArrowheads="1"/>
          </p:cNvSpPr>
          <p:nvPr/>
        </p:nvSpPr>
        <p:spPr bwMode="auto">
          <a:xfrm>
            <a:off x="539750" y="3700463"/>
            <a:ext cx="80645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Интересно, что первые </a:t>
            </a:r>
            <a:r>
              <a:rPr lang="ru-RU" altLang="ru-RU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чайники</a:t>
            </a:r>
            <a:r>
              <a:rPr lang="ru-RU" alt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были не компьютерщи­ки, а альпинисты! Так называли того, кто в первый раз совершил восхождение на вер­шину горы. Опытные альпинисты сразу начинали обустраивать лагерь. </a:t>
            </a:r>
            <a:endParaRPr lang="ru-RU" altLang="ru-RU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alt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 </a:t>
            </a:r>
            <a:r>
              <a:rPr lang="ru-RU" alt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нович­ки, гордые своим первым успехом, тут же бросались фотографироваться: одну руку упирали </a:t>
            </a:r>
            <a:endParaRPr lang="ru-RU" altLang="ru-RU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alt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 </a:t>
            </a:r>
            <a:r>
              <a:rPr lang="ru-RU" alt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бок, другую отставляли в сторону, опираясь </a:t>
            </a:r>
            <a:r>
              <a:rPr lang="ru-RU" alt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 </a:t>
            </a:r>
            <a:r>
              <a:rPr lang="ru-RU" alt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ледо­руб... Силуэт напоминал чайник. </a:t>
            </a:r>
          </a:p>
        </p:txBody>
      </p:sp>
      <p:pic>
        <p:nvPicPr>
          <p:cNvPr id="47108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Прямоугольник 1"/>
          <p:cNvSpPr>
            <a:spLocks noChangeArrowheads="1"/>
          </p:cNvSpPr>
          <p:nvPr/>
        </p:nvSpPr>
        <p:spPr bwMode="auto">
          <a:xfrm>
            <a:off x="900113" y="2268538"/>
            <a:ext cx="193514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3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Чайник</a:t>
            </a:r>
            <a:endParaRPr lang="ru-RU" altLang="ru-RU" sz="3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7111" name="Picture 6" descr="C:\Documents and Settings\chzal\Мои документы\Мои рисунки\СЛОВА\чайни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622300"/>
            <a:ext cx="30480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4"/>
          <p:cNvSpPr txBox="1">
            <a:spLocks noChangeArrowheads="1"/>
          </p:cNvSpPr>
          <p:nvPr/>
        </p:nvSpPr>
        <p:spPr bwMode="auto">
          <a:xfrm>
            <a:off x="2627313" y="22225"/>
            <a:ext cx="3406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ea typeface="BatangChe" panose="02030609000101010101" pitchFamily="49" charset="-127"/>
                <a:cs typeface="Courier New" panose="02070309020205020404" pitchFamily="49" charset="0"/>
              </a:rPr>
              <a:t>Привед медвед-3</a:t>
            </a:r>
          </a:p>
        </p:txBody>
      </p:sp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1116013" y="2041525"/>
            <a:ext cx="68405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Что такое «Голубой </a:t>
            </a:r>
            <a:r>
              <a:rPr lang="ru-RU" altLang="ru-RU" sz="4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(синий) зуб»?</a:t>
            </a:r>
            <a:endParaRPr lang="ru-RU" altLang="ru-RU" sz="4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8132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2843213" y="17463"/>
            <a:ext cx="3744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ea typeface="BatangChe" panose="02030609000101010101" pitchFamily="49" charset="-127"/>
                <a:cs typeface="Courier New" panose="02070309020205020404" pitchFamily="49" charset="0"/>
              </a:rPr>
              <a:t>Привед медвед-3</a:t>
            </a:r>
          </a:p>
        </p:txBody>
      </p:sp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505620" y="4316413"/>
            <a:ext cx="81200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Термин связан с именем датского правителя </a:t>
            </a:r>
            <a:r>
              <a:rPr lang="en-US" alt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ru-RU" alt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века </a:t>
            </a:r>
            <a:r>
              <a:rPr lang="ru-RU" alt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Harald</a:t>
            </a:r>
            <a:r>
              <a:rPr lang="ru-RU" alt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Blåtand</a:t>
            </a:r>
            <a:r>
              <a:rPr lang="ru-RU" alt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или </a:t>
            </a:r>
            <a:r>
              <a:rPr lang="ru-RU" alt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Harald</a:t>
            </a:r>
            <a:r>
              <a:rPr lang="ru-RU" alt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Bluetooth</a:t>
            </a:r>
            <a:r>
              <a:rPr lang="ru-RU" alt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на английском языке. Он был первым правителем, объединившим враждующие группировки, называемые сейчас Норвегия, Швеция и Дания. Если перевести </a:t>
            </a:r>
            <a:r>
              <a:rPr lang="ru-RU" alt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Bluetooth</a:t>
            </a:r>
            <a:r>
              <a:rPr lang="ru-RU" alt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en-US" altLang="ru-RU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alt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то </a:t>
            </a:r>
            <a:r>
              <a:rPr lang="ru-RU" alt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получится словосочетание «синий зуб».</a:t>
            </a:r>
          </a:p>
        </p:txBody>
      </p:sp>
      <p:pic>
        <p:nvPicPr>
          <p:cNvPr id="49156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C:\Documents and Settings\chzal\Мои документы\Мои рисунки\СЛОВА\блютуз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692150"/>
            <a:ext cx="40290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Прямоугольник 1"/>
          <p:cNvSpPr>
            <a:spLocks noChangeArrowheads="1"/>
          </p:cNvSpPr>
          <p:nvPr/>
        </p:nvSpPr>
        <p:spPr bwMode="auto">
          <a:xfrm>
            <a:off x="725488" y="3357563"/>
            <a:ext cx="2117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latin typeface="Courier New" panose="02070309020205020404" pitchFamily="49" charset="0"/>
                <a:cs typeface="Courier New" panose="02070309020205020404" pitchFamily="49" charset="0"/>
              </a:rPr>
              <a:t>Bluetooth</a:t>
            </a:r>
            <a:endParaRPr lang="ru-RU" alt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2735263" y="30163"/>
            <a:ext cx="381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ea typeface="BatangChe" panose="02030609000101010101" pitchFamily="49" charset="-127"/>
                <a:cs typeface="Courier New" panose="02070309020205020404" pitchFamily="49" charset="0"/>
              </a:rPr>
              <a:t>Привед медвед-4</a:t>
            </a:r>
          </a:p>
        </p:txBody>
      </p:sp>
      <p:sp>
        <p:nvSpPr>
          <p:cNvPr id="50179" name="TextBox 4"/>
          <p:cNvSpPr txBox="1">
            <a:spLocks noChangeArrowheads="1"/>
          </p:cNvSpPr>
          <p:nvPr/>
        </p:nvSpPr>
        <p:spPr bwMode="auto">
          <a:xfrm>
            <a:off x="827088" y="582613"/>
            <a:ext cx="748982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Обязательный реквизит сисадмина. </a:t>
            </a:r>
            <a:r>
              <a:rPr lang="en-US" alt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Или </a:t>
            </a:r>
            <a:r>
              <a:rPr lang="ru-RU" altLang="ru-RU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последовательность действий, не имеющая логического объяснения,  но приводящая к желаемому результату (как правило,  к корректной работе системы).</a:t>
            </a:r>
          </a:p>
        </p:txBody>
      </p:sp>
      <p:pic>
        <p:nvPicPr>
          <p:cNvPr id="50180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2622550" y="17463"/>
            <a:ext cx="352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 dirty="0" err="1">
                <a:solidFill>
                  <a:srgbClr val="920000"/>
                </a:solidFill>
                <a:latin typeface="Courier New" panose="02070309020205020404" pitchFamily="49" charset="0"/>
                <a:ea typeface="BatangChe" panose="02030609000101010101" pitchFamily="49" charset="-127"/>
                <a:cs typeface="Courier New" panose="02070309020205020404" pitchFamily="49" charset="0"/>
              </a:rPr>
              <a:t>Привед</a:t>
            </a:r>
            <a:r>
              <a:rPr lang="ru-RU" altLang="ru-RU" sz="2800" b="1" dirty="0">
                <a:solidFill>
                  <a:srgbClr val="920000"/>
                </a:solidFill>
                <a:latin typeface="Courier New" panose="02070309020205020404" pitchFamily="49" charset="0"/>
                <a:ea typeface="BatangChe" panose="02030609000101010101" pitchFamily="49" charset="-127"/>
                <a:cs typeface="Courier New" panose="02070309020205020404" pitchFamily="49" charset="0"/>
              </a:rPr>
              <a:t> медвед-4</a:t>
            </a:r>
          </a:p>
        </p:txBody>
      </p:sp>
      <p:sp>
        <p:nvSpPr>
          <p:cNvPr id="51203" name="TextBox 1"/>
          <p:cNvSpPr txBox="1">
            <a:spLocks noChangeArrowheads="1"/>
          </p:cNvSpPr>
          <p:nvPr/>
        </p:nvSpPr>
        <p:spPr bwMode="auto">
          <a:xfrm>
            <a:off x="652463" y="3933825"/>
            <a:ext cx="77628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Данный фольклорный элемент берёт своё начало от фразы «танец с бубном», то есть совершение неких телодвижений для достижения цели. Поскольку в работе администратора никогда нельзя предсказать точно, будет ли сразу работать то или иное, то они вынуждены постоянно «танцевать с бубном». </a:t>
            </a:r>
            <a:endParaRPr lang="ru-RU" altLang="ru-RU" sz="2200" dirty="0"/>
          </a:p>
        </p:txBody>
      </p:sp>
      <p:pic>
        <p:nvPicPr>
          <p:cNvPr id="51204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 descr="C:\Documents and Settings\chzal\Мои документы\Мои рисунки\СЛОВА\бубе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584200"/>
            <a:ext cx="5961062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Прямоугольник 1"/>
          <p:cNvSpPr>
            <a:spLocks noChangeArrowheads="1"/>
          </p:cNvSpPr>
          <p:nvPr/>
        </p:nvSpPr>
        <p:spPr bwMode="auto">
          <a:xfrm>
            <a:off x="1187450" y="1905000"/>
            <a:ext cx="18764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400">
                <a:latin typeface="Courier New" panose="02070309020205020404" pitchFamily="49" charset="0"/>
                <a:cs typeface="Courier New" panose="02070309020205020404" pitchFamily="49" charset="0"/>
              </a:rPr>
              <a:t>Бубен</a:t>
            </a:r>
            <a:endParaRPr lang="ru-RU" altLang="ru-RU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2735263" y="34925"/>
            <a:ext cx="3600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ea typeface="BatangChe" panose="02030609000101010101" pitchFamily="49" charset="-127"/>
                <a:cs typeface="Courier New" panose="02070309020205020404" pitchFamily="49" charset="0"/>
              </a:rPr>
              <a:t>Привед медвед-5</a:t>
            </a:r>
          </a:p>
        </p:txBody>
      </p:sp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971550" y="1700213"/>
            <a:ext cx="71278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4400">
                <a:latin typeface="Courier New" panose="02070309020205020404" pitchFamily="49" charset="0"/>
                <a:cs typeface="Courier New" panose="02070309020205020404" pitchFamily="49" charset="0"/>
              </a:rPr>
              <a:t>Материал, который уже неоднократно публиковался ранее. </a:t>
            </a:r>
          </a:p>
        </p:txBody>
      </p:sp>
      <p:pic>
        <p:nvPicPr>
          <p:cNvPr id="52228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2484438" y="17463"/>
            <a:ext cx="3743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ea typeface="BatangChe" panose="02030609000101010101" pitchFamily="49" charset="-127"/>
                <a:cs typeface="Courier New" panose="02070309020205020404" pitchFamily="49" charset="0"/>
              </a:rPr>
              <a:t>Привед медвед-5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684213" y="4316413"/>
            <a:ext cx="77628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Так как среди огромного количества пользователей </a:t>
            </a:r>
            <a:r>
              <a:rPr lang="en-US" alt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ru-RU" alt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ети </a:t>
            </a: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обязательно найдутся такие, которые уже прочли тот или иной текст, в комментариях обязательно </a:t>
            </a:r>
            <a:r>
              <a:rPr lang="en-US" alt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кто-нибудь </a:t>
            </a: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пишет «баян».</a:t>
            </a:r>
          </a:p>
        </p:txBody>
      </p:sp>
      <p:pic>
        <p:nvPicPr>
          <p:cNvPr id="53252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Прямоугольник 1"/>
          <p:cNvSpPr>
            <a:spLocks noChangeArrowheads="1"/>
          </p:cNvSpPr>
          <p:nvPr/>
        </p:nvSpPr>
        <p:spPr bwMode="auto">
          <a:xfrm>
            <a:off x="684213" y="2060575"/>
            <a:ext cx="410368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4400">
                <a:latin typeface="Courier New" panose="02070309020205020404" pitchFamily="49" charset="0"/>
                <a:cs typeface="Courier New" panose="02070309020205020404" pitchFamily="49" charset="0"/>
              </a:rPr>
              <a:t>[:||||:] Баян</a:t>
            </a:r>
          </a:p>
        </p:txBody>
      </p:sp>
      <p:pic>
        <p:nvPicPr>
          <p:cNvPr id="53255" name="Picture 6" descr="C:\Documents and Settings\chzal\Мои документы\Мои рисунки\СЛОВА\бая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644525"/>
            <a:ext cx="24352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2754313" y="26988"/>
            <a:ext cx="381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ea typeface="BatangChe" panose="02030609000101010101" pitchFamily="49" charset="-127"/>
                <a:cs typeface="Courier New" panose="02070309020205020404" pitchFamily="49" charset="0"/>
              </a:rPr>
              <a:t>Привед медвед-6</a:t>
            </a:r>
          </a:p>
        </p:txBody>
      </p:sp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1781969" y="1628800"/>
            <a:ext cx="552633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5400" dirty="0">
                <a:latin typeface="Courier New" panose="02070309020205020404" pitchFamily="49" charset="0"/>
                <a:cs typeface="Courier New" panose="02070309020205020404" pitchFamily="49" charset="0"/>
              </a:rPr>
              <a:t>Что означает слово </a:t>
            </a:r>
            <a:r>
              <a:rPr lang="ru-RU" altLang="ru-RU" sz="5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</a:t>
            </a:r>
            <a:r>
              <a:rPr lang="ru-RU" altLang="ru-RU" sz="5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литдыбр</a:t>
            </a:r>
            <a:r>
              <a:rPr lang="ru-RU" altLang="ru-RU" sz="5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» </a:t>
            </a:r>
            <a:r>
              <a:rPr lang="ru-RU" altLang="ru-RU" sz="5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5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lytdybr</a:t>
            </a:r>
            <a:r>
              <a:rPr lang="ru-RU" altLang="ru-RU" sz="5400" dirty="0">
                <a:latin typeface="Courier New" panose="02070309020205020404" pitchFamily="49" charset="0"/>
                <a:cs typeface="Courier New" panose="02070309020205020404" pitchFamily="49" charset="0"/>
              </a:rPr>
              <a:t>)?</a:t>
            </a:r>
          </a:p>
        </p:txBody>
      </p:sp>
      <p:pic>
        <p:nvPicPr>
          <p:cNvPr id="54276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2195513" y="7938"/>
            <a:ext cx="475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 dirty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Великий и </a:t>
            </a:r>
            <a:r>
              <a:rPr lang="ru-RU" altLang="ru-RU" sz="2800" b="1" dirty="0" smtClean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могучий-2</a:t>
            </a:r>
            <a:endParaRPr lang="ru-RU" altLang="ru-RU" sz="2800" b="1" dirty="0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755650" y="765175"/>
            <a:ext cx="76327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>
                <a:latin typeface="Courier New" panose="02070309020205020404" pitchFamily="49" charset="0"/>
                <a:cs typeface="Courier New" panose="02070309020205020404" pitchFamily="49" charset="0"/>
              </a:rPr>
              <a:t>Какой советский поэт в своем творчестве употреблял огромное количество слов, которые он придумывал сам?</a:t>
            </a:r>
            <a:r>
              <a:rPr lang="ru-RU" altLang="ru-RU" sz="2000"/>
              <a:t> </a:t>
            </a:r>
            <a:endParaRPr lang="ru-RU" altLang="ru-RU" sz="2000" b="1" i="1" u="sng">
              <a:solidFill>
                <a:schemeClr val="bg1"/>
              </a:solidFill>
            </a:endParaRPr>
          </a:p>
        </p:txBody>
      </p:sp>
      <p:pic>
        <p:nvPicPr>
          <p:cNvPr id="9220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2808288" y="17463"/>
            <a:ext cx="3671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ea typeface="BatangChe" panose="02030609000101010101" pitchFamily="49" charset="-127"/>
                <a:cs typeface="Courier New" panose="02070309020205020404" pitchFamily="49" charset="0"/>
              </a:rPr>
              <a:t>Привед медвед-6</a:t>
            </a:r>
          </a:p>
        </p:txBody>
      </p:sp>
      <p:sp>
        <p:nvSpPr>
          <p:cNvPr id="55299" name="TextBox 4"/>
          <p:cNvSpPr txBox="1">
            <a:spLocks noChangeArrowheads="1"/>
          </p:cNvSpPr>
          <p:nvPr/>
        </p:nvSpPr>
        <p:spPr bwMode="auto">
          <a:xfrm>
            <a:off x="684213" y="3946525"/>
            <a:ext cx="7762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Он означает </a:t>
            </a:r>
            <a:r>
              <a:rPr lang="ru-RU" alt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дневник</a:t>
            </a: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alt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блог.</a:t>
            </a:r>
            <a:r>
              <a:rPr lang="ru-RU" altLang="ru-RU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Однажды некий Роман Лейбов начал набирать на клавиатуре слово </a:t>
            </a:r>
            <a:r>
              <a:rPr lang="ru-RU" alt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днев­ник,</a:t>
            </a: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но забыл переключить </a:t>
            </a:r>
            <a:r>
              <a:rPr lang="ru-RU" alt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 </a:t>
            </a: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английского на русский. Роману это     неу­клюжее, но милое слово понравилось,   и он за­пустил </a:t>
            </a:r>
            <a:r>
              <a:rPr lang="ru-RU" altLang="ru-RU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литдыбр</a:t>
            </a: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в </a:t>
            </a:r>
            <a:r>
              <a:rPr lang="ru-RU" alt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Сеть</a:t>
            </a: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pic>
        <p:nvPicPr>
          <p:cNvPr id="55300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C:\Documents and Settings\chzal\Мои документы\Мои рисунки\СЛОВА\днев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709613"/>
            <a:ext cx="451167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4"/>
          <p:cNvSpPr txBox="1">
            <a:spLocks noChangeArrowheads="1"/>
          </p:cNvSpPr>
          <p:nvPr/>
        </p:nvSpPr>
        <p:spPr bwMode="auto">
          <a:xfrm>
            <a:off x="2282825" y="42863"/>
            <a:ext cx="4479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Калейдоскоп языков-1</a:t>
            </a:r>
          </a:p>
        </p:txBody>
      </p:sp>
      <p:sp>
        <p:nvSpPr>
          <p:cNvPr id="56323" name="TextBox 1"/>
          <p:cNvSpPr txBox="1">
            <a:spLocks noChangeArrowheads="1"/>
          </p:cNvSpPr>
          <p:nvPr/>
        </p:nvSpPr>
        <p:spPr bwMode="auto">
          <a:xfrm>
            <a:off x="641349" y="764704"/>
            <a:ext cx="7762875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Этот язык не зря был выбран для общения с прекрасными дамами. </a:t>
            </a:r>
            <a:r>
              <a:rPr lang="ru-RU" alt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Он </a:t>
            </a: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действительно очень красив, </a:t>
            </a:r>
            <a:r>
              <a:rPr lang="ru-RU" alt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при </a:t>
            </a: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этом прост в изучении и легко воспринимается на слух. Язык подарил миру практически все существующие на сегодняшний день музыкальные термины (концерт, маэстро, ария, соната, фортепиано, сопрано) и большинство кулинарных (</a:t>
            </a:r>
            <a:r>
              <a:rPr lang="ru-RU" altLang="ru-R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моцарелла</a:t>
            </a: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altLang="ru-R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амаретто</a:t>
            </a:r>
            <a:r>
              <a:rPr lang="ru-RU" alt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паста</a:t>
            </a: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пицца, </a:t>
            </a:r>
            <a:r>
              <a:rPr lang="ru-RU" alt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капучино).</a:t>
            </a:r>
            <a:endParaRPr lang="ru-RU" alt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6324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4"/>
          <p:cNvSpPr txBox="1">
            <a:spLocks noChangeArrowheads="1"/>
          </p:cNvSpPr>
          <p:nvPr/>
        </p:nvSpPr>
        <p:spPr bwMode="auto">
          <a:xfrm>
            <a:off x="2176463" y="42863"/>
            <a:ext cx="4479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Калейдоскоп языков-1</a:t>
            </a:r>
          </a:p>
        </p:txBody>
      </p:sp>
      <p:pic>
        <p:nvPicPr>
          <p:cNvPr id="57347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Box 1"/>
          <p:cNvSpPr txBox="1">
            <a:spLocks noChangeArrowheads="1"/>
          </p:cNvSpPr>
          <p:nvPr/>
        </p:nvSpPr>
        <p:spPr bwMode="auto">
          <a:xfrm>
            <a:off x="614363" y="3792538"/>
            <a:ext cx="78359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Итальянский язык. Все слова итальянского языка, за исключением некоторых артиклей </a:t>
            </a:r>
            <a:r>
              <a:rPr lang="ru-RU" altLang="ru-RU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</a:t>
            </a:r>
            <a:r>
              <a:rPr lang="ru-RU" altLang="ru-R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предлогов, заканчиваются гласной буквой. Более того, у жителей </a:t>
            </a:r>
            <a:r>
              <a:rPr lang="ru-RU" altLang="ru-RU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Северной </a:t>
            </a:r>
            <a:r>
              <a:rPr lang="ru-RU" altLang="ru-R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Италии фамилии традиционно заканчиваются на «i», а у жителей </a:t>
            </a:r>
            <a:r>
              <a:rPr lang="ru-RU" altLang="ru-RU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Южной </a:t>
            </a:r>
            <a:r>
              <a:rPr lang="ru-RU" altLang="ru-R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— на «o». Самая </a:t>
            </a:r>
            <a:r>
              <a:rPr lang="ru-RU" altLang="ru-RU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распространённая </a:t>
            </a:r>
            <a:r>
              <a:rPr lang="ru-RU" altLang="ru-R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итальянская фамилия — Руссо. </a:t>
            </a:r>
          </a:p>
        </p:txBody>
      </p:sp>
      <p:pic>
        <p:nvPicPr>
          <p:cNvPr id="57349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C:\Documents and Settings\chzal\Мои документы\Мои рисунки\СЛОВА\итальянски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6" b="3609"/>
          <a:stretch>
            <a:fillRect/>
          </a:stretch>
        </p:blipFill>
        <p:spPr bwMode="auto">
          <a:xfrm>
            <a:off x="3132138" y="569913"/>
            <a:ext cx="2976562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2555875" y="42863"/>
            <a:ext cx="3871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4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Калейдоскоп языков-2</a:t>
            </a:r>
          </a:p>
        </p:txBody>
      </p:sp>
      <p:sp>
        <p:nvSpPr>
          <p:cNvPr id="58371" name="TextBox 1"/>
          <p:cNvSpPr txBox="1">
            <a:spLocks noChangeArrowheads="1"/>
          </p:cNvSpPr>
          <p:nvPr/>
        </p:nvSpPr>
        <p:spPr bwMode="auto">
          <a:xfrm>
            <a:off x="684213" y="614363"/>
            <a:ext cx="77628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Этот язык  является официальным  в Монако, Люксембурге, отдельных частях Бельгии и Швейцарии, </a:t>
            </a:r>
            <a:r>
              <a:rPr lang="ru-RU" alt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Северной </a:t>
            </a:r>
            <a:r>
              <a:rPr lang="ru-RU" altLang="ru-RU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и </a:t>
            </a:r>
            <a:r>
              <a:rPr lang="ru-RU" alt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Центральной </a:t>
            </a:r>
            <a:r>
              <a:rPr lang="ru-RU" altLang="ru-RU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Африке, Мадагаскаре, канадской провинции Квебек и многих других странах   и даже островах </a:t>
            </a:r>
            <a:r>
              <a:rPr lang="ru-RU" alt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ru-RU" altLang="ru-RU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бывших </a:t>
            </a:r>
            <a:r>
              <a:rPr lang="ru-RU" alt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колониях. </a:t>
            </a:r>
            <a:r>
              <a:rPr lang="ru-RU" altLang="ru-RU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Язык впечатляет количеством оттенков гласных букв. </a:t>
            </a:r>
            <a:r>
              <a:rPr lang="ru-RU" alt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Например, </a:t>
            </a:r>
            <a:r>
              <a:rPr lang="ru-RU" altLang="ru-RU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«о» коренной житель может произнести </a:t>
            </a:r>
            <a:endParaRPr lang="ru-RU" altLang="ru-RU" sz="3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alt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 </a:t>
            </a:r>
            <a:r>
              <a:rPr lang="ru-RU" altLang="ru-RU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разными способами.</a:t>
            </a:r>
          </a:p>
        </p:txBody>
      </p:sp>
      <p:pic>
        <p:nvPicPr>
          <p:cNvPr id="58372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4"/>
          <p:cNvSpPr txBox="1">
            <a:spLocks noChangeArrowheads="1"/>
          </p:cNvSpPr>
          <p:nvPr/>
        </p:nvSpPr>
        <p:spPr bwMode="auto">
          <a:xfrm>
            <a:off x="2176463" y="42863"/>
            <a:ext cx="4479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Калейдоскоп языков-2</a:t>
            </a:r>
          </a:p>
        </p:txBody>
      </p:sp>
      <p:sp>
        <p:nvSpPr>
          <p:cNvPr id="59395" name="TextBox 1"/>
          <p:cNvSpPr txBox="1">
            <a:spLocks noChangeArrowheads="1"/>
          </p:cNvSpPr>
          <p:nvPr/>
        </p:nvSpPr>
        <p:spPr bwMode="auto">
          <a:xfrm>
            <a:off x="684213" y="3792538"/>
            <a:ext cx="776287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Французский. На протяжении 6 веков являлся официальным языком Англии. В 1362 году был выдан официальный документ, обязующий парламент Великобритании вести судопроизводство только на английском. Забавно, что написан этот Акт был также </a:t>
            </a:r>
            <a:endParaRPr lang="ru-RU" altLang="ru-RU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altLang="ru-RU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 </a:t>
            </a:r>
            <a:r>
              <a:rPr lang="ru-RU" altLang="ru-R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французском языке. </a:t>
            </a:r>
          </a:p>
        </p:txBody>
      </p:sp>
      <p:pic>
        <p:nvPicPr>
          <p:cNvPr id="593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6" r="28348"/>
          <a:stretch>
            <a:fillRect/>
          </a:stretch>
        </p:blipFill>
        <p:spPr bwMode="auto">
          <a:xfrm>
            <a:off x="2017713" y="566738"/>
            <a:ext cx="5095875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104" descr="C:\Users\chzal\AppData\Local\Microsoft\Windows\Temporary Internet Files\Content.IE5\03U3XRFS\World-Flags-Globe-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104" descr="C:\Users\chzal\AppData\Local\Microsoft\Windows\Temporary Internet Files\Content.IE5\03U3XRFS\World-Flags-Globe-3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4"/>
          <p:cNvSpPr txBox="1">
            <a:spLocks noChangeArrowheads="1"/>
          </p:cNvSpPr>
          <p:nvPr/>
        </p:nvSpPr>
        <p:spPr bwMode="auto">
          <a:xfrm>
            <a:off x="2176463" y="42863"/>
            <a:ext cx="4479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Калейдоскоп языков-3</a:t>
            </a:r>
          </a:p>
        </p:txBody>
      </p:sp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684213" y="692150"/>
            <a:ext cx="7762875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Среди живых языков мира этот язык относится к небольшому числу самых древних. Многие лингвисты считают его одним   из самых сложных для освоения. В языке много сложных фонетических сочетаний, </a:t>
            </a:r>
            <a:r>
              <a:rPr lang="ru-RU" altLang="ru-RU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которые </a:t>
            </a:r>
            <a:r>
              <a:rPr lang="ru-RU" alt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с трудом выговаривают носители других языков. Как пример </a:t>
            </a:r>
            <a:r>
              <a:rPr lang="ru-RU" altLang="ru-RU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ru-RU" altLang="ru-RU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гвпртквни</a:t>
            </a:r>
            <a:r>
              <a:rPr lang="ru-RU" alt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altLang="ru-RU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мтсмртели</a:t>
            </a:r>
            <a:r>
              <a:rPr lang="ru-RU" alt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.  </a:t>
            </a:r>
          </a:p>
        </p:txBody>
      </p:sp>
      <p:pic>
        <p:nvPicPr>
          <p:cNvPr id="60420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4"/>
          <p:cNvSpPr>
            <a:spLocks noChangeArrowheads="1"/>
          </p:cNvSpPr>
          <p:nvPr/>
        </p:nvSpPr>
        <p:spPr bwMode="auto">
          <a:xfrm>
            <a:off x="1331913" y="981075"/>
            <a:ext cx="6985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3600" b="1">
              <a:solidFill>
                <a:srgbClr val="FFFF00"/>
              </a:solidFill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3600" b="1">
              <a:solidFill>
                <a:srgbClr val="FFFF00"/>
              </a:solidFill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3600" b="1">
              <a:solidFill>
                <a:srgbClr val="FFFF00"/>
              </a:solidFill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 b="1" i="1">
              <a:latin typeface="Bookman Old Style" panose="02050604050505020204" pitchFamily="18" charset="0"/>
            </a:endParaRPr>
          </a:p>
        </p:txBody>
      </p:sp>
      <p:sp>
        <p:nvSpPr>
          <p:cNvPr id="61443" name="TextBox 5"/>
          <p:cNvSpPr txBox="1">
            <a:spLocks noChangeArrowheads="1"/>
          </p:cNvSpPr>
          <p:nvPr/>
        </p:nvSpPr>
        <p:spPr bwMode="auto">
          <a:xfrm>
            <a:off x="2176463" y="42863"/>
            <a:ext cx="4479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Калейдоскоп языков-3</a:t>
            </a:r>
          </a:p>
        </p:txBody>
      </p:sp>
      <p:sp>
        <p:nvSpPr>
          <p:cNvPr id="61444" name="TextBox 1"/>
          <p:cNvSpPr txBox="1">
            <a:spLocks noChangeArrowheads="1"/>
          </p:cNvSpPr>
          <p:nvPr/>
        </p:nvSpPr>
        <p:spPr bwMode="auto">
          <a:xfrm>
            <a:off x="763588" y="3738563"/>
            <a:ext cx="76914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Грузинский язык. Алфавит – единственный  в мире, в котором буквы по количеству совпадают со звуками. Последний слог </a:t>
            </a:r>
            <a:r>
              <a:rPr lang="ru-RU" alt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 </a:t>
            </a: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грузинских фамилиях (-</a:t>
            </a:r>
            <a:r>
              <a:rPr lang="ru-RU" alt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иани</a:t>
            </a: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-</a:t>
            </a:r>
            <a:r>
              <a:rPr lang="ru-RU" alt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ия</a:t>
            </a: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alt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altLang="ru-RU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швили</a:t>
            </a: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-</a:t>
            </a:r>
            <a:r>
              <a:rPr lang="ru-RU" alt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дзе</a:t>
            </a: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-</a:t>
            </a:r>
            <a:r>
              <a:rPr lang="ru-RU" alt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ава</a:t>
            </a: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первоначально указывал на местность, откуда родом ее носитель.</a:t>
            </a:r>
          </a:p>
        </p:txBody>
      </p:sp>
      <p:pic>
        <p:nvPicPr>
          <p:cNvPr id="6144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769938"/>
            <a:ext cx="6824663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104" descr="C:\Users\chzal\AppData\Local\Microsoft\Windows\Temporary Internet Files\Content.IE5\03U3XRFS\World-Flags-Globe-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104" descr="C:\Users\chzal\AppData\Local\Microsoft\Windows\Temporary Internet Files\Content.IE5\03U3XRFS\World-Flags-Globe-3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4"/>
          <p:cNvSpPr txBox="1">
            <a:spLocks noChangeArrowheads="1"/>
          </p:cNvSpPr>
          <p:nvPr/>
        </p:nvSpPr>
        <p:spPr bwMode="auto">
          <a:xfrm>
            <a:off x="2176463" y="42863"/>
            <a:ext cx="4479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Калейдоскоп языков-4</a:t>
            </a:r>
          </a:p>
        </p:txBody>
      </p:sp>
      <p:sp>
        <p:nvSpPr>
          <p:cNvPr id="62467" name="TextBox 1"/>
          <p:cNvSpPr txBox="1">
            <a:spLocks noChangeArrowheads="1"/>
          </p:cNvSpPr>
          <p:nvPr/>
        </p:nvSpPr>
        <p:spPr bwMode="auto">
          <a:xfrm>
            <a:off x="684213" y="584200"/>
            <a:ext cx="7762875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В этом языке очень много слов напоминают английский, другие — немецкие. Наиболее часто используемый звук — «Х». Степень его выраженности зависит от </a:t>
            </a:r>
            <a:r>
              <a:rPr lang="ru-RU" alt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диалекта: </a:t>
            </a: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чем южнее, тем мягче произношение. Великолепным примером распространённости звука «Х» может служить фраза «</a:t>
            </a:r>
            <a:r>
              <a:rPr lang="ru-RU" altLang="ru-R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achtentachtig</a:t>
            </a: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prachtige</a:t>
            </a: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grachten</a:t>
            </a: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» (</a:t>
            </a:r>
            <a:r>
              <a:rPr lang="ru-RU" altLang="ru-RU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«восемьдесят восемь прекрасных каналов»</a:t>
            </a: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 — она читается приблизительно как «</a:t>
            </a:r>
            <a:r>
              <a:rPr lang="ru-RU" altLang="ru-R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ахтентахтех</a:t>
            </a: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прахтихе</a:t>
            </a: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храхтен</a:t>
            </a: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».</a:t>
            </a:r>
          </a:p>
        </p:txBody>
      </p:sp>
      <p:pic>
        <p:nvPicPr>
          <p:cNvPr id="62468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4"/>
          <p:cNvSpPr txBox="1">
            <a:spLocks noChangeArrowheads="1"/>
          </p:cNvSpPr>
          <p:nvPr/>
        </p:nvSpPr>
        <p:spPr bwMode="auto">
          <a:xfrm>
            <a:off x="2176463" y="42863"/>
            <a:ext cx="4479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Калейдоскоп языков-4</a:t>
            </a:r>
          </a:p>
        </p:txBody>
      </p:sp>
      <p:sp>
        <p:nvSpPr>
          <p:cNvPr id="63491" name="TextBox 1"/>
          <p:cNvSpPr txBox="1">
            <a:spLocks noChangeArrowheads="1"/>
          </p:cNvSpPr>
          <p:nvPr/>
        </p:nvSpPr>
        <p:spPr bwMode="auto">
          <a:xfrm>
            <a:off x="561975" y="3792538"/>
            <a:ext cx="80645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350" dirty="0">
                <a:latin typeface="Courier New" panose="02070309020205020404" pitchFamily="49" charset="0"/>
                <a:cs typeface="Courier New" panose="02070309020205020404" pitchFamily="49" charset="0"/>
              </a:rPr>
              <a:t>Структуру нидерландского языка хорошо описывает шутливая пословица, согласно которой «Нидерландский язык появился, когда пьяный немец начал разговаривать </a:t>
            </a:r>
            <a:r>
              <a:rPr lang="ru-RU" altLang="ru-RU" sz="2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 </a:t>
            </a:r>
            <a:r>
              <a:rPr lang="ru-RU" altLang="ru-RU" sz="2350" dirty="0">
                <a:latin typeface="Courier New" panose="02070309020205020404" pitchFamily="49" charset="0"/>
                <a:cs typeface="Courier New" panose="02070309020205020404" pitchFamily="49" charset="0"/>
              </a:rPr>
              <a:t>английском». И действительно, очень много слов напоминают английский, другие — немецкие. </a:t>
            </a:r>
          </a:p>
        </p:txBody>
      </p:sp>
      <p:pic>
        <p:nvPicPr>
          <p:cNvPr id="63492" name="Picture 7" descr="https://i.pinimg.com/736x/fe/ff/0d/feff0d469b53e266e17e948b1f265596--dutch-language-vocabulary-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25475"/>
            <a:ext cx="4221162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104" descr="C:\Users\chzal\AppData\Local\Microsoft\Windows\Temporary Internet Files\Content.IE5\03U3XRFS\World-Flags-Globe-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104" descr="C:\Users\chzal\AppData\Local\Microsoft\Windows\Temporary Internet Files\Content.IE5\03U3XRFS\World-Flags-Globe-3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4"/>
          <p:cNvSpPr txBox="1">
            <a:spLocks noChangeArrowheads="1"/>
          </p:cNvSpPr>
          <p:nvPr/>
        </p:nvSpPr>
        <p:spPr bwMode="auto">
          <a:xfrm>
            <a:off x="2176463" y="42863"/>
            <a:ext cx="4479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Калейдоскоп языков-5</a:t>
            </a:r>
          </a:p>
        </p:txBody>
      </p:sp>
      <p:sp>
        <p:nvSpPr>
          <p:cNvPr id="64515" name="TextBox 1"/>
          <p:cNvSpPr txBox="1">
            <a:spLocks noChangeArrowheads="1"/>
          </p:cNvSpPr>
          <p:nvPr/>
        </p:nvSpPr>
        <p:spPr bwMode="auto">
          <a:xfrm>
            <a:off x="681038" y="908050"/>
            <a:ext cx="7762875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Языки не только умирают, случаи возрождения бывают тоже. Яркий пример </a:t>
            </a:r>
            <a:r>
              <a:rPr lang="ru-RU" alt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— </a:t>
            </a:r>
            <a:r>
              <a:rPr lang="ru-RU" altLang="ru-RU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язык, который считался мертвым, один из оригинальных языков Библии. На этом языке говорят 9 миллионов человек по всему миру. </a:t>
            </a:r>
          </a:p>
          <a:p>
            <a:pPr algn="ctr"/>
            <a:endParaRPr lang="ru-RU" altLang="ru-RU" dirty="0"/>
          </a:p>
        </p:txBody>
      </p:sp>
      <p:pic>
        <p:nvPicPr>
          <p:cNvPr id="64516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2716213" y="7938"/>
            <a:ext cx="4265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Великий и могучий-2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11188" y="5089525"/>
            <a:ext cx="79057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Например: «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Молоткастый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, серпастый советский паспорт»; «Я планов наших люблю громадье»; «Рука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миллионнопалая</a:t>
            </a:r>
            <a:r>
              <a:rPr lang="ru-RU" alt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».</a:t>
            </a:r>
            <a:endParaRPr lang="ru-RU" altLang="ru-RU" b="1" i="1" u="sng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1116013" y="531813"/>
            <a:ext cx="705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>
                <a:latin typeface="Courier New" panose="02070309020205020404" pitchFamily="49" charset="0"/>
                <a:cs typeface="Courier New" panose="02070309020205020404" pitchFamily="49" charset="0"/>
              </a:rPr>
              <a:t>Владимир Владимирович Маяковский</a:t>
            </a:r>
          </a:p>
        </p:txBody>
      </p:sp>
      <p:pic>
        <p:nvPicPr>
          <p:cNvPr id="10245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C:\Documents and Settings\chzal\Мои документы\Мои рисунки\СЛОВА\0(1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1055688"/>
            <a:ext cx="2641600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4"/>
          <p:cNvSpPr txBox="1">
            <a:spLocks noChangeArrowheads="1"/>
          </p:cNvSpPr>
          <p:nvPr/>
        </p:nvSpPr>
        <p:spPr bwMode="auto">
          <a:xfrm>
            <a:off x="2176463" y="42863"/>
            <a:ext cx="4479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Калейдоскоп языков-5</a:t>
            </a:r>
          </a:p>
        </p:txBody>
      </p:sp>
      <p:sp>
        <p:nvSpPr>
          <p:cNvPr id="65539" name="TextBox 1"/>
          <p:cNvSpPr txBox="1">
            <a:spLocks noChangeArrowheads="1"/>
          </p:cNvSpPr>
          <p:nvPr/>
        </p:nvSpPr>
        <p:spPr bwMode="auto">
          <a:xfrm>
            <a:off x="684213" y="3789363"/>
            <a:ext cx="77628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Иврит. На нём пишут справа налево, к тому же все тетради и блокноты открываются </a:t>
            </a:r>
            <a:r>
              <a:rPr lang="ru-RU" altLang="ru-RU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именно так. </a:t>
            </a:r>
            <a:r>
              <a:rPr lang="ru-RU" altLang="ru-R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Все 22 буквы </a:t>
            </a:r>
            <a:r>
              <a:rPr lang="ru-RU" altLang="ru-RU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ивритского</a:t>
            </a:r>
            <a:r>
              <a:rPr lang="ru-RU" altLang="ru-R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алфавита являются согласными. Конечно, в словах произносятся гласные звуки, но на письме они не обозначаются.</a:t>
            </a:r>
          </a:p>
        </p:txBody>
      </p:sp>
      <p:pic>
        <p:nvPicPr>
          <p:cNvPr id="65540" name="Picture 7" descr="https://b1.culture.ru/c/424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692150"/>
            <a:ext cx="4225925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4" descr="C:\Users\chzal\AppData\Local\Microsoft\Windows\Temporary Internet Files\Content.IE5\03U3XRFS\World-Flags-Globe-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104" descr="C:\Users\chzal\AppData\Local\Microsoft\Windows\Temporary Internet Files\Content.IE5\03U3XRFS\World-Flags-Globe-3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4"/>
          <p:cNvSpPr txBox="1">
            <a:spLocks noChangeArrowheads="1"/>
          </p:cNvSpPr>
          <p:nvPr/>
        </p:nvSpPr>
        <p:spPr bwMode="auto">
          <a:xfrm>
            <a:off x="2176463" y="42863"/>
            <a:ext cx="4479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Калейдоскоп языков-6</a:t>
            </a:r>
          </a:p>
        </p:txBody>
      </p:sp>
      <p:sp>
        <p:nvSpPr>
          <p:cNvPr id="66563" name="TextBox 1"/>
          <p:cNvSpPr txBox="1">
            <a:spLocks noChangeArrowheads="1"/>
          </p:cNvSpPr>
          <p:nvPr/>
        </p:nvSpPr>
        <p:spPr bwMode="auto">
          <a:xfrm>
            <a:off x="684213" y="566738"/>
            <a:ext cx="7762875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У языка два названия. Первое, </a:t>
            </a:r>
            <a:r>
              <a:rPr lang="ru-RU" altLang="ru-RU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кокуго</a:t>
            </a:r>
            <a:r>
              <a:rPr lang="ru-RU" alt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означает буквально «язык страны» и используется как предмет обучения </a:t>
            </a:r>
            <a:endParaRPr lang="ru-RU" altLang="ru-RU" sz="2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altLang="ru-RU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 </a:t>
            </a:r>
            <a:r>
              <a:rPr lang="ru-RU" alt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школе. Второе название, </a:t>
            </a:r>
            <a:r>
              <a:rPr lang="ru-RU" altLang="ru-RU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нихонго</a:t>
            </a:r>
            <a:r>
              <a:rPr lang="ru-RU" alt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употребляют при преподавании языка иностранцам за рубежом. В этой стране на протяжении многих веков выработалась четкая и очень строгая иерархия в обществе, поэтому существуют слова и грамматические конструкции, которые являются показателем особой степени вежливости. Например, уважительный суффикс - </a:t>
            </a:r>
            <a:r>
              <a:rPr lang="ru-RU" altLang="ru-RU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САН</a:t>
            </a:r>
            <a:r>
              <a:rPr lang="ru-RU" alt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pic>
        <p:nvPicPr>
          <p:cNvPr id="66564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4"/>
          <p:cNvSpPr txBox="1">
            <a:spLocks noChangeArrowheads="1"/>
          </p:cNvSpPr>
          <p:nvPr/>
        </p:nvSpPr>
        <p:spPr bwMode="auto">
          <a:xfrm>
            <a:off x="2176463" y="42863"/>
            <a:ext cx="4479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Калейдоскоп языков-6</a:t>
            </a:r>
          </a:p>
        </p:txBody>
      </p:sp>
      <p:sp>
        <p:nvSpPr>
          <p:cNvPr id="67587" name="TextBox 1"/>
          <p:cNvSpPr txBox="1">
            <a:spLocks noChangeArrowheads="1"/>
          </p:cNvSpPr>
          <p:nvPr/>
        </p:nvSpPr>
        <p:spPr bwMode="auto">
          <a:xfrm>
            <a:off x="684213" y="3176588"/>
            <a:ext cx="77628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Японский язык. В японском отсутствует звук «л».  В иноязычных словах его заменяют на «р» — например, «</a:t>
            </a:r>
            <a:r>
              <a:rPr lang="ru-RU" alt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тересукопу</a:t>
            </a:r>
            <a:r>
              <a:rPr lang="ru-RU" alt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» (телескоп). Это «р» — одна из самых ярких особенностей японского акцента. Чем, кстати, во </a:t>
            </a:r>
            <a:r>
              <a:rPr lang="ru-RU" alt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Вторую </a:t>
            </a:r>
            <a:r>
              <a:rPr lang="ru-RU" alt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мировую войну успешно пользовались американские </a:t>
            </a:r>
            <a:r>
              <a:rPr lang="ru-RU" alt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морпехи</a:t>
            </a:r>
            <a:r>
              <a:rPr lang="ru-RU" alt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на Тихом океане: слово вроде «</a:t>
            </a:r>
            <a:r>
              <a:rPr lang="ru-RU" alt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lollapalooza</a:t>
            </a:r>
            <a:r>
              <a:rPr lang="ru-RU" alt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» не мог правильно выговорить ни один вражеский лазутчик, что делало такие слова весьма удобными </a:t>
            </a:r>
            <a:r>
              <a:rPr lang="ru-RU" alt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для </a:t>
            </a:r>
            <a:r>
              <a:rPr lang="ru-RU" alt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использования в качестве паролей.</a:t>
            </a:r>
          </a:p>
        </p:txBody>
      </p:sp>
      <p:pic>
        <p:nvPicPr>
          <p:cNvPr id="67588" name="Picture 7" descr="http://itd2.mycdn.me/image?id=835640028075&amp;t=20&amp;plc=WEB&amp;tkn=*-tTCYi1ojza1rBxQv0Ec54looN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582613"/>
            <a:ext cx="35575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104" descr="C:\Users\chzal\AppData\Local\Microsoft\Windows\Temporary Internet Files\Content.IE5\03U3XRFS\World-Flags-Globe-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04" descr="C:\Users\chzal\AppData\Local\Microsoft\Windows\Temporary Internet Files\Content.IE5\03U3XRFS\World-Flags-Globe-3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2546350" y="4763"/>
            <a:ext cx="3621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Всякая всячина-1</a:t>
            </a:r>
          </a:p>
        </p:txBody>
      </p:sp>
      <p:sp>
        <p:nvSpPr>
          <p:cNvPr id="68611" name="Прямоугольник 2"/>
          <p:cNvSpPr>
            <a:spLocks noChangeArrowheads="1"/>
          </p:cNvSpPr>
          <p:nvPr/>
        </p:nvSpPr>
        <p:spPr bwMode="auto">
          <a:xfrm>
            <a:off x="971550" y="1557338"/>
            <a:ext cx="72913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4000">
                <a:latin typeface="Courier New" panose="02070309020205020404" pitchFamily="49" charset="0"/>
                <a:cs typeface="Courier New" panose="02070309020205020404" pitchFamily="49" charset="0"/>
              </a:rPr>
              <a:t>Какой язык признан мертвым языком,        но считается официальным в Ватикане?</a:t>
            </a:r>
          </a:p>
        </p:txBody>
      </p:sp>
      <p:pic>
        <p:nvPicPr>
          <p:cNvPr id="68612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Прямоугольник 1"/>
          <p:cNvSpPr>
            <a:spLocks noChangeArrowheads="1"/>
          </p:cNvSpPr>
          <p:nvPr/>
        </p:nvSpPr>
        <p:spPr bwMode="auto">
          <a:xfrm>
            <a:off x="846138" y="4292600"/>
            <a:ext cx="756126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800">
                <a:latin typeface="Courier New" panose="02070309020205020404" pitchFamily="49" charset="0"/>
                <a:cs typeface="Courier New" panose="02070309020205020404" pitchFamily="49" charset="0"/>
              </a:rPr>
              <a:t>Латынь. В банкоматах этой страны можно снять деньги, используя латынь.</a:t>
            </a:r>
          </a:p>
        </p:txBody>
      </p:sp>
      <p:sp>
        <p:nvSpPr>
          <p:cNvPr id="69635" name="TextBox 1"/>
          <p:cNvSpPr txBox="1">
            <a:spLocks noChangeArrowheads="1"/>
          </p:cNvSpPr>
          <p:nvPr/>
        </p:nvSpPr>
        <p:spPr bwMode="auto">
          <a:xfrm>
            <a:off x="2546350" y="4763"/>
            <a:ext cx="3621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Всякая всячина-1</a:t>
            </a:r>
          </a:p>
        </p:txBody>
      </p:sp>
      <p:pic>
        <p:nvPicPr>
          <p:cNvPr id="69636" name="Picture 8" descr="https://upload.wikimedia.org/wikipedia/commons/thumb/7/77/Rome_flood_marker.jpg/970px-Rome_flood_mar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" b="3741"/>
          <a:stretch>
            <a:fillRect/>
          </a:stretch>
        </p:blipFill>
        <p:spPr bwMode="auto">
          <a:xfrm>
            <a:off x="2185988" y="685800"/>
            <a:ext cx="49022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104" descr="C:\Users\chzal\AppData\Local\Microsoft\Windows\Temporary Internet Files\Content.IE5\03U3XRFS\World-Flags-Globe-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104" descr="C:\Users\chzal\AppData\Local\Microsoft\Windows\Temporary Internet Files\Content.IE5\03U3XRFS\World-Flags-Globe-3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1"/>
          <p:cNvSpPr txBox="1">
            <a:spLocks noChangeArrowheads="1"/>
          </p:cNvSpPr>
          <p:nvPr/>
        </p:nvSpPr>
        <p:spPr bwMode="auto">
          <a:xfrm>
            <a:off x="2546350" y="4763"/>
            <a:ext cx="3621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Всякая всячина-2</a:t>
            </a:r>
          </a:p>
        </p:txBody>
      </p:sp>
      <p:sp>
        <p:nvSpPr>
          <p:cNvPr id="70659" name="Прямоугольник 1"/>
          <p:cNvSpPr>
            <a:spLocks noChangeArrowheads="1"/>
          </p:cNvSpPr>
          <p:nvPr/>
        </p:nvSpPr>
        <p:spPr bwMode="auto">
          <a:xfrm>
            <a:off x="1258888" y="1557338"/>
            <a:ext cx="66976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5000">
                <a:latin typeface="Courier New" panose="02070309020205020404" pitchFamily="49" charset="0"/>
                <a:cs typeface="Courier New" panose="02070309020205020404" pitchFamily="49" charset="0"/>
              </a:rPr>
              <a:t>Как по-другому называется игра слов? </a:t>
            </a:r>
          </a:p>
        </p:txBody>
      </p:sp>
      <p:pic>
        <p:nvPicPr>
          <p:cNvPr id="70660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1"/>
          <p:cNvSpPr txBox="1">
            <a:spLocks noChangeArrowheads="1"/>
          </p:cNvSpPr>
          <p:nvPr/>
        </p:nvSpPr>
        <p:spPr bwMode="auto">
          <a:xfrm>
            <a:off x="2678113" y="4763"/>
            <a:ext cx="3621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Всякая всячина-2</a:t>
            </a:r>
          </a:p>
        </p:txBody>
      </p:sp>
      <p:sp>
        <p:nvSpPr>
          <p:cNvPr id="71683" name="Прямоугольник 1"/>
          <p:cNvSpPr>
            <a:spLocks noChangeArrowheads="1"/>
          </p:cNvSpPr>
          <p:nvPr/>
        </p:nvSpPr>
        <p:spPr bwMode="auto">
          <a:xfrm>
            <a:off x="3043238" y="4508500"/>
            <a:ext cx="28908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400">
                <a:latin typeface="Courier New" panose="02070309020205020404" pitchFamily="49" charset="0"/>
                <a:cs typeface="Courier New" panose="02070309020205020404" pitchFamily="49" charset="0"/>
              </a:rPr>
              <a:t>Каламбур</a:t>
            </a:r>
          </a:p>
        </p:txBody>
      </p:sp>
      <p:pic>
        <p:nvPicPr>
          <p:cNvPr id="71684" name="Picture 8" descr="http://sos.fishki.net/upload/post/201503/10/1458980/10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31825"/>
            <a:ext cx="3533775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104" descr="C:\Users\chzal\AppData\Local\Microsoft\Windows\Temporary Internet Files\Content.IE5\03U3XRFS\World-Flags-Globe-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104" descr="C:\Users\chzal\AppData\Local\Microsoft\Windows\Temporary Internet Files\Content.IE5\03U3XRFS\World-Flags-Globe-3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Прямоугольник 2"/>
          <p:cNvSpPr>
            <a:spLocks noChangeArrowheads="1"/>
          </p:cNvSpPr>
          <p:nvPr/>
        </p:nvSpPr>
        <p:spPr bwMode="auto">
          <a:xfrm>
            <a:off x="1187450" y="765175"/>
            <a:ext cx="71294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fontAlgn="t"/>
            <a:r>
              <a:rPr lang="ru-RU" alt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Это слово придумал Михаил Ломоносов.     Оно обозначает явление, заключающееся в тяготении тел друг  к другу. Или </a:t>
            </a:r>
            <a:r>
              <a:rPr lang="ru-RU" alt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 зависимость.</a:t>
            </a:r>
            <a:endParaRPr lang="ru-RU" altLang="ru-RU" sz="4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2707" name="TextBox 1"/>
          <p:cNvSpPr txBox="1">
            <a:spLocks noChangeArrowheads="1"/>
          </p:cNvSpPr>
          <p:nvPr/>
        </p:nvSpPr>
        <p:spPr bwMode="auto">
          <a:xfrm>
            <a:off x="2546350" y="4763"/>
            <a:ext cx="3621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Всякая всячина-3</a:t>
            </a:r>
          </a:p>
        </p:txBody>
      </p:sp>
      <p:pic>
        <p:nvPicPr>
          <p:cNvPr id="72708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Прямоугольник 1"/>
          <p:cNvSpPr>
            <a:spLocks noChangeArrowheads="1"/>
          </p:cNvSpPr>
          <p:nvPr/>
        </p:nvSpPr>
        <p:spPr bwMode="auto">
          <a:xfrm>
            <a:off x="690563" y="4365625"/>
            <a:ext cx="7762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Притяжение. А </a:t>
            </a:r>
            <a:r>
              <a:rPr lang="ru-RU" alt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ещё </a:t>
            </a: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Михаил Ломоносов придумал слова: маятник, насос, созвездие, рудник, </a:t>
            </a:r>
            <a:r>
              <a:rPr lang="ru-RU" alt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чертёж.</a:t>
            </a:r>
            <a:endParaRPr lang="ru-RU" alt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2546350" y="4763"/>
            <a:ext cx="3621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Всякая всячина-3</a:t>
            </a:r>
          </a:p>
        </p:txBody>
      </p:sp>
      <p:pic>
        <p:nvPicPr>
          <p:cNvPr id="73732" name="Picture 8" descr="https://mtdata.ru/u25/photo1165/20082745438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620713"/>
            <a:ext cx="6096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104" descr="C:\Users\chzal\AppData\Local\Microsoft\Windows\Temporary Internet Files\Content.IE5\03U3XRFS\World-Flags-Globe-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104" descr="C:\Users\chzal\AppData\Local\Microsoft\Windows\Temporary Internet Files\Content.IE5\03U3XRFS\World-Flags-Globe-3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2"/>
          <p:cNvSpPr txBox="1">
            <a:spLocks noChangeArrowheads="1"/>
          </p:cNvSpPr>
          <p:nvPr/>
        </p:nvSpPr>
        <p:spPr bwMode="auto">
          <a:xfrm>
            <a:off x="1116013" y="981075"/>
            <a:ext cx="67691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Назовите два слова,     которые             у большинства языков мира совпадают </a:t>
            </a:r>
            <a:r>
              <a:rPr lang="ru-RU" alt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 </a:t>
            </a:r>
            <a:r>
              <a:rPr lang="ru-RU" alt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звучанию.  </a:t>
            </a:r>
          </a:p>
        </p:txBody>
      </p:sp>
      <p:sp>
        <p:nvSpPr>
          <p:cNvPr id="74755" name="TextBox 1"/>
          <p:cNvSpPr txBox="1">
            <a:spLocks noChangeArrowheads="1"/>
          </p:cNvSpPr>
          <p:nvPr/>
        </p:nvSpPr>
        <p:spPr bwMode="auto">
          <a:xfrm>
            <a:off x="2546350" y="4763"/>
            <a:ext cx="3621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Всякая всячина-4</a:t>
            </a:r>
          </a:p>
        </p:txBody>
      </p:sp>
      <p:pic>
        <p:nvPicPr>
          <p:cNvPr id="74756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2484438" y="0"/>
            <a:ext cx="4265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Великий и могучий-3</a:t>
            </a:r>
          </a:p>
        </p:txBody>
      </p:sp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735013" y="692150"/>
            <a:ext cx="7762875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Реформу алфавита </a:t>
            </a:r>
            <a:endParaRPr lang="ru-RU" altLang="ru-RU" sz="4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alt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1918 </a:t>
            </a:r>
            <a:r>
              <a:rPr lang="ru-RU" alt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года в определённых </a:t>
            </a:r>
            <a:r>
              <a:rPr lang="ru-RU" alt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кругах  трактовали </a:t>
            </a:r>
            <a:r>
              <a:rPr lang="ru-RU" alt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так: «Большевики поставили человеческую индивидуальность </a:t>
            </a:r>
            <a:r>
              <a:rPr lang="ru-RU" alt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 </a:t>
            </a:r>
            <a:r>
              <a:rPr lang="ru-RU" alt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последнее место».       О какой букве идёт речь?</a:t>
            </a:r>
          </a:p>
        </p:txBody>
      </p:sp>
      <p:pic>
        <p:nvPicPr>
          <p:cNvPr id="11268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Прямоугольник 1"/>
          <p:cNvSpPr>
            <a:spLocks noChangeArrowheads="1"/>
          </p:cNvSpPr>
          <p:nvPr/>
        </p:nvSpPr>
        <p:spPr bwMode="auto">
          <a:xfrm>
            <a:off x="539750" y="4005263"/>
            <a:ext cx="80645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«Мама» </a:t>
            </a:r>
            <a:r>
              <a:rPr lang="ru-RU" alt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и </a:t>
            </a:r>
            <a:r>
              <a:rPr lang="ru-RU" altLang="ru-RU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«папа». </a:t>
            </a:r>
            <a:r>
              <a:rPr lang="ru-RU" alt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Ученые объясняют это тем, что данные слова больше всего похожи на звуки, которые лепечут малыши. При этом слово </a:t>
            </a:r>
            <a:r>
              <a:rPr lang="ru-RU" altLang="ru-RU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«мама» </a:t>
            </a:r>
            <a:r>
              <a:rPr lang="ru-RU" alt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почти   во всех языках начинается </a:t>
            </a:r>
            <a:r>
              <a:rPr lang="ru-RU" altLang="ru-RU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 </a:t>
            </a:r>
            <a:r>
              <a:rPr lang="ru-RU" alt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буквы </a:t>
            </a:r>
            <a:r>
              <a:rPr lang="ru-RU" altLang="ru-RU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«М».</a:t>
            </a:r>
            <a:endParaRPr lang="ru-RU" altLang="ru-RU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779" name="TextBox 1"/>
          <p:cNvSpPr txBox="1">
            <a:spLocks noChangeArrowheads="1"/>
          </p:cNvSpPr>
          <p:nvPr/>
        </p:nvSpPr>
        <p:spPr bwMode="auto">
          <a:xfrm>
            <a:off x="2546350" y="4763"/>
            <a:ext cx="3621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Всякая всячина-4</a:t>
            </a:r>
          </a:p>
        </p:txBody>
      </p:sp>
      <p:pic>
        <p:nvPicPr>
          <p:cNvPr id="75780" name="Picture 8" descr="https://bumper-stickers.ru/33861-large_default/semja-detskiy-risunok-papa-mama-syn-doch-sobaka-kot-ptichka-cvetok-sol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3" b="12410"/>
          <a:stretch>
            <a:fillRect/>
          </a:stretch>
        </p:blipFill>
        <p:spPr bwMode="auto">
          <a:xfrm>
            <a:off x="2297113" y="533400"/>
            <a:ext cx="4473575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104" descr="C:\Users\chzal\AppData\Local\Microsoft\Windows\Temporary Internet Files\Content.IE5\03U3XRFS\World-Flags-Globe-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104" descr="C:\Users\chzal\AppData\Local\Microsoft\Windows\Temporary Internet Files\Content.IE5\03U3XRFS\World-Flags-Globe-3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Прямоугольник 3"/>
          <p:cNvSpPr>
            <a:spLocks noChangeArrowheads="1"/>
          </p:cNvSpPr>
          <p:nvPr/>
        </p:nvSpPr>
        <p:spPr bwMode="auto">
          <a:xfrm>
            <a:off x="827088" y="836613"/>
            <a:ext cx="748823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Это слово означает некую постройку </a:t>
            </a:r>
            <a:r>
              <a:rPr lang="ru-RU" alt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у </a:t>
            </a:r>
            <a:r>
              <a:rPr lang="ru-RU" alt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русских, и у татар, но в России — </a:t>
            </a:r>
            <a:r>
              <a:rPr lang="ru-RU" alt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маленькую </a:t>
            </a:r>
            <a:r>
              <a:rPr lang="ru-RU" alt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и неказистую, а у татар — дворец, </a:t>
            </a:r>
            <a:r>
              <a:rPr lang="ru-RU" alt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да </a:t>
            </a:r>
            <a:r>
              <a:rPr lang="ru-RU" alt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и только! </a:t>
            </a:r>
            <a:r>
              <a:rPr lang="ru-RU" alt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Что </a:t>
            </a:r>
            <a:r>
              <a:rPr lang="ru-RU" alt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это за постройка?</a:t>
            </a:r>
          </a:p>
        </p:txBody>
      </p:sp>
      <p:sp>
        <p:nvSpPr>
          <p:cNvPr id="76803" name="TextBox 1"/>
          <p:cNvSpPr txBox="1">
            <a:spLocks noChangeArrowheads="1"/>
          </p:cNvSpPr>
          <p:nvPr/>
        </p:nvSpPr>
        <p:spPr bwMode="auto">
          <a:xfrm>
            <a:off x="2546350" y="4763"/>
            <a:ext cx="3621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Всякая всячина-5</a:t>
            </a:r>
          </a:p>
        </p:txBody>
      </p:sp>
      <p:pic>
        <p:nvPicPr>
          <p:cNvPr id="76804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Прямоугольник 1"/>
          <p:cNvSpPr>
            <a:spLocks noChangeArrowheads="1"/>
          </p:cNvSpPr>
          <p:nvPr/>
        </p:nvSpPr>
        <p:spPr bwMode="auto">
          <a:xfrm>
            <a:off x="3711575" y="4581525"/>
            <a:ext cx="18748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4400">
                <a:latin typeface="Courier New" panose="02070309020205020404" pitchFamily="49" charset="0"/>
                <a:cs typeface="Courier New" panose="02070309020205020404" pitchFamily="49" charset="0"/>
              </a:rPr>
              <a:t>Сарай</a:t>
            </a:r>
          </a:p>
        </p:txBody>
      </p:sp>
      <p:sp>
        <p:nvSpPr>
          <p:cNvPr id="77827" name="TextBox 1"/>
          <p:cNvSpPr txBox="1">
            <a:spLocks noChangeArrowheads="1"/>
          </p:cNvSpPr>
          <p:nvPr/>
        </p:nvSpPr>
        <p:spPr bwMode="auto">
          <a:xfrm>
            <a:off x="2546350" y="4763"/>
            <a:ext cx="3621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Всякая всячина-5</a:t>
            </a:r>
          </a:p>
        </p:txBody>
      </p:sp>
      <p:pic>
        <p:nvPicPr>
          <p:cNvPr id="77828" name="Picture 8" descr="http://technomode.ru/wp-content/uploads/2018/07/IMG_4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76275"/>
            <a:ext cx="548322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104" descr="C:\Users\chzal\AppData\Local\Microsoft\Windows\Temporary Internet Files\Content.IE5\03U3XRFS\World-Flags-Globe-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104" descr="C:\Users\chzal\AppData\Local\Microsoft\Windows\Temporary Internet Files\Content.IE5\03U3XRFS\World-Flags-Globe-3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Прямоугольник 1"/>
          <p:cNvSpPr>
            <a:spLocks noChangeArrowheads="1"/>
          </p:cNvSpPr>
          <p:nvPr/>
        </p:nvSpPr>
        <p:spPr bwMode="auto">
          <a:xfrm>
            <a:off x="827088" y="1412875"/>
            <a:ext cx="7620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4400">
                <a:latin typeface="Courier New" panose="02070309020205020404" pitchFamily="49" charset="0"/>
                <a:cs typeface="Courier New" panose="02070309020205020404" pitchFamily="49" charset="0"/>
              </a:rPr>
              <a:t>Самый популярный      в мире искусственный язык. Создал его варшавский окулист. </a:t>
            </a:r>
          </a:p>
        </p:txBody>
      </p:sp>
      <p:sp>
        <p:nvSpPr>
          <p:cNvPr id="78851" name="TextBox 1"/>
          <p:cNvSpPr txBox="1">
            <a:spLocks noChangeArrowheads="1"/>
          </p:cNvSpPr>
          <p:nvPr/>
        </p:nvSpPr>
        <p:spPr bwMode="auto">
          <a:xfrm>
            <a:off x="2546350" y="4763"/>
            <a:ext cx="3621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Всякая всячина-6</a:t>
            </a:r>
          </a:p>
        </p:txBody>
      </p:sp>
      <p:pic>
        <p:nvPicPr>
          <p:cNvPr id="78852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Прямоугольник 1"/>
          <p:cNvSpPr>
            <a:spLocks noChangeArrowheads="1"/>
          </p:cNvSpPr>
          <p:nvPr/>
        </p:nvSpPr>
        <p:spPr bwMode="auto">
          <a:xfrm>
            <a:off x="666750" y="4014788"/>
            <a:ext cx="77628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Эсперанто. Его в 1887 году создал окулист Лазарь Заменгоф, у которого был псевдоним Эсперанто </a:t>
            </a:r>
            <a:r>
              <a:rPr lang="ru-RU" alt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(Надеющийся). Он </a:t>
            </a: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работал над ним более 10 лет. </a:t>
            </a:r>
          </a:p>
        </p:txBody>
      </p:sp>
      <p:sp>
        <p:nvSpPr>
          <p:cNvPr id="79875" name="TextBox 1"/>
          <p:cNvSpPr txBox="1">
            <a:spLocks noChangeArrowheads="1"/>
          </p:cNvSpPr>
          <p:nvPr/>
        </p:nvSpPr>
        <p:spPr bwMode="auto">
          <a:xfrm>
            <a:off x="2546350" y="4763"/>
            <a:ext cx="3621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Всякая всячина-6</a:t>
            </a:r>
          </a:p>
        </p:txBody>
      </p:sp>
      <p:pic>
        <p:nvPicPr>
          <p:cNvPr id="79876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8" descr="http://esp.md/sites/default/files/styles/post-full-read-730/adaptive-image/public/98194ecdfcd0e87c914ab9345c00d8b3.jpg?itok=_tKBar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733425"/>
            <a:ext cx="49022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104" descr="C:\Users\chzal\AppData\Local\Microsoft\Windows\Temporary Internet Files\Content.IE5\03U3XRFS\World-Flags-Globe-3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2592388" y="7938"/>
            <a:ext cx="4265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Великий и могучий-3</a:t>
            </a:r>
          </a:p>
        </p:txBody>
      </p:sp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684213" y="3860800"/>
            <a:ext cx="7762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3200">
                <a:latin typeface="Courier New" panose="02070309020205020404" pitchFamily="49" charset="0"/>
                <a:cs typeface="Courier New" panose="02070309020205020404" pitchFamily="49" charset="0"/>
              </a:rPr>
              <a:t>В ходе реформы 1918 года из алфавита удалили две последние буквы, и последней стала «я»</a:t>
            </a:r>
            <a:r>
              <a:rPr lang="ru-RU" altLang="ru-RU"/>
              <a:t>.</a:t>
            </a:r>
          </a:p>
        </p:txBody>
      </p:sp>
      <p:pic>
        <p:nvPicPr>
          <p:cNvPr id="12292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:\Documents and Settings\chzal\Мои документы\Мои рисунки\СЛОВА\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82613"/>
            <a:ext cx="3095625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2484438" y="7938"/>
            <a:ext cx="42659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ru-RU" altLang="ru-RU" sz="2800" b="1" dirty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Великий и </a:t>
            </a:r>
            <a:r>
              <a:rPr lang="ru-RU" altLang="ru-RU" sz="2800" b="1" dirty="0" smtClean="0">
                <a:solidFill>
                  <a:srgbClr val="9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могучий-4</a:t>
            </a:r>
            <a:endParaRPr lang="ru-RU" altLang="ru-RU" sz="2800" b="1" dirty="0">
              <a:solidFill>
                <a:srgbClr val="9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539750" y="534988"/>
            <a:ext cx="80645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В </a:t>
            </a:r>
            <a:r>
              <a:rPr lang="ru-RU" alt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русскоязычном </a:t>
            </a:r>
            <a:r>
              <a:rPr lang="ru-RU" altLang="ru-RU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Интернете жаркие споры об этой букве </a:t>
            </a:r>
            <a:endParaRPr lang="ru-RU" altLang="ru-RU" sz="3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alt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не </a:t>
            </a:r>
            <a:r>
              <a:rPr lang="ru-RU" altLang="ru-RU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стихали до 2010 годов. Известной буква стала </a:t>
            </a:r>
            <a:r>
              <a:rPr lang="ru-RU" alt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 </a:t>
            </a:r>
            <a:r>
              <a:rPr lang="ru-RU" altLang="ru-RU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1797 году, благодаря историку Николаю Михайловичу Карамзину. В </a:t>
            </a:r>
            <a:r>
              <a:rPr lang="ru-RU" alt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Ульяновске</a:t>
            </a:r>
            <a:r>
              <a:rPr lang="ru-RU" altLang="ru-RU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ru-RU" altLang="ru-RU" sz="3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alt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 </a:t>
            </a:r>
            <a:r>
              <a:rPr lang="ru-RU" altLang="ru-RU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самом центре города, стоит необычный памятник этой букве.</a:t>
            </a:r>
          </a:p>
        </p:txBody>
      </p:sp>
      <p:pic>
        <p:nvPicPr>
          <p:cNvPr id="13316" name="Picture 104" descr="C:\Users\chzal\AppData\Local\Microsoft\Windows\Temporary Internet Files\Content.IE5\03U3XRFS\World-Flags-Globe-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54750"/>
            <a:ext cx="56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4" descr="C:\Users\chzal\AppData\Local\Microsoft\Windows\Temporary Internet Files\Content.IE5\03U3XRFS\World-Flags-Globe-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547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Другая 1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900000"/>
      </a:hlink>
      <a:folHlink>
        <a:srgbClr val="C7E2FA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6358</TotalTime>
  <Words>1810</Words>
  <Application>Microsoft Office PowerPoint</Application>
  <PresentationFormat>Экран (4:3)</PresentationFormat>
  <Paragraphs>240</Paragraphs>
  <Slides>74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85" baseType="lpstr">
      <vt:lpstr>Bookman Old Style</vt:lpstr>
      <vt:lpstr>Arial</vt:lpstr>
      <vt:lpstr>Constantia</vt:lpstr>
      <vt:lpstr>Brush Script MT</vt:lpstr>
      <vt:lpstr>Franklin Gothic Book</vt:lpstr>
      <vt:lpstr>Rage Italic</vt:lpstr>
      <vt:lpstr>Courier New</vt:lpstr>
      <vt:lpstr>Heather Script One</vt:lpstr>
      <vt:lpstr>DokChampa</vt:lpstr>
      <vt:lpstr>BatangChe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Асламовы</dc:creator>
  <cp:lastModifiedBy>Калинина Светлана</cp:lastModifiedBy>
  <cp:revision>396</cp:revision>
  <dcterms:created xsi:type="dcterms:W3CDTF">2009-10-18T07:22:21Z</dcterms:created>
  <dcterms:modified xsi:type="dcterms:W3CDTF">2019-06-04T13:16:29Z</dcterms:modified>
</cp:coreProperties>
</file>