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.png" /><Relationship Id="rId11" Type="http://schemas.openxmlformats.org/officeDocument/2006/relationships/image" Target="../media/image10.png" /><Relationship Id="rId5" Type="http://schemas.openxmlformats.org/officeDocument/2006/relationships/image" Target="../media/image4.png" /><Relationship Id="rId10" Type="http://schemas.openxmlformats.org/officeDocument/2006/relationships/image" Target="../media/image9.png" /><Relationship Id="rId4" Type="http://schemas.openxmlformats.org/officeDocument/2006/relationships/image" Target="../media/image3.png" /><Relationship Id="rId9" Type="http://schemas.openxmlformats.org/officeDocument/2006/relationships/image" Target="../media/image8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996066-2790-7848-8878-D7929697F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126420"/>
            <a:ext cx="10058400" cy="7110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0C3677-1292-908C-70B4-026ED62C56C8}"/>
              </a:ext>
            </a:extLst>
          </p:cNvPr>
          <p:cNvSpPr txBox="1"/>
          <p:nvPr/>
        </p:nvSpPr>
        <p:spPr>
          <a:xfrm>
            <a:off x="6744280" y="3075057"/>
            <a:ext cx="3185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ptos" panose="020B0004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ПАМЯТКА</a:t>
            </a:r>
            <a:endParaRPr lang="ru-BY" sz="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ptos" panose="020B0004020202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34B40-12DE-17E3-C4BF-AEE4FADF9FF7}"/>
              </a:ext>
            </a:extLst>
          </p:cNvPr>
          <p:cNvSpPr txBox="1"/>
          <p:nvPr/>
        </p:nvSpPr>
        <p:spPr>
          <a:xfrm>
            <a:off x="6744280" y="3782943"/>
            <a:ext cx="228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профилактики </a:t>
            </a:r>
            <a:r>
              <a:rPr lang="ru-RU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железодефицитной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анемии </a:t>
            </a:r>
            <a:endParaRPr lang="ru-BY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4ADCF-4CF6-F79D-CECC-5286AA633386}"/>
              </a:ext>
            </a:extLst>
          </p:cNvPr>
          <p:cNvSpPr txBox="1"/>
          <p:nvPr/>
        </p:nvSpPr>
        <p:spPr>
          <a:xfrm>
            <a:off x="6430886" y="5473005"/>
            <a:ext cx="29638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0" i="0" u="none" strike="noStrike" dirty="0" err="1">
                <a:solidFill>
                  <a:srgbClr val="0A0A0A"/>
                </a:solidFill>
                <a:effectLst/>
                <a:latin typeface="Google Sans"/>
              </a:rPr>
              <a:t>Железодефицитная</a:t>
            </a:r>
            <a:r>
              <a:rPr lang="ru-RU" sz="1200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 анемия (ЖДА) — это </a:t>
            </a:r>
            <a:r>
              <a:rPr lang="ru-RU" sz="1200" dirty="0"/>
              <a:t>состояние, вызванное нехваткой железа, приводящее к снижению гемоглобина и эритроцитов, что вызывает кислородное голодание тканей и проявляется слабостью, бледностью, усталостью, ломкостью волос и ногтей</a:t>
            </a:r>
            <a:r>
              <a:rPr lang="ru-RU" sz="1200" b="0" i="0" u="none" strike="noStrike" dirty="0">
                <a:solidFill>
                  <a:srgbClr val="0A0A0A"/>
                </a:solidFill>
                <a:effectLst/>
                <a:latin typeface="Google Sans"/>
              </a:rPr>
              <a:t>. </a:t>
            </a:r>
            <a:endParaRPr lang="ru-BY" sz="1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B7320A-8E55-7399-F65D-B8F786F37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80" y="785907"/>
            <a:ext cx="2243507" cy="16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DB172E-38ED-1F9A-AF1F-BC90616FE0A1}"/>
              </a:ext>
            </a:extLst>
          </p:cNvPr>
          <p:cNvSpPr txBox="1"/>
          <p:nvPr/>
        </p:nvSpPr>
        <p:spPr>
          <a:xfrm>
            <a:off x="3258606" y="124194"/>
            <a:ext cx="2456394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НОРМЫ ЖЕЛЕЗА В КРОВИ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just"/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 рекомендациям Всемирной организации здравоохранения)</a:t>
            </a:r>
            <a:endParaRPr lang="ru-BY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FFFABE-4676-A992-52DA-321A4595F5BE}"/>
              </a:ext>
            </a:extLst>
          </p:cNvPr>
          <p:cNvSpPr txBox="1"/>
          <p:nvPr/>
        </p:nvSpPr>
        <p:spPr>
          <a:xfrm>
            <a:off x="-244706" y="124194"/>
            <a:ext cx="264442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ОСЛОЖНЕНИЯ </a:t>
            </a:r>
            <a:r>
              <a:rPr lang="ru-RU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ЖЕЛЕЗОДЕФИЦИТНОЙ</a:t>
            </a:r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АНЕМИИ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11581-7F10-E846-D227-9E14AC0F019C}"/>
              </a:ext>
            </a:extLst>
          </p:cNvPr>
          <p:cNvSpPr txBox="1"/>
          <p:nvPr/>
        </p:nvSpPr>
        <p:spPr>
          <a:xfrm>
            <a:off x="4302067" y="12621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 до 14 лет</a:t>
            </a:r>
            <a:endParaRPr lang="ru-BY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3FF6A-7211-FF4B-4EC0-D6E3AE29CF45}"/>
              </a:ext>
            </a:extLst>
          </p:cNvPr>
          <p:cNvSpPr txBox="1"/>
          <p:nvPr/>
        </p:nvSpPr>
        <p:spPr>
          <a:xfrm>
            <a:off x="3222896" y="1910634"/>
            <a:ext cx="2929123" cy="16927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Новорожденные (до 1 месяца):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100-250 </a:t>
            </a:r>
            <a:r>
              <a:rPr lang="ru-RU" sz="1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мкг</a:t>
            </a:r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ru-RU" sz="1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</a:t>
            </a:r>
            <a:endParaRPr lang="ru-RU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 до 1 года: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40-100 </a:t>
            </a:r>
            <a:r>
              <a:rPr lang="ru-RU" sz="1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мкг</a:t>
            </a:r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ru-RU" sz="1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</a:t>
            </a:r>
            <a:endParaRPr lang="ru-RU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 от 1 до 5 лет: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40-110 </a:t>
            </a:r>
            <a:r>
              <a:rPr lang="ru-RU" sz="1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мкг</a:t>
            </a:r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ru-RU" sz="1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</a:t>
            </a:r>
            <a:endParaRPr lang="ru-RU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Дети от 6 до 14 лет: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60-170 </a:t>
            </a:r>
            <a:r>
              <a:rPr lang="ru-RU" sz="1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мкг</a:t>
            </a:r>
            <a:r>
              <a:rPr lang="ru-RU" sz="1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ru-RU" sz="1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</a:t>
            </a:r>
            <a:endParaRPr lang="ru-RU" sz="13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7E916-6A91-4881-4BD8-B52B59B395B5}"/>
              </a:ext>
            </a:extLst>
          </p:cNvPr>
          <p:cNvSpPr txBox="1"/>
          <p:nvPr/>
        </p:nvSpPr>
        <p:spPr>
          <a:xfrm>
            <a:off x="3147095" y="3538675"/>
            <a:ext cx="18288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Взрослые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47326-BE25-9904-7C4A-8754BA3E2E21}"/>
              </a:ext>
            </a:extLst>
          </p:cNvPr>
          <p:cNvSpPr txBox="1"/>
          <p:nvPr/>
        </p:nvSpPr>
        <p:spPr>
          <a:xfrm>
            <a:off x="4187526" y="3967096"/>
            <a:ext cx="318574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Мужчины: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65-175 </a:t>
            </a:r>
            <a:r>
              <a:rPr lang="ru-RU" sz="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мкг</a:t>
            </a:r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ru-RU" sz="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</a:t>
            </a:r>
            <a:endParaRPr lang="ru-RU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Женщины: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50-170 </a:t>
            </a:r>
            <a:r>
              <a:rPr lang="ru-RU" sz="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мкг</a:t>
            </a:r>
            <a:r>
              <a:rPr lang="ru-RU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ru-RU" sz="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</a:t>
            </a:r>
            <a:endParaRPr lang="ru-BY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AAA67C-3312-3EBA-08BA-BABD2439E863}"/>
              </a:ext>
            </a:extLst>
          </p:cNvPr>
          <p:cNvSpPr txBox="1"/>
          <p:nvPr/>
        </p:nvSpPr>
        <p:spPr>
          <a:xfrm>
            <a:off x="3870082" y="51285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/>
              <a:t>Беременные </a:t>
            </a:r>
            <a:endParaRPr lang="ru-BY" b="1"/>
          </a:p>
        </p:txBody>
      </p:sp>
      <p:pic>
        <p:nvPicPr>
          <p:cNvPr id="4" name="Рисунок 3" descr="Силуэт человека бесплатно иконка">
            <a:extLst>
              <a:ext uri="{FF2B5EF4-FFF2-40B4-BE49-F238E27FC236}">
                <a16:creationId xmlns:a16="http://schemas.microsoft.com/office/drawing/2014/main" id="{84E6475B-1A61-B73A-603C-50BDDDC9E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64" y="3912296"/>
            <a:ext cx="1125262" cy="11252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19AC8C-42E0-7789-7EBE-FEAC7B658365}"/>
              </a:ext>
            </a:extLst>
          </p:cNvPr>
          <p:cNvSpPr txBox="1"/>
          <p:nvPr/>
        </p:nvSpPr>
        <p:spPr>
          <a:xfrm>
            <a:off x="2803755" y="3789859"/>
            <a:ext cx="1066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br>
              <a:rPr lang="ru-BY" b="0" i="0" u="none" strike="noStrike">
                <a:solidFill>
                  <a:srgbClr val="777777"/>
                </a:solidFill>
                <a:effectLst/>
                <a:latin typeface="Helvetica Neue" panose="02000503000000020004" pitchFamily="2"/>
              </a:rPr>
            </a:br>
            <a:endParaRPr lang="ru-BY" b="0" i="0" u="none" strike="noStrike">
              <a:solidFill>
                <a:srgbClr val="777777"/>
              </a:solidFill>
              <a:effectLst/>
              <a:latin typeface="Helvetica Neue" panose="02000503000000020004" pitchFamily="2"/>
            </a:endParaRPr>
          </a:p>
        </p:txBody>
      </p:sp>
      <p:pic>
        <p:nvPicPr>
          <p:cNvPr id="18" name="Рисунок 17" descr="Беременная бесплатно иконка">
            <a:extLst>
              <a:ext uri="{FF2B5EF4-FFF2-40B4-BE49-F238E27FC236}">
                <a16:creationId xmlns:a16="http://schemas.microsoft.com/office/drawing/2014/main" id="{D22C0D40-D64A-578D-51F8-554B0634F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077" y="5432618"/>
            <a:ext cx="1188144" cy="118814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EDCD596-FFB6-72E6-8F08-6495477B9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134" y="848472"/>
            <a:ext cx="1206500" cy="12065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0B30162-E98C-ECAA-EE40-046054EEFF62}"/>
              </a:ext>
            </a:extLst>
          </p:cNvPr>
          <p:cNvSpPr txBox="1"/>
          <p:nvPr/>
        </p:nvSpPr>
        <p:spPr>
          <a:xfrm>
            <a:off x="3160863" y="5801950"/>
            <a:ext cx="18288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60-150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мкг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</a:t>
            </a:r>
            <a:endParaRPr lang="ru-BY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B42F06-C50A-0BE5-DD56-9D7CB3915B2A}"/>
              </a:ext>
            </a:extLst>
          </p:cNvPr>
          <p:cNvSpPr txBox="1"/>
          <p:nvPr/>
        </p:nvSpPr>
        <p:spPr>
          <a:xfrm>
            <a:off x="652674" y="1047524"/>
            <a:ext cx="18288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Сердечно-сосудистые заболевания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B09791-4E76-D942-0D3D-1BE75E46DF4E}"/>
              </a:ext>
            </a:extLst>
          </p:cNvPr>
          <p:cNvSpPr txBox="1"/>
          <p:nvPr/>
        </p:nvSpPr>
        <p:spPr>
          <a:xfrm>
            <a:off x="-457200" y="2061165"/>
            <a:ext cx="18288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Проблемы с иммунной системой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8" name="Рисунок 37" descr="Сердечно-сосудистая система бесплатно иконка">
            <a:extLst>
              <a:ext uri="{FF2B5EF4-FFF2-40B4-BE49-F238E27FC236}">
                <a16:creationId xmlns:a16="http://schemas.microsoft.com/office/drawing/2014/main" id="{55566E67-81B2-FE92-3F9B-81232F0A3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9659" y="1003761"/>
            <a:ext cx="886147" cy="886147"/>
          </a:xfrm>
          <a:prstGeom prst="rect">
            <a:avLst/>
          </a:prstGeom>
        </p:spPr>
      </p:pic>
      <p:pic>
        <p:nvPicPr>
          <p:cNvPr id="39" name="Рисунок 38" descr="Иммунная система бесплатно иконка">
            <a:extLst>
              <a:ext uri="{FF2B5EF4-FFF2-40B4-BE49-F238E27FC236}">
                <a16:creationId xmlns:a16="http://schemas.microsoft.com/office/drawing/2014/main" id="{30D84F74-4FF8-A449-5418-2E6A5A065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585" y="2097193"/>
            <a:ext cx="887302" cy="88730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FB24016-E553-4E81-1252-58559040A2E9}"/>
              </a:ext>
            </a:extLst>
          </p:cNvPr>
          <p:cNvSpPr txBox="1"/>
          <p:nvPr/>
        </p:nvSpPr>
        <p:spPr>
          <a:xfrm>
            <a:off x="795596" y="332076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Когнитивные нарушения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" name="Рисунок 40" descr="Когнитивные функции бесплатно иконка">
            <a:extLst>
              <a:ext uri="{FF2B5EF4-FFF2-40B4-BE49-F238E27FC236}">
                <a16:creationId xmlns:a16="http://schemas.microsoft.com/office/drawing/2014/main" id="{8F3CE89B-8811-3FDE-121D-B788C65802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5486" y="3109924"/>
            <a:ext cx="901974" cy="90197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854067C-42D4-418A-6898-22B78229D4A6}"/>
              </a:ext>
            </a:extLst>
          </p:cNvPr>
          <p:cNvSpPr txBox="1"/>
          <p:nvPr/>
        </p:nvSpPr>
        <p:spPr>
          <a:xfrm>
            <a:off x="-245030" y="442804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Беременность и роды</a:t>
            </a:r>
            <a:r>
              <a:rPr lang="ru-RU" dirty="0"/>
              <a:t> </a:t>
            </a:r>
            <a:endParaRPr lang="ru-BY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5167F-5E87-EAE8-0B3B-DC6FA3A98F82}"/>
              </a:ext>
            </a:extLst>
          </p:cNvPr>
          <p:cNvSpPr txBox="1"/>
          <p:nvPr/>
        </p:nvSpPr>
        <p:spPr>
          <a:xfrm>
            <a:off x="692885" y="547850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Патологии органов и систем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4" name="Рисунок 43" descr="Беременная бесплатно иконка">
            <a:extLst>
              <a:ext uri="{FF2B5EF4-FFF2-40B4-BE49-F238E27FC236}">
                <a16:creationId xmlns:a16="http://schemas.microsoft.com/office/drawing/2014/main" id="{E1B3D4EE-D845-DA4C-2037-F5F24539EF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8031" y="4304418"/>
            <a:ext cx="1063063" cy="106306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DC7FB6A-247D-99F8-92CE-A1C51A807562}"/>
              </a:ext>
            </a:extLst>
          </p:cNvPr>
          <p:cNvSpPr txBox="1"/>
          <p:nvPr/>
        </p:nvSpPr>
        <p:spPr>
          <a:xfrm>
            <a:off x="-547631" y="7383080"/>
            <a:ext cx="1378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br>
              <a:rPr lang="ru-BY" b="0" i="0" u="none" strike="noStrike">
                <a:solidFill>
                  <a:srgbClr val="777777"/>
                </a:solidFill>
                <a:effectLst/>
                <a:latin typeface="Helvetica Neue" panose="02000503000000020004" pitchFamily="2"/>
              </a:rPr>
            </a:br>
            <a:endParaRPr lang="ru-BY" b="0" i="0" u="none" strike="noStrike">
              <a:solidFill>
                <a:srgbClr val="777777"/>
              </a:solidFill>
              <a:effectLst/>
              <a:latin typeface="Helvetica Neue" panose="02000503000000020004" pitchFamily="2"/>
            </a:endParaRPr>
          </a:p>
        </p:txBody>
      </p:sp>
      <p:pic>
        <p:nvPicPr>
          <p:cNvPr id="47" name="Рисунок 46" descr="Тело человека бесплатно иконка">
            <a:extLst>
              <a:ext uri="{FF2B5EF4-FFF2-40B4-BE49-F238E27FC236}">
                <a16:creationId xmlns:a16="http://schemas.microsoft.com/office/drawing/2014/main" id="{29D52ADD-5B3B-5EF5-C3AE-74C60A615A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2981" y="5269154"/>
            <a:ext cx="1290161" cy="12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8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E2A92B-4398-F145-DE22-30F881C17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126420"/>
            <a:ext cx="10058400" cy="7110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C8C05-D10A-67CE-90A5-AF83D0A1894F}"/>
              </a:ext>
            </a:extLst>
          </p:cNvPr>
          <p:cNvSpPr txBox="1"/>
          <p:nvPr/>
        </p:nvSpPr>
        <p:spPr>
          <a:xfrm>
            <a:off x="183678" y="22985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ФАКТОРЫ РИСКА ЖДА</a:t>
            </a:r>
            <a:endParaRPr lang="ru-BY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0C38C-D137-DF0B-BD29-0B62DAFD6528}"/>
              </a:ext>
            </a:extLst>
          </p:cNvPr>
          <p:cNvSpPr txBox="1"/>
          <p:nvPr/>
        </p:nvSpPr>
        <p:spPr>
          <a:xfrm>
            <a:off x="3486638" y="260630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СИМПТОМЫ ЖДА</a:t>
            </a:r>
            <a:endParaRPr lang="ru-BY" sz="2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14297-2339-1120-8E61-7057025905CB}"/>
              </a:ext>
            </a:extLst>
          </p:cNvPr>
          <p:cNvSpPr txBox="1"/>
          <p:nvPr/>
        </p:nvSpPr>
        <p:spPr>
          <a:xfrm>
            <a:off x="6695334" y="106741"/>
            <a:ext cx="2428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ПРОФИЛАКТИКА ЖДА</a:t>
            </a:r>
            <a:endParaRPr lang="ru-BY" sz="2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01C53-39DA-80EF-1C32-F286CD4B955A}"/>
              </a:ext>
            </a:extLst>
          </p:cNvPr>
          <p:cNvSpPr txBox="1"/>
          <p:nvPr/>
        </p:nvSpPr>
        <p:spPr>
          <a:xfrm>
            <a:off x="6531691" y="749616"/>
            <a:ext cx="255220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b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</a:br>
            <a:endParaRPr lang="ru-RU" sz="1600" i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UI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Увеличение потребления продуктов, богатых железом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Сбалансированное питание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Регулярные медицинские осмотры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Анализы крови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Повышение осведомленности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Консультации с врачами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Устранение причин дефицита железа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Контроль менструального цикла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Железосодержащие</a:t>
            </a: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 добавки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Физическая активность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SFUI-Regular"/>
              </a:rPr>
              <a:t>Отказ от вредных привычек  </a:t>
            </a:r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SF U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D9C42-4C01-D850-61CB-356EE2606373}"/>
              </a:ext>
            </a:extLst>
          </p:cNvPr>
          <p:cNvSpPr txBox="1"/>
          <p:nvPr/>
        </p:nvSpPr>
        <p:spPr>
          <a:xfrm>
            <a:off x="0" y="1093060"/>
            <a:ext cx="1050192" cy="64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 и возраст 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B2D54-E853-3776-135E-763625A112D4}"/>
              </a:ext>
            </a:extLst>
          </p:cNvPr>
          <p:cNvSpPr txBox="1"/>
          <p:nvPr/>
        </p:nvSpPr>
        <p:spPr>
          <a:xfrm>
            <a:off x="783510" y="209566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Питание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0F2C76-0FD2-139B-A106-142D138A79C5}"/>
              </a:ext>
            </a:extLst>
          </p:cNvPr>
          <p:cNvSpPr txBox="1"/>
          <p:nvPr/>
        </p:nvSpPr>
        <p:spPr>
          <a:xfrm>
            <a:off x="-293077" y="2914720"/>
            <a:ext cx="16363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Заболевания и состояния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1F1B5-47CB-DAD3-966A-97A6CF0025EF}"/>
              </a:ext>
            </a:extLst>
          </p:cNvPr>
          <p:cNvSpPr txBox="1"/>
          <p:nvPr/>
        </p:nvSpPr>
        <p:spPr>
          <a:xfrm>
            <a:off x="783510" y="401077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Социально-экономические факторы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42E5D-BB4C-261E-22C8-BB4C9CB388EA}"/>
              </a:ext>
            </a:extLst>
          </p:cNvPr>
          <p:cNvSpPr txBox="1"/>
          <p:nvPr/>
        </p:nvSpPr>
        <p:spPr>
          <a:xfrm>
            <a:off x="-293077" y="5556557"/>
            <a:ext cx="1775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Лекарственные препараты и вмешательства </a:t>
            </a:r>
            <a:endParaRPr lang="ru-BY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03DECB-F9AD-4C7E-666D-9C077DE48796}"/>
              </a:ext>
            </a:extLst>
          </p:cNvPr>
          <p:cNvSpPr txBox="1"/>
          <p:nvPr/>
        </p:nvSpPr>
        <p:spPr>
          <a:xfrm>
            <a:off x="1141758" y="3105835"/>
            <a:ext cx="9209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br>
              <a:rPr lang="ru-BY" b="0" i="0" u="none" strike="noStrike">
                <a:solidFill>
                  <a:srgbClr val="777777"/>
                </a:solidFill>
                <a:effectLst/>
                <a:latin typeface="Helvetica Neue" panose="02000503000000020004" pitchFamily="2"/>
              </a:rPr>
            </a:br>
            <a:endParaRPr lang="ru-BY" b="0" i="0" u="none" strike="noStrike">
              <a:solidFill>
                <a:srgbClr val="777777"/>
              </a:solidFill>
              <a:effectLst/>
              <a:latin typeface="Helvetica Neue" panose="02000503000000020004" pitchFamily="2"/>
            </a:endParaRPr>
          </a:p>
        </p:txBody>
      </p:sp>
      <p:pic>
        <p:nvPicPr>
          <p:cNvPr id="14" name="Рисунок 13" descr="Мама бесплатно иконка">
            <a:extLst>
              <a:ext uri="{FF2B5EF4-FFF2-40B4-BE49-F238E27FC236}">
                <a16:creationId xmlns:a16="http://schemas.microsoft.com/office/drawing/2014/main" id="{795BDE58-7569-B767-CB34-E3393826E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049" y="980830"/>
            <a:ext cx="979631" cy="979631"/>
          </a:xfrm>
          <a:prstGeom prst="rect">
            <a:avLst/>
          </a:prstGeom>
        </p:spPr>
      </p:pic>
      <p:pic>
        <p:nvPicPr>
          <p:cNvPr id="15" name="Рисунок 14" descr="Вредная еда бесплатно иконка">
            <a:extLst>
              <a:ext uri="{FF2B5EF4-FFF2-40B4-BE49-F238E27FC236}">
                <a16:creationId xmlns:a16="http://schemas.microsoft.com/office/drawing/2014/main" id="{461EDF62-EB7D-163E-90F1-66422F569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488" y="1737999"/>
            <a:ext cx="1176721" cy="117672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8B14C78-8B4F-22C9-DCCF-C94B525DE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269" y="3032637"/>
            <a:ext cx="1055835" cy="4736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47B8F0-1C10-109C-AC82-48F16505ECC1}"/>
              </a:ext>
            </a:extLst>
          </p:cNvPr>
          <p:cNvSpPr txBox="1"/>
          <p:nvPr/>
        </p:nvSpPr>
        <p:spPr>
          <a:xfrm>
            <a:off x="-334106" y="5987787"/>
            <a:ext cx="1321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br>
              <a:rPr lang="ru-BY" b="0" i="0" u="none" strike="noStrike">
                <a:solidFill>
                  <a:srgbClr val="777777"/>
                </a:solidFill>
                <a:effectLst/>
                <a:latin typeface="Helvetica Neue" panose="02000503000000020004" pitchFamily="2"/>
              </a:rPr>
            </a:br>
            <a:endParaRPr lang="ru-BY" b="0" i="0" u="none" strike="noStrike">
              <a:solidFill>
                <a:srgbClr val="777777"/>
              </a:solidFill>
              <a:effectLst/>
              <a:latin typeface="Helvetica Neue" panose="02000503000000020004" pitchFamily="2"/>
            </a:endParaRPr>
          </a:p>
        </p:txBody>
      </p:sp>
      <p:pic>
        <p:nvPicPr>
          <p:cNvPr id="21" name="Рисунок 20" descr="Ресурс бесплатно иконка">
            <a:extLst>
              <a:ext uri="{FF2B5EF4-FFF2-40B4-BE49-F238E27FC236}">
                <a16:creationId xmlns:a16="http://schemas.microsoft.com/office/drawing/2014/main" id="{771EC1AD-2D55-A9E5-799B-ED919EF91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61815" y="3862783"/>
            <a:ext cx="1281218" cy="1281218"/>
          </a:xfrm>
          <a:prstGeom prst="rect">
            <a:avLst/>
          </a:prstGeom>
        </p:spPr>
      </p:pic>
      <p:pic>
        <p:nvPicPr>
          <p:cNvPr id="22" name="Рисунок 21" descr="Лекарства бесплатно иконка">
            <a:extLst>
              <a:ext uri="{FF2B5EF4-FFF2-40B4-BE49-F238E27FC236}">
                <a16:creationId xmlns:a16="http://schemas.microsoft.com/office/drawing/2014/main" id="{04390267-59A4-874C-C0E5-7A87EC46C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3269" y="5315468"/>
            <a:ext cx="1176721" cy="1176721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2D485483-9AFC-42C5-BC05-D89ABA9EC3EC}"/>
              </a:ext>
            </a:extLst>
          </p:cNvPr>
          <p:cNvSpPr/>
          <p:nvPr/>
        </p:nvSpPr>
        <p:spPr>
          <a:xfrm>
            <a:off x="3093511" y="1093060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Усталость и слабость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C60D926E-E77C-F495-0105-BCC46BCC7063}"/>
              </a:ext>
            </a:extLst>
          </p:cNvPr>
          <p:cNvSpPr/>
          <p:nvPr/>
        </p:nvSpPr>
        <p:spPr>
          <a:xfrm>
            <a:off x="4653902" y="1083792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tx1"/>
                </a:solidFill>
              </a:rPr>
              <a:t>Головные боли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BA05197-13C8-7663-0CB2-20FDA1ACA82F}"/>
              </a:ext>
            </a:extLst>
          </p:cNvPr>
          <p:cNvSpPr/>
          <p:nvPr/>
        </p:nvSpPr>
        <p:spPr>
          <a:xfrm>
            <a:off x="3087439" y="2159869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</a:rPr>
              <a:t>Бледность кожи</a:t>
            </a:r>
            <a:endParaRPr lang="ru-BY" sz="900" dirty="0">
              <a:solidFill>
                <a:schemeClr val="tx1"/>
              </a:solidFill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41BE8C2-7DCC-F079-5163-D68DD5E11530}"/>
              </a:ext>
            </a:extLst>
          </p:cNvPr>
          <p:cNvSpPr/>
          <p:nvPr/>
        </p:nvSpPr>
        <p:spPr>
          <a:xfrm>
            <a:off x="4658787" y="2159869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chemeClr val="tx1"/>
                </a:solidFill>
              </a:rPr>
              <a:t>Сухость и трещины</a:t>
            </a:r>
            <a:endParaRPr lang="ru-BY" sz="1100" dirty="0">
              <a:solidFill>
                <a:schemeClr val="tx1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8897B27-E8F3-71D7-10AC-ACF85431784D}"/>
              </a:ext>
            </a:extLst>
          </p:cNvPr>
          <p:cNvSpPr/>
          <p:nvPr/>
        </p:nvSpPr>
        <p:spPr>
          <a:xfrm>
            <a:off x="3094851" y="3235870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dirty="0" err="1">
                <a:solidFill>
                  <a:schemeClr val="tx1"/>
                </a:solidFill>
              </a:rPr>
              <a:t>Тахикардия</a:t>
            </a:r>
            <a:endParaRPr lang="ru-BY" sz="1500" dirty="0">
              <a:solidFill>
                <a:schemeClr val="tx1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4D31634-26A1-97F2-4211-CA602D696C24}"/>
              </a:ext>
            </a:extLst>
          </p:cNvPr>
          <p:cNvSpPr/>
          <p:nvPr/>
        </p:nvSpPr>
        <p:spPr>
          <a:xfrm>
            <a:off x="4687758" y="3235870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</a:rPr>
              <a:t>Одышка</a:t>
            </a:r>
            <a:endParaRPr lang="ru-BY" sz="1200" dirty="0">
              <a:solidFill>
                <a:schemeClr val="tx1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9B273D71-55D8-BC34-0D20-EB88170ED104}"/>
              </a:ext>
            </a:extLst>
          </p:cNvPr>
          <p:cNvSpPr/>
          <p:nvPr/>
        </p:nvSpPr>
        <p:spPr>
          <a:xfrm>
            <a:off x="3087438" y="4293411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>
                <a:solidFill>
                  <a:schemeClr val="tx1"/>
                </a:solidFill>
              </a:rPr>
              <a:t>Потеря аппетита</a:t>
            </a:r>
            <a:endParaRPr lang="ru-BY" sz="1100" dirty="0">
              <a:solidFill>
                <a:schemeClr val="tx1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FBB209C-73E4-A946-B805-F9D6D983912F}"/>
              </a:ext>
            </a:extLst>
          </p:cNvPr>
          <p:cNvSpPr/>
          <p:nvPr/>
        </p:nvSpPr>
        <p:spPr>
          <a:xfrm>
            <a:off x="4687758" y="4311871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>
                <a:solidFill>
                  <a:schemeClr val="tx1"/>
                </a:solidFill>
              </a:rPr>
              <a:t>Изменения вкусов </a:t>
            </a:r>
            <a:endParaRPr lang="ru-BY" sz="1300" dirty="0">
              <a:solidFill>
                <a:schemeClr val="tx1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AC138D94-D734-0A6B-9B41-9152F96928E4}"/>
              </a:ext>
            </a:extLst>
          </p:cNvPr>
          <p:cNvSpPr/>
          <p:nvPr/>
        </p:nvSpPr>
        <p:spPr>
          <a:xfrm>
            <a:off x="3092443" y="5384038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tx1"/>
                </a:solidFill>
              </a:rPr>
              <a:t>Слабость ног 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629E987-477D-47E3-8BBE-39B53BC6CD34}"/>
              </a:ext>
            </a:extLst>
          </p:cNvPr>
          <p:cNvSpPr/>
          <p:nvPr/>
        </p:nvSpPr>
        <p:spPr>
          <a:xfrm>
            <a:off x="4655293" y="5384567"/>
            <a:ext cx="1055835" cy="9233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</a:rPr>
              <a:t>Холодные конечности</a:t>
            </a:r>
            <a:endParaRPr lang="ru-BY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деятельности ЛФК «Сокол» (Москва)</dc:title>
  <dc:subject/>
  <dc:creator/>
  <cp:keywords/>
  <dc:description>generated using python-pptx</dc:description>
  <cp:lastModifiedBy>Кристина Бекасова</cp:lastModifiedBy>
  <cp:revision>7</cp:revision>
  <dcterms:created xsi:type="dcterms:W3CDTF">2013-01-27T09:14:16Z</dcterms:created>
  <dcterms:modified xsi:type="dcterms:W3CDTF">2026-02-24T14:29:38Z</dcterms:modified>
  <cp:category/>
</cp:coreProperties>
</file>