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8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ordlist.languagepod101.com/wordlist/media/8062&amp;v=fit5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57"/>
            <a:ext cx="9144000" cy="6876257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75656" y="561596"/>
            <a:ext cx="633670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Итоговая тестовая работа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 музыке</a:t>
            </a:r>
            <a:endParaRPr lang="ru-RU" sz="4800" dirty="0" smtClean="0">
              <a:solidFill>
                <a:srgbClr val="002060"/>
              </a:solidFill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для 6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класса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b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МБОУ гимназия 2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029" name="Picture 5" descr="http://www.wordassociations.ru/image/600x/svg_to_png/Anonymous_pen_pencil_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03870">
            <a:off x="4466278" y="4036048"/>
            <a:ext cx="3457351" cy="24141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ordlist.languagepod101.com/wordlist/media/8062&amp;v=fit5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57"/>
            <a:ext cx="9144000" cy="6876257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75656" y="270588"/>
            <a:ext cx="734481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Задание 9.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Инструкция: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Напиши букву, соответствующую варианту правильного ответа</a:t>
            </a:r>
          </a:p>
          <a:p>
            <a:endParaRPr lang="ru-RU" sz="2800" dirty="0" smtClean="0">
              <a:latin typeface="Comic Sans MS" pitchFamily="66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Романс </a:t>
            </a:r>
            <a:r>
              <a:rPr lang="ru-RU" sz="2800" i="1" dirty="0" smtClean="0">
                <a:solidFill>
                  <a:srgbClr val="002060"/>
                </a:solidFill>
                <a:latin typeface="Comic Sans MS" pitchFamily="66" charset="0"/>
              </a:rPr>
              <a:t>«Я помню чудное мгновенье» </a:t>
            </a:r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сочинил композитор</a:t>
            </a:r>
          </a:p>
          <a:p>
            <a:endParaRPr lang="ru-RU" sz="28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А. </a:t>
            </a:r>
            <a:r>
              <a:rPr lang="ru-RU" sz="2400" dirty="0" smtClean="0">
                <a:latin typeface="Comic Sans MS" pitchFamily="66" charset="0"/>
              </a:rPr>
              <a:t>П.И. Чайковский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Б. </a:t>
            </a:r>
            <a:r>
              <a:rPr lang="ru-RU" sz="2400" dirty="0" smtClean="0">
                <a:latin typeface="Comic Sans MS" pitchFamily="66" charset="0"/>
              </a:rPr>
              <a:t>М.И. Глинка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В. </a:t>
            </a:r>
            <a:r>
              <a:rPr lang="ru-RU" sz="2400" dirty="0" smtClean="0">
                <a:latin typeface="Comic Sans MS" pitchFamily="66" charset="0"/>
              </a:rPr>
              <a:t>С.С.Прокофьев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Г. </a:t>
            </a:r>
            <a:r>
              <a:rPr lang="ru-RU" sz="2400" dirty="0" smtClean="0">
                <a:latin typeface="Comic Sans MS" pitchFamily="66" charset="0"/>
              </a:rPr>
              <a:t>М.П. Мусоргский</a:t>
            </a:r>
            <a:endParaRPr lang="ru-RU" sz="2400" dirty="0">
              <a:latin typeface="Comic Sans MS" pitchFamily="66" charset="0"/>
            </a:endParaRPr>
          </a:p>
        </p:txBody>
      </p:sp>
      <p:pic>
        <p:nvPicPr>
          <p:cNvPr id="6" name="Picture 5" descr="http://www.wordassociations.ru/image/600x/svg_to_png/Anonymous_pen_pencil_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03870">
            <a:off x="7342179" y="4845229"/>
            <a:ext cx="1589669" cy="18377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ordlist.languagepod101.com/wordlist/media/8062&amp;v=fit5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57"/>
            <a:ext cx="9144000" cy="6876257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75656" y="89043"/>
            <a:ext cx="7668344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Задание 10.</a:t>
            </a:r>
          </a:p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Инструкция: 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Внимательно изучите портретную галерею композиторов. Соотнесите изображения с именами и фамилиями композиторов. Ответ представьте в виде: цифра – буква.  </a:t>
            </a:r>
            <a:endParaRPr lang="ru-RU" sz="2000" b="1" dirty="0" smtClean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475656" y="2060848"/>
          <a:ext cx="7008439" cy="1822821"/>
        </p:xfrm>
        <a:graphic>
          <a:graphicData uri="http://schemas.openxmlformats.org/drawingml/2006/table">
            <a:tbl>
              <a:tblPr/>
              <a:tblGrid>
                <a:gridCol w="1759271"/>
                <a:gridCol w="1783026"/>
                <a:gridCol w="1782328"/>
                <a:gridCol w="1683814"/>
              </a:tblGrid>
              <a:tr h="12619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2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3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endParaRPr lang="ru-RU" sz="3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3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endParaRPr lang="ru-RU" sz="3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" name="Рисунок 9" descr="Глинка М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2132856"/>
            <a:ext cx="1009650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Рисунок 13" descr="КАЛЕНДАРЬ ЗНАМЕНАТЕЛЬНЫХ СОБЫТИЙ -апрель - 27 Марта 2013 - Знаменательные даты - Локнянская школьная библиотека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8" y="2132856"/>
            <a:ext cx="1138808" cy="11388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538" name="Picture 10" descr="http://kray.ck.ua/media/k2/items/cache/e7b279be6a862d254f0e7cc4dde2874e_XL.jpg"/>
          <p:cNvPicPr>
            <a:picLocks noChangeAspect="1" noChangeArrowheads="1"/>
          </p:cNvPicPr>
          <p:nvPr/>
        </p:nvPicPr>
        <p:blipFill>
          <a:blip r:embed="rId5" cstate="print"/>
          <a:srcRect b="16972"/>
          <a:stretch>
            <a:fillRect/>
          </a:stretch>
        </p:blipFill>
        <p:spPr bwMode="auto">
          <a:xfrm>
            <a:off x="3491881" y="2132856"/>
            <a:ext cx="1008112" cy="11262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540" name="Picture 12" descr="http://cs622129.vk.me/v622129236/106b9/tgdkaxz1iEw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1586" y="2132856"/>
            <a:ext cx="1001392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8" name="Прямоугольник 17"/>
          <p:cNvSpPr/>
          <p:nvPr/>
        </p:nvSpPr>
        <p:spPr>
          <a:xfrm>
            <a:off x="1979712" y="4221088"/>
            <a:ext cx="48782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Comic Sans MS" pitchFamily="66" charset="0"/>
              </a:rPr>
              <a:t>1. </a:t>
            </a:r>
            <a:r>
              <a:rPr lang="ru-RU" sz="3200" dirty="0" smtClean="0">
                <a:latin typeface="Comic Sans MS" pitchFamily="66" charset="0"/>
              </a:rPr>
              <a:t>П.И. Чайковский</a:t>
            </a:r>
          </a:p>
          <a:p>
            <a:r>
              <a:rPr lang="ru-RU" sz="3200" dirty="0" smtClean="0">
                <a:solidFill>
                  <a:srgbClr val="002060"/>
                </a:solidFill>
                <a:latin typeface="Comic Sans MS" pitchFamily="66" charset="0"/>
              </a:rPr>
              <a:t>2. </a:t>
            </a:r>
            <a:r>
              <a:rPr lang="ru-RU" sz="3200" dirty="0" smtClean="0">
                <a:latin typeface="Comic Sans MS" pitchFamily="66" charset="0"/>
              </a:rPr>
              <a:t>М.И. Глинка</a:t>
            </a:r>
          </a:p>
          <a:p>
            <a:r>
              <a:rPr lang="ru-RU" sz="3200" dirty="0" smtClean="0">
                <a:solidFill>
                  <a:srgbClr val="002060"/>
                </a:solidFill>
                <a:latin typeface="Comic Sans MS" pitchFamily="66" charset="0"/>
              </a:rPr>
              <a:t>3. </a:t>
            </a:r>
            <a:r>
              <a:rPr lang="ru-RU" sz="3200" dirty="0" smtClean="0">
                <a:latin typeface="Comic Sans MS" pitchFamily="66" charset="0"/>
              </a:rPr>
              <a:t>С.В. Рахманинов</a:t>
            </a:r>
          </a:p>
          <a:p>
            <a:r>
              <a:rPr lang="ru-RU" sz="3200" dirty="0" smtClean="0">
                <a:solidFill>
                  <a:srgbClr val="002060"/>
                </a:solidFill>
                <a:latin typeface="Comic Sans MS" pitchFamily="66" charset="0"/>
              </a:rPr>
              <a:t>4. </a:t>
            </a:r>
            <a:r>
              <a:rPr lang="ru-RU" sz="3200" dirty="0" smtClean="0">
                <a:latin typeface="Comic Sans MS" pitchFamily="66" charset="0"/>
              </a:rPr>
              <a:t>М.П. Мусоргский</a:t>
            </a:r>
            <a:endParaRPr lang="ru-RU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ordlist.languagepod101.com/wordlist/media/8062&amp;v=fit5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57"/>
            <a:ext cx="9144000" cy="6876257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75656" y="486031"/>
            <a:ext cx="7344816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Задание 11.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Инструкция: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Напиши букву, соответствующую варианту правильного ответа</a:t>
            </a:r>
          </a:p>
          <a:p>
            <a:endParaRPr lang="ru-RU" sz="2800" dirty="0" smtClean="0">
              <a:latin typeface="Comic Sans MS" pitchFamily="66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Музыкальный портрет- это…</a:t>
            </a:r>
          </a:p>
          <a:p>
            <a:endParaRPr lang="ru-RU" sz="28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А. </a:t>
            </a:r>
            <a:r>
              <a:rPr lang="ru-RU" sz="2400" dirty="0" smtClean="0">
                <a:latin typeface="Comic Sans MS" pitchFamily="66" charset="0"/>
                <a:cs typeface="Times New Roman" pitchFamily="18" charset="0"/>
              </a:rPr>
              <a:t>портрет характера героя</a:t>
            </a:r>
            <a:endParaRPr lang="ru-RU" sz="2400" dirty="0" smtClean="0">
              <a:latin typeface="Comic Sans MS" pitchFamily="66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Б. </a:t>
            </a:r>
            <a:r>
              <a:rPr lang="ru-RU" sz="2400" kern="0" dirty="0" smtClean="0">
                <a:latin typeface="Comic Sans MS" pitchFamily="66" charset="0"/>
                <a:cs typeface="Times New Roman" pitchFamily="18" charset="0"/>
              </a:rPr>
              <a:t>это изображение человека на картине, фотографии, в скульптуре</a:t>
            </a:r>
            <a:endParaRPr lang="ru-RU" sz="2400" dirty="0" smtClean="0">
              <a:latin typeface="Comic Sans MS" pitchFamily="66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В. </a:t>
            </a:r>
            <a:r>
              <a:rPr lang="ru-RU" sz="2400" dirty="0" smtClean="0">
                <a:latin typeface="Comic Sans MS" pitchFamily="66" charset="0"/>
              </a:rPr>
              <a:t>название музыкального произведения</a:t>
            </a:r>
          </a:p>
        </p:txBody>
      </p:sp>
      <p:pic>
        <p:nvPicPr>
          <p:cNvPr id="6" name="Picture 5" descr="http://www.wordassociations.ru/image/600x/svg_to_png/Anonymous_pen_pencil_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03870">
            <a:off x="7342179" y="4845229"/>
            <a:ext cx="1589669" cy="1837767"/>
          </a:xfrm>
          <a:prstGeom prst="rect">
            <a:avLst/>
          </a:prstGeom>
          <a:noFill/>
        </p:spPr>
      </p:pic>
      <p:pic>
        <p:nvPicPr>
          <p:cNvPr id="5" name="Picture 5" descr="Reconfigured Sheet Music Collages Coloss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4939729"/>
            <a:ext cx="2016224" cy="1918271"/>
          </a:xfrm>
          <a:prstGeom prst="rect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wordlist.languagepod101.com/wordlist/media/8062&amp;v=fit5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57"/>
            <a:ext cx="9144000" cy="6876257"/>
          </a:xfrm>
          <a:prstGeom prst="rect">
            <a:avLst/>
          </a:prstGeom>
          <a:noFill/>
        </p:spPr>
      </p:pic>
      <p:sp>
        <p:nvSpPr>
          <p:cNvPr id="4099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331640" y="2492896"/>
            <a:ext cx="4464496" cy="3633267"/>
          </a:xfrm>
        </p:spPr>
        <p:txBody>
          <a:bodyPr>
            <a:noAutofit/>
          </a:bodyPr>
          <a:lstStyle/>
          <a:p>
            <a:pPr eaLnBrk="1" hangingPunct="1">
              <a:buNone/>
            </a:pP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1.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Сергей Сергеевич</a:t>
            </a:r>
          </a:p>
          <a:p>
            <a:pPr eaLnBrk="1" hangingPunct="1">
              <a:buNone/>
            </a:pP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2.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Михаил Иванович</a:t>
            </a:r>
          </a:p>
          <a:p>
            <a:pPr eaLnBrk="1" hangingPunct="1">
              <a:buNone/>
            </a:pP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3.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Петр Ильич</a:t>
            </a:r>
          </a:p>
          <a:p>
            <a:pPr eaLnBrk="1" hangingPunct="1">
              <a:buNone/>
            </a:pP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4.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Людвиг </a:t>
            </a:r>
            <a:r>
              <a:rPr lang="ru-RU" b="1" dirty="0" err="1" smtClean="0">
                <a:latin typeface="Comic Sans MS" pitchFamily="66" charset="0"/>
                <a:cs typeface="Times New Roman" pitchFamily="18" charset="0"/>
              </a:rPr>
              <a:t>ван</a:t>
            </a:r>
            <a:endParaRPr lang="ru-RU" b="1" dirty="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>
              <a:buNone/>
            </a:pP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5.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Дмитрий Борисович</a:t>
            </a:r>
          </a:p>
          <a:p>
            <a:pPr eaLnBrk="1" hangingPunct="1">
              <a:buNone/>
            </a:pP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6.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Жорж</a:t>
            </a:r>
          </a:p>
          <a:p>
            <a:pPr eaLnBrk="1" hangingPunct="1">
              <a:buNone/>
            </a:pP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7.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Антонио</a:t>
            </a:r>
          </a:p>
        </p:txBody>
      </p:sp>
      <p:sp>
        <p:nvSpPr>
          <p:cNvPr id="4100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652120" y="2420888"/>
            <a:ext cx="3312368" cy="3705275"/>
          </a:xfrm>
        </p:spPr>
        <p:txBody>
          <a:bodyPr>
            <a:noAutofit/>
          </a:bodyPr>
          <a:lstStyle/>
          <a:p>
            <a:pPr eaLnBrk="1" hangingPunct="1">
              <a:buNone/>
            </a:pP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А.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Чайковский</a:t>
            </a:r>
          </a:p>
          <a:p>
            <a:pPr eaLnBrk="1" hangingPunct="1">
              <a:buNone/>
            </a:pP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Б.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Бетховен</a:t>
            </a:r>
          </a:p>
          <a:p>
            <a:pPr eaLnBrk="1" hangingPunct="1">
              <a:buNone/>
            </a:pP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В.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Глинка</a:t>
            </a:r>
          </a:p>
          <a:p>
            <a:pPr eaLnBrk="1" hangingPunct="1">
              <a:buNone/>
            </a:pP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Г. </a:t>
            </a:r>
            <a:r>
              <a:rPr lang="ru-RU" b="1" dirty="0" err="1" smtClean="0">
                <a:latin typeface="Comic Sans MS" pitchFamily="66" charset="0"/>
                <a:cs typeface="Times New Roman" pitchFamily="18" charset="0"/>
              </a:rPr>
              <a:t>Кабалевский</a:t>
            </a:r>
            <a:endParaRPr lang="ru-RU" b="1" dirty="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>
              <a:buNone/>
            </a:pP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Д.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Бизе</a:t>
            </a:r>
          </a:p>
          <a:p>
            <a:pPr eaLnBrk="1" hangingPunct="1">
              <a:buNone/>
            </a:pP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Е. </a:t>
            </a:r>
            <a:r>
              <a:rPr lang="ru-RU" b="1" dirty="0" err="1" smtClean="0">
                <a:latin typeface="Comic Sans MS" pitchFamily="66" charset="0"/>
                <a:cs typeface="Times New Roman" pitchFamily="18" charset="0"/>
              </a:rPr>
              <a:t>Вивальди</a:t>
            </a:r>
            <a:endParaRPr lang="ru-RU" b="1" dirty="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>
              <a:buNone/>
            </a:pP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Ж.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Прокофьев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495182"/>
            <a:ext cx="774035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Задание 12.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Инструкция:</a:t>
            </a:r>
            <a:r>
              <a:rPr lang="ru-RU" sz="2800" dirty="0" smtClean="0">
                <a:latin typeface="Comic Sans MS" pitchFamily="66" charset="0"/>
              </a:rPr>
              <a:t>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Соотнеси цифру с буквой</a:t>
            </a: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Чье имя?</a:t>
            </a:r>
            <a:endParaRPr lang="ru-RU" sz="28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ordlist.languagepod101.com/wordlist/media/8062&amp;v=fit5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57"/>
            <a:ext cx="9144000" cy="6876257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75656" y="486031"/>
            <a:ext cx="7344816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Задание 13.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Инструкция: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Напиши букву, соответствующую варианту правильного ответа</a:t>
            </a:r>
          </a:p>
          <a:p>
            <a:endParaRPr lang="ru-RU" sz="2800" dirty="0" smtClean="0">
              <a:latin typeface="Comic Sans MS" pitchFamily="66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Романс </a:t>
            </a:r>
            <a:r>
              <a:rPr lang="ru-RU" sz="2800" i="1" dirty="0" smtClean="0">
                <a:solidFill>
                  <a:srgbClr val="002060"/>
                </a:solidFill>
                <a:latin typeface="Comic Sans MS" pitchFamily="66" charset="0"/>
              </a:rPr>
              <a:t>«Сирень » </a:t>
            </a:r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сочинил композитор</a:t>
            </a:r>
          </a:p>
          <a:p>
            <a:endParaRPr lang="ru-RU" sz="28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А. </a:t>
            </a:r>
            <a:r>
              <a:rPr lang="ru-RU" sz="2400" dirty="0" smtClean="0">
                <a:latin typeface="Comic Sans MS" pitchFamily="66" charset="0"/>
              </a:rPr>
              <a:t>П.И. Чайковский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Б. </a:t>
            </a:r>
            <a:r>
              <a:rPr lang="ru-RU" sz="2400" dirty="0" smtClean="0">
                <a:latin typeface="Comic Sans MS" pitchFamily="66" charset="0"/>
              </a:rPr>
              <a:t>М.И. Глинка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В. </a:t>
            </a:r>
            <a:r>
              <a:rPr lang="ru-RU" sz="2400" dirty="0" smtClean="0">
                <a:latin typeface="Comic Sans MS" pitchFamily="66" charset="0"/>
              </a:rPr>
              <a:t>С.В. Рахманинов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Г. </a:t>
            </a:r>
            <a:r>
              <a:rPr lang="ru-RU" sz="2400" dirty="0" smtClean="0">
                <a:latin typeface="Comic Sans MS" pitchFamily="66" charset="0"/>
              </a:rPr>
              <a:t>М.П. Мусоргский</a:t>
            </a:r>
            <a:endParaRPr lang="ru-RU" sz="2400" dirty="0">
              <a:latin typeface="Comic Sans MS" pitchFamily="66" charset="0"/>
            </a:endParaRPr>
          </a:p>
        </p:txBody>
      </p:sp>
      <p:pic>
        <p:nvPicPr>
          <p:cNvPr id="6" name="Picture 5" descr="http://www.wordassociations.ru/image/600x/svg_to_png/Anonymous_pen_pencil_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03870">
            <a:off x="7342179" y="4845229"/>
            <a:ext cx="1589669" cy="18377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ordlist.languagepod101.com/wordlist/media/8062&amp;v=fit5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57"/>
            <a:ext cx="9144000" cy="6876257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75656" y="341375"/>
            <a:ext cx="734481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Задание 14.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Инструкция: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Распредели типы голосов  по высоте звучания. Соотнеси :цифра-буква</a:t>
            </a:r>
          </a:p>
          <a:p>
            <a:endParaRPr lang="ru-RU" sz="2800" dirty="0" smtClean="0">
              <a:latin typeface="Comic Sans MS" pitchFamily="66" charset="0"/>
            </a:endParaRPr>
          </a:p>
        </p:txBody>
      </p:sp>
      <p:pic>
        <p:nvPicPr>
          <p:cNvPr id="6" name="Picture 5" descr="http://www.wordassociations.ru/image/600x/svg_to_png/Anonymous_pen_pencil_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03870">
            <a:off x="7725476" y="5428132"/>
            <a:ext cx="1129297" cy="1305545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331642" y="2276873"/>
          <a:ext cx="7416823" cy="2494365"/>
        </p:xfrm>
        <a:graphic>
          <a:graphicData uri="http://schemas.openxmlformats.org/drawingml/2006/table">
            <a:tbl>
              <a:tblPr/>
              <a:tblGrid>
                <a:gridCol w="1584174"/>
                <a:gridCol w="2808312"/>
                <a:gridCol w="3024337"/>
              </a:tblGrid>
              <a:tr h="5848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Comic Sans MS" pitchFamily="66" charset="0"/>
                          <a:ea typeface="Times New Roman"/>
                        </a:rPr>
                        <a:t>Высота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200" dirty="0">
                          <a:solidFill>
                            <a:srgbClr val="002060"/>
                          </a:solidFill>
                          <a:latin typeface="Comic Sans MS" pitchFamily="66" charset="0"/>
                          <a:ea typeface="Times New Roman"/>
                        </a:rPr>
                        <a:t>Типы женского голоса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200" dirty="0">
                          <a:solidFill>
                            <a:srgbClr val="002060"/>
                          </a:solidFill>
                          <a:latin typeface="Comic Sans MS" pitchFamily="66" charset="0"/>
                          <a:ea typeface="Times New Roman"/>
                        </a:rPr>
                        <a:t>Типы мужского голоса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14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omic Sans MS" pitchFamily="66" charset="0"/>
                          <a:ea typeface="Times New Roman"/>
                        </a:rPr>
                        <a:t>1. Высокий</a:t>
                      </a:r>
                      <a:endParaRPr lang="ru-RU" sz="1800" b="1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omic Sans MS" pitchFamily="66" charset="0"/>
                          <a:ea typeface="Times New Roman"/>
                        </a:rPr>
                        <a:t>1. </a:t>
                      </a:r>
                      <a:endParaRPr lang="ru-RU" sz="1800" b="1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omic Sans MS" pitchFamily="66" charset="0"/>
                          <a:ea typeface="Times New Roman"/>
                        </a:rPr>
                        <a:t>1. </a:t>
                      </a:r>
                      <a:endParaRPr lang="ru-RU" sz="1800" b="1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14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omic Sans MS" pitchFamily="66" charset="0"/>
                          <a:ea typeface="Times New Roman"/>
                        </a:rPr>
                        <a:t>2. Средний</a:t>
                      </a:r>
                      <a:endParaRPr lang="ru-RU" sz="1800" b="1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omic Sans MS" pitchFamily="66" charset="0"/>
                          <a:ea typeface="Times New Roman"/>
                        </a:rPr>
                        <a:t>2. </a:t>
                      </a:r>
                      <a:endParaRPr lang="ru-RU" sz="1800" b="1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omic Sans MS" pitchFamily="66" charset="0"/>
                          <a:ea typeface="Times New Roman"/>
                        </a:rPr>
                        <a:t>2. </a:t>
                      </a:r>
                      <a:endParaRPr lang="ru-RU" sz="1800" b="1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14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omic Sans MS" pitchFamily="66" charset="0"/>
                          <a:ea typeface="Times New Roman"/>
                        </a:rPr>
                        <a:t>3. Низкий</a:t>
                      </a:r>
                      <a:endParaRPr lang="ru-RU" sz="1800" b="1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omic Sans MS" pitchFamily="66" charset="0"/>
                          <a:ea typeface="Times New Roman"/>
                        </a:rPr>
                        <a:t>3. </a:t>
                      </a:r>
                      <a:endParaRPr lang="ru-RU" sz="1800" b="1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omic Sans MS" pitchFamily="66" charset="0"/>
                          <a:ea typeface="Times New Roman"/>
                        </a:rPr>
                        <a:t>3. </a:t>
                      </a:r>
                      <a:endParaRPr lang="ru-RU" sz="1800" b="1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843808" y="4869160"/>
            <a:ext cx="30963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</a:rPr>
              <a:t>А. 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Меццо-сопрано </a:t>
            </a:r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</a:rPr>
              <a:t>Б. 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Сопрано 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</a:rPr>
              <a:t>В. 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Контральто </a:t>
            </a:r>
            <a:endParaRPr lang="ru-RU" sz="24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5868144" y="4854466"/>
            <a:ext cx="27363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А.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Бас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Б.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Тенор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В. 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Баритон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ordlist.languagepod101.com/wordlist/media/8062&amp;v=fit5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57"/>
            <a:ext cx="9144000" cy="6876257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75656" y="341375"/>
            <a:ext cx="734481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Задание 15.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0"/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Инструкция: </a:t>
            </a:r>
            <a:r>
              <a:rPr lang="ru-RU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Соедините названия средств музыкальной выразительности с их определениями:</a:t>
            </a:r>
            <a:endParaRPr lang="ru-RU" sz="1200" dirty="0" smtClean="0">
              <a:solidFill>
                <a:schemeClr val="accent3">
                  <a:lumMod val="50000"/>
                </a:schemeClr>
              </a:solidFill>
              <a:latin typeface="Comic Sans MS" pitchFamily="66" charset="0"/>
              <a:cs typeface="Arial" pitchFamily="34" charset="0"/>
            </a:endParaRPr>
          </a:p>
          <a:p>
            <a:endParaRPr lang="ru-RU" sz="2800" dirty="0" smtClean="0">
              <a:latin typeface="Comic Sans MS" pitchFamily="66" charset="0"/>
            </a:endParaRPr>
          </a:p>
        </p:txBody>
      </p:sp>
      <p:pic>
        <p:nvPicPr>
          <p:cNvPr id="6" name="Picture 5" descr="http://www.wordassociations.ru/image/600x/svg_to_png/Anonymous_pen_pencil_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03870">
            <a:off x="7725476" y="5428132"/>
            <a:ext cx="1129297" cy="1305545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59632" y="2861810"/>
            <a:ext cx="788436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1.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РИТМ         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а)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скорость 	движения в музыке</a:t>
            </a:r>
            <a:endParaRPr kumimoji="0" lang="ru-RU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2.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МЕЛОДИЯ  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б)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чередование коротких и длинных звуков</a:t>
            </a:r>
            <a:endParaRPr kumimoji="0" lang="ru-RU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3.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ТЕМБР       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в)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сила звучания в музыке</a:t>
            </a:r>
            <a:endParaRPr kumimoji="0" lang="ru-RU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4.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ТЕМП       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г)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настроение в музыке</a:t>
            </a:r>
            <a:endParaRPr kumimoji="0" lang="ru-RU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5.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ДИНАМИКА </a:t>
            </a:r>
            <a:r>
              <a:rPr kumimoji="0" lang="ru-RU" sz="2000" b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д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окраска голоса, звука</a:t>
            </a:r>
            <a:endParaRPr kumimoji="0" lang="ru-RU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6.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ЛАД        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е)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высота звука, голоса</a:t>
            </a:r>
            <a:endParaRPr kumimoji="0" lang="ru-RU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7.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РЕГИСТР 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ж)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главная мысль музыкального произведения</a:t>
            </a:r>
            <a:endParaRPr kumimoji="0" lang="ru-RU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ordlist.languagepod101.com/wordlist/media/8062&amp;v=fit5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57"/>
            <a:ext cx="9144000" cy="6876257"/>
          </a:xfrm>
          <a:prstGeom prst="rect">
            <a:avLst/>
          </a:prstGeom>
          <a:noFill/>
        </p:spPr>
      </p:pic>
      <p:pic>
        <p:nvPicPr>
          <p:cNvPr id="15362" name="Picture 2" descr="http://img.mp3arhiv.net/exphoto/LShQVzlbIg/gajdan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4313004"/>
            <a:ext cx="2737168" cy="2544996"/>
          </a:xfrm>
          <a:prstGeom prst="ellipse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75656" y="253821"/>
            <a:ext cx="734481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Задание 1.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Инструкция: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Напиши букву, соответствующую варианту правильного ответа</a:t>
            </a:r>
          </a:p>
          <a:p>
            <a:endParaRPr lang="ru-RU" sz="2800" dirty="0" smtClean="0">
              <a:latin typeface="Comic Sans MS" pitchFamily="66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Музыкальный образ –это…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А. </a:t>
            </a:r>
            <a:r>
              <a:rPr lang="ru-RU" sz="2800" dirty="0" smtClean="0">
                <a:latin typeface="Comic Sans MS" pitchFamily="66" charset="0"/>
              </a:rPr>
              <a:t>Средство музыкальной выразительности.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Б. </a:t>
            </a:r>
            <a:r>
              <a:rPr lang="ru-RU" sz="2800" dirty="0" smtClean="0">
                <a:latin typeface="Comic Sans MS" pitchFamily="66" charset="0"/>
              </a:rPr>
              <a:t>Музыкальное произведение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В. </a:t>
            </a:r>
            <a:r>
              <a:rPr lang="ru-RU" sz="2800" dirty="0" smtClean="0">
                <a:latin typeface="Comic Sans MS" pitchFamily="66" charset="0"/>
              </a:rPr>
              <a:t>Творческий замысел композитора</a:t>
            </a:r>
            <a:endParaRPr lang="ru-RU" sz="2800" dirty="0">
              <a:latin typeface="Comic Sans MS" pitchFamily="66" charset="0"/>
            </a:endParaRPr>
          </a:p>
        </p:txBody>
      </p:sp>
      <p:pic>
        <p:nvPicPr>
          <p:cNvPr id="6" name="Picture 5" descr="http://www.wordassociations.ru/image/600x/svg_to_png/Anonymous_pen_pencil_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903870">
            <a:off x="7340401" y="4842523"/>
            <a:ext cx="1591806" cy="18402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ordlist.languagepod101.com/wordlist/media/8062&amp;v=fit5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57"/>
            <a:ext cx="9144000" cy="6876257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47664" y="975573"/>
            <a:ext cx="727280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Задание 2.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Инструкция: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Продолжи определение.</a:t>
            </a:r>
          </a:p>
          <a:p>
            <a:endParaRPr lang="ru-RU" sz="2800" dirty="0" smtClean="0">
              <a:latin typeface="Comic Sans MS" pitchFamily="66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Вокальная музыка это-…</a:t>
            </a:r>
            <a:endParaRPr lang="ru-RU" sz="28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1029" name="Picture 5" descr="http://www.wordassociations.ru/image/600x/svg_to_png/Anonymous_pen_pencil_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03870">
            <a:off x="7340401" y="4842523"/>
            <a:ext cx="1591806" cy="1840238"/>
          </a:xfrm>
          <a:prstGeom prst="rect">
            <a:avLst/>
          </a:prstGeom>
          <a:noFill/>
        </p:spPr>
      </p:pic>
      <p:pic>
        <p:nvPicPr>
          <p:cNvPr id="5" name="Picture 5" descr="http://parkschool.schudio.com/files/images/children-singing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3573016"/>
            <a:ext cx="4681538" cy="260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ordlist.languagepod101.com/wordlist/media/8062&amp;v=fit5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57"/>
            <a:ext cx="9144000" cy="6876257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75656" y="1546483"/>
            <a:ext cx="734481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Задание 3.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Инструкция: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Продолжи определение.</a:t>
            </a:r>
          </a:p>
          <a:p>
            <a:endParaRPr lang="ru-RU" sz="2800" dirty="0" smtClean="0">
              <a:latin typeface="Comic Sans MS" pitchFamily="66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Инструментальная  музыка это-…</a:t>
            </a:r>
            <a:endParaRPr lang="ru-RU" sz="28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5" name="Picture 5" descr="Ф. и контрольный тест &quot;Инструменты симфонического оркестра&quot; Музыкальная викторин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3549736"/>
            <a:ext cx="4032448" cy="281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www.wordassociations.ru/image/600x/svg_to_png/Anonymous_pen_pencil_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903870">
            <a:off x="7340401" y="4842523"/>
            <a:ext cx="1591806" cy="18402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ordlist.languagepod101.com/wordlist/media/8062&amp;v=fit5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57"/>
            <a:ext cx="9144000" cy="6876257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75656" y="205371"/>
            <a:ext cx="7344816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Задание 4.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Прочитайте отрывок.</a:t>
            </a:r>
            <a:endParaRPr lang="ru-RU" sz="2800" dirty="0" smtClean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sz="2800" i="1" dirty="0" smtClean="0">
                <a:latin typeface="Comic Sans MS" pitchFamily="66" charset="0"/>
              </a:rPr>
              <a:t>А и было дело на Неве-реке, </a:t>
            </a:r>
            <a:br>
              <a:rPr lang="ru-RU" sz="2800" i="1" dirty="0" smtClean="0">
                <a:latin typeface="Comic Sans MS" pitchFamily="66" charset="0"/>
              </a:rPr>
            </a:br>
            <a:r>
              <a:rPr lang="ru-RU" sz="2800" i="1" dirty="0" smtClean="0">
                <a:latin typeface="Comic Sans MS" pitchFamily="66" charset="0"/>
              </a:rPr>
              <a:t>На Неве-реке, на большой воде. </a:t>
            </a:r>
            <a:br>
              <a:rPr lang="ru-RU" sz="2800" i="1" dirty="0" smtClean="0">
                <a:latin typeface="Comic Sans MS" pitchFamily="66" charset="0"/>
              </a:rPr>
            </a:br>
            <a:r>
              <a:rPr lang="ru-RU" sz="2800" i="1" dirty="0" smtClean="0">
                <a:latin typeface="Comic Sans MS" pitchFamily="66" charset="0"/>
              </a:rPr>
              <a:t>Там рубили мы злое воинство, </a:t>
            </a:r>
            <a:br>
              <a:rPr lang="ru-RU" sz="2800" i="1" dirty="0" smtClean="0">
                <a:latin typeface="Comic Sans MS" pitchFamily="66" charset="0"/>
              </a:rPr>
            </a:br>
            <a:r>
              <a:rPr lang="ru-RU" sz="2800" i="1" dirty="0" smtClean="0">
                <a:latin typeface="Comic Sans MS" pitchFamily="66" charset="0"/>
              </a:rPr>
              <a:t>Злое воинство, войско шведское.</a:t>
            </a:r>
            <a:endParaRPr lang="ru-RU" sz="2800" dirty="0" smtClean="0">
              <a:latin typeface="Comic Sans MS" pitchFamily="66" charset="0"/>
            </a:endParaRPr>
          </a:p>
          <a:p>
            <a:endParaRPr lang="ru-RU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</a:rPr>
              <a:t>Определите, о каком русском герое говорится в этой песне.</a:t>
            </a:r>
            <a:endParaRPr lang="ru-RU" sz="28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lvl="0"/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А. </a:t>
            </a:r>
            <a:r>
              <a:rPr lang="ru-RU" sz="2800" dirty="0" smtClean="0">
                <a:latin typeface="Comic Sans MS" pitchFamily="66" charset="0"/>
              </a:rPr>
              <a:t>Александр Невский</a:t>
            </a:r>
          </a:p>
          <a:p>
            <a:pPr lvl="0"/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Б. </a:t>
            </a:r>
            <a:r>
              <a:rPr lang="ru-RU" sz="2800" dirty="0" smtClean="0">
                <a:latin typeface="Comic Sans MS" pitchFamily="66" charset="0"/>
              </a:rPr>
              <a:t>Сергий Радонежский</a:t>
            </a:r>
          </a:p>
          <a:p>
            <a:pPr lvl="0"/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В. </a:t>
            </a:r>
            <a:r>
              <a:rPr lang="ru-RU" sz="2800" dirty="0" smtClean="0">
                <a:latin typeface="Comic Sans MS" pitchFamily="66" charset="0"/>
              </a:rPr>
              <a:t>Всеслав Чародей</a:t>
            </a:r>
          </a:p>
          <a:p>
            <a:pPr lvl="0"/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Г. </a:t>
            </a:r>
            <a:r>
              <a:rPr lang="ru-RU" sz="2800" dirty="0" smtClean="0">
                <a:latin typeface="Comic Sans MS" pitchFamily="66" charset="0"/>
              </a:rPr>
              <a:t>Владимир Красное Солнышко </a:t>
            </a:r>
            <a:endParaRPr lang="ru-RU" sz="2800" dirty="0">
              <a:latin typeface="Comic Sans MS" pitchFamily="66" charset="0"/>
            </a:endParaRPr>
          </a:p>
        </p:txBody>
      </p:sp>
      <p:pic>
        <p:nvPicPr>
          <p:cNvPr id="6" name="Picture 5" descr="http://www.wordassociations.ru/image/600x/svg_to_png/Anonymous_pen_pencil_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03870">
            <a:off x="7340401" y="4842523"/>
            <a:ext cx="1591806" cy="18402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ordlist.languagepod101.com/wordlist/media/8062&amp;v=fit5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57"/>
            <a:ext cx="9144000" cy="6876257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75656" y="147476"/>
            <a:ext cx="734481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Задание 5.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Инструкция: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Напиши букву, соответствующую варианту правильного ответа</a:t>
            </a:r>
          </a:p>
          <a:p>
            <a:endParaRPr lang="ru-RU" sz="2800" dirty="0" smtClean="0">
              <a:latin typeface="Comic Sans MS" pitchFamily="66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Романс –это…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А. </a:t>
            </a:r>
            <a:r>
              <a:rPr lang="ru-RU" sz="2400" dirty="0" smtClean="0">
                <a:latin typeface="Comic Sans MS" pitchFamily="66" charset="0"/>
              </a:rPr>
              <a:t>плавная и певучая песня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Б. </a:t>
            </a:r>
            <a:r>
              <a:rPr lang="ru-RU" sz="2400" dirty="0" smtClean="0">
                <a:latin typeface="Comic Sans MS" pitchFamily="66" charset="0"/>
              </a:rPr>
              <a:t>вокальное произведение для голоса  в сопровождении какого- либо инструмента, преимущественно любовного содержания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В. </a:t>
            </a:r>
            <a:r>
              <a:rPr lang="ru-RU" sz="2400" dirty="0" smtClean="0">
                <a:latin typeface="Comic Sans MS" pitchFamily="66" charset="0"/>
              </a:rPr>
              <a:t>инструментальное или вокальное сочинение трогательного характера, исполняемое обычно под окнами особ, которым посвящается. </a:t>
            </a:r>
            <a:endParaRPr lang="ru-RU" sz="2400" dirty="0">
              <a:latin typeface="Comic Sans MS" pitchFamily="66" charset="0"/>
            </a:endParaRPr>
          </a:p>
        </p:txBody>
      </p:sp>
      <p:pic>
        <p:nvPicPr>
          <p:cNvPr id="6" name="Picture 5" descr="http://www.wordassociations.ru/image/600x/svg_to_png/Anonymous_pen_pencil_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03870">
            <a:off x="7725478" y="5428134"/>
            <a:ext cx="1129296" cy="1305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ordlist.languagepod101.com/wordlist/media/8062&amp;v=fit5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6257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47664" y="886124"/>
            <a:ext cx="759633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Задание 6.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Инструкция:</a:t>
            </a:r>
            <a:r>
              <a:rPr lang="ru-RU" sz="2800" dirty="0" smtClean="0">
                <a:latin typeface="Comic Sans MS" pitchFamily="66" charset="0"/>
              </a:rPr>
              <a:t>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Напиши буквы, соответствующие вариантам правильных ответов.</a:t>
            </a:r>
          </a:p>
          <a:p>
            <a:endParaRPr lang="ru-RU" sz="2800" dirty="0" smtClean="0">
              <a:latin typeface="Comic Sans MS" pitchFamily="66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А. </a:t>
            </a:r>
            <a:r>
              <a:rPr lang="ru-RU" sz="2800" dirty="0" err="1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</a:t>
            </a:r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Capella</a:t>
            </a:r>
            <a:r>
              <a:rPr lang="en-US" sz="28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-</a:t>
            </a:r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это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А. </a:t>
            </a:r>
            <a:r>
              <a:rPr lang="ru-RU" sz="2800" dirty="0" smtClean="0">
                <a:latin typeface="Comic Sans MS" pitchFamily="66" charset="0"/>
              </a:rPr>
              <a:t>Пение без слов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Б. </a:t>
            </a:r>
            <a:r>
              <a:rPr lang="ru-RU" sz="2800" dirty="0" smtClean="0">
                <a:latin typeface="Comic Sans MS" pitchFamily="66" charset="0"/>
              </a:rPr>
              <a:t>Пение без музыкального сопровождения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В. </a:t>
            </a:r>
            <a:r>
              <a:rPr lang="ru-RU" sz="2800" dirty="0" smtClean="0">
                <a:latin typeface="Comic Sans MS" pitchFamily="66" charset="0"/>
              </a:rPr>
              <a:t>Пение с музыкальным сопровождением</a:t>
            </a:r>
          </a:p>
          <a:p>
            <a:endParaRPr lang="ru-RU" sz="2800" dirty="0" smtClean="0">
              <a:latin typeface="Comic Sans MS" pitchFamily="66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endParaRPr lang="ru-RU" sz="28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1029" name="Picture 5" descr="http://www.wordassociations.ru/image/600x/svg_to_png/Anonymous_pen_pencil_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03870">
            <a:off x="7340401" y="4842523"/>
            <a:ext cx="1591806" cy="18402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ordlist.languagepod101.com/wordlist/media/8062&amp;v=fit5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57"/>
            <a:ext cx="9144000" cy="6876257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75656" y="670696"/>
            <a:ext cx="7344816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Задание 7.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Инструкция: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Напиши букву, соответствующую варианту правильного ответа</a:t>
            </a:r>
          </a:p>
          <a:p>
            <a:endParaRPr lang="ru-RU" sz="2800" dirty="0" smtClean="0">
              <a:latin typeface="Comic Sans MS" pitchFamily="66" charset="0"/>
            </a:endParaRPr>
          </a:p>
          <a:p>
            <a:r>
              <a:rPr lang="ru-RU" sz="2800" dirty="0" err="1" smtClean="0">
                <a:solidFill>
                  <a:srgbClr val="002060"/>
                </a:solidFill>
                <a:latin typeface="Comic Sans MS" pitchFamily="66" charset="0"/>
              </a:rPr>
              <a:t>Програмная</a:t>
            </a:r>
            <a:r>
              <a:rPr lang="ru-RU" sz="2800" dirty="0" smtClean="0">
                <a:solidFill>
                  <a:srgbClr val="002060"/>
                </a:solidFill>
                <a:latin typeface="Comic Sans MS" pitchFamily="66" charset="0"/>
              </a:rPr>
              <a:t> увертюра  «Эгмонт» </a:t>
            </a:r>
          </a:p>
          <a:p>
            <a:endParaRPr lang="ru-RU" sz="28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А. </a:t>
            </a:r>
            <a:r>
              <a:rPr lang="ru-RU" sz="2400" dirty="0" smtClean="0">
                <a:latin typeface="Comic Sans MS" pitchFamily="66" charset="0"/>
              </a:rPr>
              <a:t>В.А. Моцарт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Б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Comic Sans MS" pitchFamily="66" charset="0"/>
              </a:rPr>
              <a:t>Л.В.Бетховен</a:t>
            </a:r>
            <a:endParaRPr lang="ru-RU" sz="2400" dirty="0" smtClean="0">
              <a:latin typeface="Comic Sans MS" pitchFamily="66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В. </a:t>
            </a:r>
            <a:r>
              <a:rPr lang="ru-RU" sz="2400" dirty="0" smtClean="0">
                <a:latin typeface="Comic Sans MS" pitchFamily="66" charset="0"/>
              </a:rPr>
              <a:t>М.И. Глинка</a:t>
            </a:r>
            <a:endParaRPr lang="ru-RU" sz="2400" dirty="0">
              <a:latin typeface="Comic Sans MS" pitchFamily="66" charset="0"/>
            </a:endParaRPr>
          </a:p>
        </p:txBody>
      </p:sp>
      <p:pic>
        <p:nvPicPr>
          <p:cNvPr id="6" name="Picture 5" descr="http://www.wordassociations.ru/image/600x/svg_to_png/Anonymous_pen_pencil_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03870">
            <a:off x="7342179" y="4845229"/>
            <a:ext cx="1589669" cy="18377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ordlist.languagepod101.com/wordlist/media/8062&amp;v=fit5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6257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331640" y="410283"/>
            <a:ext cx="781236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Задание 8.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Инструкция:</a:t>
            </a:r>
            <a:r>
              <a:rPr lang="ru-RU" sz="2800" dirty="0" smtClean="0">
                <a:latin typeface="Comic Sans MS" pitchFamily="66" charset="0"/>
              </a:rPr>
              <a:t>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Соотнеси цифру с буквой</a:t>
            </a:r>
            <a:endParaRPr lang="ru-RU" sz="2800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sz="2800" dirty="0" smtClean="0">
              <a:latin typeface="Comic Sans MS" pitchFamily="66" charset="0"/>
            </a:endParaRPr>
          </a:p>
          <a:p>
            <a:endParaRPr lang="ru-RU" sz="2800" dirty="0" smtClean="0">
              <a:latin typeface="Comic Sans MS" pitchFamily="66" charset="0"/>
            </a:endParaRPr>
          </a:p>
          <a:p>
            <a:pPr>
              <a:buFont typeface="Wingdings 2" pitchFamily="18" charset="2"/>
              <a:buNone/>
            </a:pPr>
            <a:endParaRPr lang="ru-RU" sz="28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1029" name="Picture 5" descr="http://www.wordassociations.ru/image/600x/svg_to_png/Anonymous_pen_pencil_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03870">
            <a:off x="7340401" y="4842523"/>
            <a:ext cx="1591806" cy="1840238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04962" y="1772816"/>
          <a:ext cx="6999486" cy="1949745"/>
        </p:xfrm>
        <a:graphic>
          <a:graphicData uri="http://schemas.openxmlformats.org/drawingml/2006/table">
            <a:tbl>
              <a:tblPr/>
              <a:tblGrid>
                <a:gridCol w="3499368"/>
                <a:gridCol w="3500118"/>
              </a:tblGrid>
              <a:tr h="6499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C00000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1. 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фортепиано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C00000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А.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 припев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9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C00000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 оркестр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C00000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Б.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 пианист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9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C00000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3.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 песня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C00000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В.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 дирижёр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835696" y="4850795"/>
            <a:ext cx="453650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532</Words>
  <Application>Microsoft Office PowerPoint</Application>
  <PresentationFormat>Экран (4:3)</PresentationFormat>
  <Paragraphs>141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Юра</dc:creator>
  <cp:lastModifiedBy>108</cp:lastModifiedBy>
  <cp:revision>26</cp:revision>
  <dcterms:created xsi:type="dcterms:W3CDTF">2015-10-18T11:30:14Z</dcterms:created>
  <dcterms:modified xsi:type="dcterms:W3CDTF">2024-05-14T09:02:50Z</dcterms:modified>
</cp:coreProperties>
</file>