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3" r:id="rId4"/>
    <p:sldId id="257" r:id="rId5"/>
    <p:sldId id="264" r:id="rId6"/>
    <p:sldId id="260" r:id="rId7"/>
    <p:sldId id="266" r:id="rId8"/>
    <p:sldId id="267" r:id="rId9"/>
    <p:sldId id="268" r:id="rId10"/>
    <p:sldId id="262" r:id="rId11"/>
    <p:sldId id="269" r:id="rId12"/>
    <p:sldId id="265" r:id="rId13"/>
    <p:sldId id="271"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27.10.2023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916832"/>
            <a:ext cx="7988424" cy="2952328"/>
          </a:xfrm>
        </p:spPr>
        <p:txBody>
          <a:bodyPr>
            <a:normAutofit fontScale="90000"/>
          </a:bodyPr>
          <a:lstStyle/>
          <a:p>
            <a:r>
              <a:rPr lang="ru-RU" b="1" dirty="0" smtClean="0"/>
              <a:t/>
            </a:r>
            <a:br>
              <a:rPr lang="ru-RU" b="1" dirty="0" smtClean="0"/>
            </a:br>
            <a:r>
              <a:rPr lang="ru-RU" b="1" dirty="0" smtClean="0"/>
              <a:t/>
            </a:r>
            <a:br>
              <a:rPr lang="ru-RU" b="1" dirty="0" smtClean="0"/>
            </a:br>
            <a:r>
              <a:rPr lang="ru-RU" b="1" dirty="0" smtClean="0"/>
              <a:t/>
            </a:r>
            <a:br>
              <a:rPr lang="ru-RU" b="1" dirty="0" smtClean="0"/>
            </a:br>
            <a:r>
              <a:rPr lang="ru-RU" b="1" dirty="0" smtClean="0">
                <a:solidFill>
                  <a:srgbClr val="002060"/>
                </a:solidFill>
              </a:rPr>
              <a:t/>
            </a:r>
            <a:br>
              <a:rPr lang="ru-RU" b="1" dirty="0" smtClean="0">
                <a:solidFill>
                  <a:srgbClr val="002060"/>
                </a:solidFill>
              </a:rPr>
            </a:br>
            <a:r>
              <a:rPr lang="ru-RU" sz="4000" b="1" dirty="0" smtClean="0">
                <a:solidFill>
                  <a:srgbClr val="002060"/>
                </a:solidFill>
              </a:rPr>
              <a:t>Проект </a:t>
            </a:r>
            <a:r>
              <a:rPr lang="ru-RU" sz="4000" dirty="0" smtClean="0">
                <a:solidFill>
                  <a:srgbClr val="002060"/>
                </a:solidFill>
              </a:rPr>
              <a:t/>
            </a:r>
            <a:br>
              <a:rPr lang="ru-RU" sz="4000" dirty="0" smtClean="0">
                <a:solidFill>
                  <a:srgbClr val="002060"/>
                </a:solidFill>
              </a:rPr>
            </a:br>
            <a:r>
              <a:rPr lang="ru-RU" sz="4000" b="1" dirty="0" smtClean="0">
                <a:solidFill>
                  <a:srgbClr val="002060"/>
                </a:solidFill>
              </a:rPr>
              <a:t>по нравственно-патриотическому воспитанию</a:t>
            </a:r>
            <a:r>
              <a:rPr lang="ru-RU" sz="4000" dirty="0" smtClean="0">
                <a:solidFill>
                  <a:srgbClr val="002060"/>
                </a:solidFill>
              </a:rPr>
              <a:t/>
            </a:r>
            <a:br>
              <a:rPr lang="ru-RU" sz="4000" dirty="0" smtClean="0">
                <a:solidFill>
                  <a:srgbClr val="002060"/>
                </a:solidFill>
              </a:rPr>
            </a:br>
            <a:r>
              <a:rPr lang="ru-RU" sz="4000" b="1" dirty="0" smtClean="0">
                <a:solidFill>
                  <a:srgbClr val="002060"/>
                </a:solidFill>
              </a:rPr>
              <a:t>«Наша Родина - Россия</a:t>
            </a:r>
            <a:r>
              <a:rPr lang="ru-RU" sz="4000" dirty="0" smtClean="0">
                <a:solidFill>
                  <a:srgbClr val="002060"/>
                </a:solidFill>
              </a:rPr>
              <a:t>»</a:t>
            </a:r>
            <a:r>
              <a:rPr lang="ru-RU" sz="4000" dirty="0" smtClean="0">
                <a:solidFill>
                  <a:srgbClr val="002060"/>
                </a:solidFill>
              </a:rPr>
              <a:t/>
            </a:r>
            <a:br>
              <a:rPr lang="ru-RU" sz="4000" dirty="0" smtClean="0">
                <a:solidFill>
                  <a:srgbClr val="002060"/>
                </a:solidFill>
              </a:rPr>
            </a:br>
            <a:r>
              <a:rPr lang="ru-RU" sz="2000" b="1" dirty="0">
                <a:solidFill>
                  <a:schemeClr val="bg1">
                    <a:lumMod val="50000"/>
                  </a:schemeClr>
                </a:solidFill>
              </a:rPr>
              <a:t>С</a:t>
            </a:r>
            <a:r>
              <a:rPr lang="ru-RU" sz="2000" b="1" dirty="0" smtClean="0">
                <a:solidFill>
                  <a:schemeClr val="bg1">
                    <a:lumMod val="50000"/>
                  </a:schemeClr>
                </a:solidFill>
              </a:rPr>
              <a:t>тарший </a:t>
            </a:r>
            <a:r>
              <a:rPr lang="ru-RU" sz="2000" b="1" dirty="0" smtClean="0">
                <a:solidFill>
                  <a:schemeClr val="bg1">
                    <a:lumMod val="50000"/>
                  </a:schemeClr>
                </a:solidFill>
              </a:rPr>
              <a:t>дошкольный </a:t>
            </a:r>
            <a:r>
              <a:rPr lang="ru-RU" sz="2000" b="1" dirty="0" smtClean="0">
                <a:solidFill>
                  <a:schemeClr val="bg1">
                    <a:lumMod val="50000"/>
                  </a:schemeClr>
                </a:solidFill>
              </a:rPr>
              <a:t>возраст</a:t>
            </a:r>
            <a:br>
              <a:rPr lang="ru-RU" sz="2000" b="1" dirty="0" smtClean="0">
                <a:solidFill>
                  <a:schemeClr val="bg1">
                    <a:lumMod val="50000"/>
                  </a:schemeClr>
                </a:solidFill>
              </a:rPr>
            </a:br>
            <a:r>
              <a:rPr lang="ru-RU" sz="2000" b="1" dirty="0" smtClean="0">
                <a:solidFill>
                  <a:schemeClr val="bg1">
                    <a:lumMod val="50000"/>
                  </a:schemeClr>
                </a:solidFill>
              </a:rPr>
              <a:t>(уточнить возраст самостоятельно)</a:t>
            </a:r>
            <a:r>
              <a:rPr lang="ru-RU" sz="4000" dirty="0" smtClean="0"/>
              <a:t/>
            </a:r>
            <a:br>
              <a:rPr lang="ru-RU" sz="4000" dirty="0" smtClean="0"/>
            </a:br>
            <a:r>
              <a:rPr lang="ru-RU" b="1" dirty="0" smtClean="0"/>
              <a:t/>
            </a:r>
            <a:br>
              <a:rPr lang="ru-RU" b="1" dirty="0" smtClean="0"/>
            </a:br>
            <a:r>
              <a:rPr lang="ru-RU" dirty="0" smtClean="0"/>
              <a:t/>
            </a:r>
            <a:br>
              <a:rPr lang="ru-RU" dirty="0" smtClean="0"/>
            </a:br>
            <a:r>
              <a:rPr lang="ru-RU" dirty="0" smtClean="0">
                <a:solidFill>
                  <a:srgbClr val="002060"/>
                </a:solidFill>
                <a:latin typeface="Bookman Old Style" pitchFamily="18" charset="0"/>
              </a:rPr>
              <a:t/>
            </a:r>
            <a:br>
              <a:rPr lang="ru-RU" dirty="0" smtClean="0">
                <a:solidFill>
                  <a:srgbClr val="002060"/>
                </a:solidFill>
                <a:latin typeface="Bookman Old Style" pitchFamily="18" charset="0"/>
              </a:rPr>
            </a:b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 name="Подзаголовок 2"/>
          <p:cNvSpPr>
            <a:spLocks noGrp="1"/>
          </p:cNvSpPr>
          <p:nvPr>
            <p:ph type="subTitle" idx="1"/>
          </p:nvPr>
        </p:nvSpPr>
        <p:spPr>
          <a:xfrm>
            <a:off x="5072066" y="5000636"/>
            <a:ext cx="2700334" cy="638164"/>
          </a:xfrm>
        </p:spPr>
        <p:txBody>
          <a:bodyPr>
            <a:normAutofit/>
          </a:bodyPr>
          <a:lstStyle/>
          <a:p>
            <a:r>
              <a:rPr lang="ru-RU" sz="1600" dirty="0" smtClean="0"/>
              <a:t>Подготовила воспитатель:</a:t>
            </a:r>
            <a:endParaRPr lang="ru-RU" sz="1600" dirty="0"/>
          </a:p>
        </p:txBody>
      </p:sp>
      <p:sp>
        <p:nvSpPr>
          <p:cNvPr id="4" name="TextBox 3"/>
          <p:cNvSpPr txBox="1"/>
          <p:nvPr/>
        </p:nvSpPr>
        <p:spPr>
          <a:xfrm>
            <a:off x="3143240" y="428604"/>
            <a:ext cx="2923493" cy="369332"/>
          </a:xfrm>
          <a:prstGeom prst="rect">
            <a:avLst/>
          </a:prstGeom>
          <a:noFill/>
        </p:spPr>
        <p:txBody>
          <a:bodyPr wrap="none" rtlCol="0">
            <a:spAutoFit/>
          </a:bodyPr>
          <a:lstStyle/>
          <a:p>
            <a:r>
              <a:rPr lang="ru-RU" dirty="0" smtClean="0"/>
              <a:t>Наименование учреждения</a:t>
            </a:r>
            <a:endParaRPr lang="ru-RU" dirty="0"/>
          </a:p>
        </p:txBody>
      </p:sp>
      <p:pic>
        <p:nvPicPr>
          <p:cNvPr id="1030" name="Picture 6" descr="C:\Users\Marat\Desktop\ПРОЕКТ 4 НОЯБРЯ\Depositphotos_13896255_l.jpg"/>
          <p:cNvPicPr>
            <a:picLocks noChangeAspect="1" noChangeArrowheads="1"/>
          </p:cNvPicPr>
          <p:nvPr/>
        </p:nvPicPr>
        <p:blipFill>
          <a:blip r:embed="rId2" cstate="print"/>
          <a:srcRect/>
          <a:stretch>
            <a:fillRect/>
          </a:stretch>
        </p:blipFill>
        <p:spPr bwMode="auto">
          <a:xfrm>
            <a:off x="6660232" y="620688"/>
            <a:ext cx="2016224" cy="201622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a:normAutofit/>
          </a:bodyPr>
          <a:lstStyle/>
          <a:p>
            <a:r>
              <a:rPr lang="ru-RU" b="1" dirty="0" smtClean="0">
                <a:solidFill>
                  <a:srgbClr val="002060"/>
                </a:solidFill>
              </a:rPr>
              <a:t>Работа с родителями</a:t>
            </a:r>
            <a:endParaRPr lang="ru-RU" b="1" dirty="0">
              <a:solidFill>
                <a:srgbClr val="002060"/>
              </a:solidFill>
            </a:endParaRPr>
          </a:p>
        </p:txBody>
      </p:sp>
      <p:sp>
        <p:nvSpPr>
          <p:cNvPr id="7" name="Содержимое 6"/>
          <p:cNvSpPr>
            <a:spLocks noGrp="1"/>
          </p:cNvSpPr>
          <p:nvPr>
            <p:ph idx="1"/>
          </p:nvPr>
        </p:nvSpPr>
        <p:spPr/>
        <p:txBody>
          <a:bodyPr/>
          <a:lstStyle/>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a:normAutofit/>
          </a:bodyPr>
          <a:lstStyle/>
          <a:p>
            <a:r>
              <a:rPr lang="ru-RU" b="1" dirty="0" smtClean="0">
                <a:solidFill>
                  <a:srgbClr val="002060"/>
                </a:solidFill>
              </a:rPr>
              <a:t>Итоговое мероприятие</a:t>
            </a:r>
            <a:endParaRPr lang="ru-RU" b="1" dirty="0">
              <a:solidFill>
                <a:srgbClr val="002060"/>
              </a:solidFill>
            </a:endParaRPr>
          </a:p>
        </p:txBody>
      </p:sp>
      <p:sp>
        <p:nvSpPr>
          <p:cNvPr id="7" name="Содержимое 6"/>
          <p:cNvSpPr>
            <a:spLocks noGrp="1"/>
          </p:cNvSpPr>
          <p:nvPr>
            <p:ph idx="1"/>
          </p:nvPr>
        </p:nvSpPr>
        <p:spPr/>
        <p:txBody>
          <a:bodyPr/>
          <a:lstStyle/>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a:normAutofit/>
          </a:bodyPr>
          <a:lstStyle/>
          <a:p>
            <a:r>
              <a:rPr lang="ru-RU" b="1" dirty="0" smtClean="0">
                <a:solidFill>
                  <a:srgbClr val="002060"/>
                </a:solidFill>
              </a:rPr>
              <a:t>Продукт проекта</a:t>
            </a:r>
            <a:endParaRPr lang="ru-RU" b="1" dirty="0">
              <a:solidFill>
                <a:srgbClr val="002060"/>
              </a:solidFill>
            </a:endParaRPr>
          </a:p>
        </p:txBody>
      </p:sp>
      <p:sp>
        <p:nvSpPr>
          <p:cNvPr id="7" name="Содержимое 6"/>
          <p:cNvSpPr>
            <a:spLocks noGrp="1"/>
          </p:cNvSpPr>
          <p:nvPr>
            <p:ph idx="1"/>
          </p:nvPr>
        </p:nvSpPr>
        <p:spPr/>
        <p:txBody>
          <a:bodyPr/>
          <a:lstStyle/>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
            </a:r>
            <a:br>
              <a:rPr lang="ru-RU" b="1" dirty="0" smtClean="0"/>
            </a:br>
            <a:r>
              <a:rPr lang="ru-RU" b="1" dirty="0" smtClean="0">
                <a:solidFill>
                  <a:srgbClr val="002060"/>
                </a:solidFill>
              </a:rPr>
              <a:t>Результаты реализации проекта:</a:t>
            </a:r>
            <a:r>
              <a:rPr lang="ru-RU" dirty="0" smtClean="0">
                <a:solidFill>
                  <a:srgbClr val="002060"/>
                </a:solidFill>
              </a:rPr>
              <a:t> </a:t>
            </a:r>
            <a:r>
              <a:rPr lang="ru-RU" dirty="0" smtClean="0"/>
              <a:t/>
            </a:r>
            <a:br>
              <a:rPr lang="ru-RU" dirty="0" smtClean="0"/>
            </a:br>
            <a:endParaRPr lang="ru-RU" dirty="0"/>
          </a:p>
        </p:txBody>
      </p:sp>
      <p:sp>
        <p:nvSpPr>
          <p:cNvPr id="3" name="Содержимое 2"/>
          <p:cNvSpPr>
            <a:spLocks noGrp="1"/>
          </p:cNvSpPr>
          <p:nvPr>
            <p:ph idx="1"/>
          </p:nvPr>
        </p:nvSpPr>
        <p:spPr>
          <a:xfrm>
            <a:off x="457200" y="1417638"/>
            <a:ext cx="8229600" cy="4525963"/>
          </a:xfrm>
        </p:spPr>
        <p:txBody>
          <a:bodyPr>
            <a:normAutofit fontScale="77500" lnSpcReduction="20000"/>
          </a:bodyPr>
          <a:lstStyle/>
          <a:p>
            <a:r>
              <a:rPr lang="ru-RU" dirty="0" smtClean="0"/>
              <a:t>Задачи проекта были реализованы. Повысилась познавательная активность детей. Они стали задавать больше вопросов, проявляют интерес по данной теме. Проект оказался интересным для всех его участников. Проектная деятельность позволила родителям активно участвовать в образовательно-воспитательном процессе и способствовала укреплению детско-родительских отношений. </a:t>
            </a:r>
          </a:p>
          <a:p>
            <a:r>
              <a:rPr lang="ru-RU" dirty="0" smtClean="0"/>
              <a:t>У детей сформированы знания об истории праздника День народного единства, понятие о России, как о много национальном государстве, народы которого проживают в дружбе и согласии между собой. Закреплены знания о флаге, гербе и гимне.</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pPr>
              <a:buNone/>
            </a:pPr>
            <a:r>
              <a:rPr lang="ru-RU" dirty="0" smtClean="0"/>
              <a:t>      «Любовь к родному краю, родной культуре, родной речи начинается с малого - с любви к своей семье, к своему жилищу, к своему детскому саду. Постепенно расширяясь, эта любовь переходит в любовь к родной стране, к её истории, прошлому и настоящему, ко всему человечеству».</a:t>
            </a:r>
          </a:p>
          <a:p>
            <a:pPr>
              <a:buNone/>
            </a:pPr>
            <a:r>
              <a:rPr lang="ru-RU" dirty="0" smtClean="0"/>
              <a:t>                                                       Л. С. Лихачев.</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2060"/>
                </a:solidFill>
              </a:rPr>
              <a:t>Паспорт проекта</a:t>
            </a:r>
            <a:endParaRPr lang="ru-RU" b="1" dirty="0">
              <a:solidFill>
                <a:srgbClr val="002060"/>
              </a:solidFill>
            </a:endParaRPr>
          </a:p>
        </p:txBody>
      </p:sp>
      <p:sp>
        <p:nvSpPr>
          <p:cNvPr id="3" name="Содержимое 2"/>
          <p:cNvSpPr>
            <a:spLocks noGrp="1"/>
          </p:cNvSpPr>
          <p:nvPr>
            <p:ph idx="1"/>
          </p:nvPr>
        </p:nvSpPr>
        <p:spPr>
          <a:xfrm>
            <a:off x="611560" y="1700808"/>
            <a:ext cx="8229600" cy="4525963"/>
          </a:xfrm>
        </p:spPr>
        <p:txBody>
          <a:bodyPr>
            <a:normAutofit/>
          </a:bodyPr>
          <a:lstStyle/>
          <a:p>
            <a:r>
              <a:rPr lang="ru-RU" sz="2700" dirty="0" smtClean="0"/>
              <a:t>Вид проекта: </a:t>
            </a:r>
            <a:r>
              <a:rPr lang="ru-RU" sz="2700" dirty="0" smtClean="0"/>
              <a:t>групповой. </a:t>
            </a:r>
            <a:endParaRPr lang="ru-RU" sz="2700" dirty="0" smtClean="0"/>
          </a:p>
          <a:p>
            <a:r>
              <a:rPr lang="ru-RU" sz="2700" dirty="0" smtClean="0"/>
              <a:t>Сроки реализации проекта: краткосрочный </a:t>
            </a:r>
            <a:endParaRPr lang="ru-RU" sz="2700" dirty="0" smtClean="0"/>
          </a:p>
          <a:p>
            <a:pPr marL="0" indent="0">
              <a:buNone/>
            </a:pPr>
            <a:r>
              <a:rPr lang="ru-RU" sz="2700" dirty="0" smtClean="0"/>
              <a:t>(</a:t>
            </a:r>
            <a:r>
              <a:rPr lang="ru-RU" sz="2700" dirty="0" smtClean="0"/>
              <a:t>2 </a:t>
            </a:r>
            <a:r>
              <a:rPr lang="ru-RU" sz="2700" dirty="0" smtClean="0"/>
              <a:t>недели).</a:t>
            </a:r>
            <a:endParaRPr lang="ru-RU" sz="2700" dirty="0" smtClean="0"/>
          </a:p>
          <a:p>
            <a:r>
              <a:rPr lang="ru-RU" sz="2700" dirty="0" smtClean="0"/>
              <a:t>Возраст детей: старший дошкольный возраст </a:t>
            </a:r>
            <a:r>
              <a:rPr lang="ru-RU" sz="2700" i="1" dirty="0" smtClean="0"/>
              <a:t>(уточнить группу самостоятельно)</a:t>
            </a:r>
            <a:endParaRPr lang="ru-RU" sz="2700" dirty="0" smtClean="0"/>
          </a:p>
          <a:p>
            <a:r>
              <a:rPr lang="ru-RU" sz="2700" dirty="0" smtClean="0"/>
              <a:t>Участники проекта: воспитатели, дети, </a:t>
            </a:r>
            <a:r>
              <a:rPr lang="ru-RU" sz="2700" dirty="0" smtClean="0"/>
              <a:t>родители воспитанников.</a:t>
            </a:r>
            <a:endParaRPr lang="ru-RU" sz="2700" dirty="0" smtClean="0"/>
          </a:p>
          <a:p>
            <a:endParaRPr lang="ru-RU" dirty="0">
              <a:latin typeface="Bookman Old Styl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idx="1"/>
          </p:nvPr>
        </p:nvSpPr>
        <p:spPr>
          <a:xfrm>
            <a:off x="571472" y="714356"/>
            <a:ext cx="3357586" cy="639762"/>
          </a:xfrm>
        </p:spPr>
        <p:txBody>
          <a:bodyPr>
            <a:normAutofit/>
          </a:bodyPr>
          <a:lstStyle/>
          <a:p>
            <a:pPr algn="ctr"/>
            <a:r>
              <a:rPr lang="ru-RU" dirty="0" smtClean="0">
                <a:solidFill>
                  <a:srgbClr val="002060"/>
                </a:solidFill>
              </a:rPr>
              <a:t>Цель:</a:t>
            </a:r>
            <a:endParaRPr lang="ru-RU" dirty="0">
              <a:solidFill>
                <a:srgbClr val="002060"/>
              </a:solidFill>
            </a:endParaRPr>
          </a:p>
        </p:txBody>
      </p:sp>
      <p:sp>
        <p:nvSpPr>
          <p:cNvPr id="5" name="Содержимое 4"/>
          <p:cNvSpPr>
            <a:spLocks noGrp="1"/>
          </p:cNvSpPr>
          <p:nvPr>
            <p:ph sz="half" idx="2"/>
          </p:nvPr>
        </p:nvSpPr>
        <p:spPr>
          <a:xfrm>
            <a:off x="467544" y="1339648"/>
            <a:ext cx="4040188" cy="4483113"/>
          </a:xfrm>
        </p:spPr>
        <p:txBody>
          <a:bodyPr>
            <a:normAutofit/>
          </a:bodyPr>
          <a:lstStyle/>
          <a:p>
            <a:pPr marL="0" indent="0">
              <a:buNone/>
            </a:pPr>
            <a:r>
              <a:rPr lang="ru-RU" dirty="0"/>
              <a:t>воспитание толерантности и дружеского отношения к разным народам мира. </a:t>
            </a:r>
            <a:endParaRPr lang="ru-RU" dirty="0"/>
          </a:p>
          <a:p>
            <a:pPr>
              <a:buNone/>
            </a:pPr>
            <a:endParaRPr lang="ru-RU" dirty="0"/>
          </a:p>
        </p:txBody>
      </p:sp>
      <p:sp>
        <p:nvSpPr>
          <p:cNvPr id="7" name="Текст 6"/>
          <p:cNvSpPr>
            <a:spLocks noGrp="1"/>
          </p:cNvSpPr>
          <p:nvPr>
            <p:ph type="body" sz="quarter" idx="3"/>
          </p:nvPr>
        </p:nvSpPr>
        <p:spPr>
          <a:xfrm>
            <a:off x="4611660" y="699886"/>
            <a:ext cx="3898899" cy="639762"/>
          </a:xfrm>
        </p:spPr>
        <p:txBody>
          <a:bodyPr>
            <a:normAutofit/>
          </a:bodyPr>
          <a:lstStyle/>
          <a:p>
            <a:pPr algn="ctr"/>
            <a:r>
              <a:rPr lang="ru-RU" dirty="0" smtClean="0">
                <a:solidFill>
                  <a:srgbClr val="002060"/>
                </a:solidFill>
              </a:rPr>
              <a:t>Задачи</a:t>
            </a:r>
            <a:r>
              <a:rPr lang="ru-RU" dirty="0" smtClean="0"/>
              <a:t>:</a:t>
            </a:r>
            <a:endParaRPr lang="ru-RU" dirty="0"/>
          </a:p>
        </p:txBody>
      </p:sp>
      <p:sp>
        <p:nvSpPr>
          <p:cNvPr id="8" name="Содержимое 7"/>
          <p:cNvSpPr>
            <a:spLocks noGrp="1"/>
          </p:cNvSpPr>
          <p:nvPr>
            <p:ph sz="quarter" idx="4"/>
          </p:nvPr>
        </p:nvSpPr>
        <p:spPr>
          <a:xfrm>
            <a:off x="4716016" y="1354118"/>
            <a:ext cx="4041775" cy="5357850"/>
          </a:xfrm>
        </p:spPr>
        <p:txBody>
          <a:bodyPr>
            <a:normAutofit/>
          </a:bodyPr>
          <a:lstStyle/>
          <a:p>
            <a:pPr marL="0" indent="0">
              <a:buNone/>
            </a:pPr>
            <a:r>
              <a:rPr lang="ru-RU" dirty="0" smtClean="0"/>
              <a:t>1. Формировать </a:t>
            </a:r>
            <a:r>
              <a:rPr lang="ru-RU" dirty="0"/>
              <a:t>представление о празднике «День народного единства». 2. Формировать знания об особенностях национального быта разных народов. </a:t>
            </a:r>
            <a:endParaRPr lang="ru-RU" dirty="0" smtClean="0"/>
          </a:p>
          <a:p>
            <a:pPr marL="0" indent="0">
              <a:buNone/>
            </a:pPr>
            <a:r>
              <a:rPr lang="ru-RU" dirty="0" smtClean="0"/>
              <a:t>3</a:t>
            </a:r>
            <a:r>
              <a:rPr lang="ru-RU" dirty="0"/>
              <a:t>. Развивать связную речь детей, обогащать их словарный запас. </a:t>
            </a:r>
            <a:endParaRPr lang="ru-RU" dirty="0" smtClean="0"/>
          </a:p>
          <a:p>
            <a:pPr marL="0" indent="0">
              <a:buNone/>
            </a:pPr>
            <a:r>
              <a:rPr lang="ru-RU" dirty="0" smtClean="0"/>
              <a:t>4</a:t>
            </a:r>
            <a:r>
              <a:rPr lang="ru-RU" dirty="0"/>
              <a:t>. Развивать интерес к истории, традициям, жизни людей. </a:t>
            </a:r>
            <a:endParaRPr lang="ru-RU" dirty="0"/>
          </a:p>
          <a:p>
            <a:endParaRPr lang="ru-RU" dirty="0"/>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855" y="4122076"/>
            <a:ext cx="4248472" cy="169879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2060"/>
                </a:solidFill>
              </a:rPr>
              <a:t>Актуальность проекта</a:t>
            </a:r>
            <a:endParaRPr lang="ru-RU" dirty="0">
              <a:solidFill>
                <a:srgbClr val="002060"/>
              </a:solidFill>
            </a:endParaRPr>
          </a:p>
        </p:txBody>
      </p:sp>
      <p:sp>
        <p:nvSpPr>
          <p:cNvPr id="3" name="Содержимое 2"/>
          <p:cNvSpPr>
            <a:spLocks noGrp="1"/>
          </p:cNvSpPr>
          <p:nvPr>
            <p:ph idx="1"/>
          </p:nvPr>
        </p:nvSpPr>
        <p:spPr>
          <a:xfrm>
            <a:off x="446517" y="1196752"/>
            <a:ext cx="8229600" cy="4840303"/>
          </a:xfrm>
        </p:spPr>
        <p:txBody>
          <a:bodyPr>
            <a:normAutofit/>
          </a:bodyPr>
          <a:lstStyle/>
          <a:p>
            <a:pPr marL="0" indent="0">
              <a:buNone/>
            </a:pPr>
            <a:r>
              <a:rPr lang="ru-RU" sz="1600" dirty="0"/>
              <a:t>В настоящее время одной из острейших проблем является воспитание патриотизма. Чувство патриотизма многогранно по содержанию. Это и любовь к родным местам, и гордость за свой народ, и ощущение своей неразрывности с окружающим миром, и желание сохранять и приумножить богатство своей страны.  Дошкольные образовательные учреждения, являясь начальным звеном системы образования, призваны формировать у детей первое представление об окружающем мире, отношение к родной природе, малой Родине, своему Отечеству. Очевидно, что для этого необходимо определить нравственные ориентиры, способные вызвать чувства самоуважения и единения. Задачи патриотического воспитания в дошкольном учреждении решаются во всех видах детской деятельности: на занятиях, в играх, в труде, в быту. Проектная деятельность является отличной формой работы для актуализации и систематизации знаний детей по патриотическому воспитанию детей.</a:t>
            </a:r>
            <a:endParaRPr lang="ru-RU" sz="1600" dirty="0">
              <a:effectLst/>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79712" y="4005064"/>
            <a:ext cx="5926968" cy="2370787"/>
          </a:xfrm>
          <a:prstGeom prst="rect">
            <a:avLst/>
          </a:prstGeom>
          <a:ln>
            <a:noFill/>
          </a:ln>
          <a:effectLst>
            <a:outerShdw blurRad="190500" algn="tl" rotWithShape="0">
              <a:srgbClr val="000000">
                <a:alpha val="70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323528" y="439552"/>
            <a:ext cx="8229600" cy="1143000"/>
          </a:xfrm>
        </p:spPr>
        <p:txBody>
          <a:bodyPr>
            <a:normAutofit fontScale="90000"/>
          </a:bodyPr>
          <a:lstStyle/>
          <a:p>
            <a:r>
              <a:rPr lang="ru-RU" b="1" dirty="0" smtClean="0"/>
              <a:t/>
            </a:r>
            <a:br>
              <a:rPr lang="ru-RU" b="1" dirty="0" smtClean="0"/>
            </a:br>
            <a:r>
              <a:rPr lang="ru-RU" b="1" dirty="0" smtClean="0"/>
              <a:t/>
            </a:r>
            <a:br>
              <a:rPr lang="ru-RU" b="1" dirty="0" smtClean="0"/>
            </a:br>
            <a:r>
              <a:rPr lang="ru-RU" b="1" dirty="0" smtClean="0">
                <a:solidFill>
                  <a:srgbClr val="002060"/>
                </a:solidFill>
              </a:rPr>
              <a:t>Прогнозируемый</a:t>
            </a:r>
            <a:r>
              <a:rPr lang="ru-RU" b="1" dirty="0" smtClean="0">
                <a:solidFill>
                  <a:srgbClr val="002060"/>
                </a:solidFill>
              </a:rPr>
              <a:t> </a:t>
            </a:r>
            <a:r>
              <a:rPr lang="ru-RU" b="1" dirty="0" smtClean="0">
                <a:solidFill>
                  <a:srgbClr val="002060"/>
                </a:solidFill>
              </a:rPr>
              <a:t>результат: </a:t>
            </a:r>
            <a:r>
              <a:rPr lang="ru-RU" dirty="0" smtClean="0"/>
              <a:t/>
            </a:r>
            <a:br>
              <a:rPr lang="ru-RU" dirty="0" smtClean="0"/>
            </a:br>
            <a:r>
              <a:rPr lang="ru-RU" dirty="0" smtClean="0">
                <a:solidFill>
                  <a:srgbClr val="002060"/>
                </a:solidFill>
              </a:rPr>
              <a:t/>
            </a:r>
            <a:br>
              <a:rPr lang="ru-RU" dirty="0" smtClean="0">
                <a:solidFill>
                  <a:srgbClr val="002060"/>
                </a:solidFill>
              </a:rPr>
            </a:br>
            <a:endParaRPr lang="ru-RU" dirty="0">
              <a:solidFill>
                <a:srgbClr val="002060"/>
              </a:solidFill>
            </a:endParaRPr>
          </a:p>
        </p:txBody>
      </p:sp>
      <p:sp>
        <p:nvSpPr>
          <p:cNvPr id="7" name="Содержимое 6"/>
          <p:cNvSpPr>
            <a:spLocks noGrp="1"/>
          </p:cNvSpPr>
          <p:nvPr>
            <p:ph idx="1"/>
          </p:nvPr>
        </p:nvSpPr>
        <p:spPr>
          <a:xfrm>
            <a:off x="539552" y="1582552"/>
            <a:ext cx="8229600" cy="4525963"/>
          </a:xfrm>
        </p:spPr>
        <p:txBody>
          <a:bodyPr>
            <a:normAutofit/>
          </a:bodyPr>
          <a:lstStyle/>
          <a:p>
            <a:pPr marL="0" indent="0">
              <a:buNone/>
            </a:pPr>
            <a:r>
              <a:rPr lang="ru-RU" dirty="0"/>
              <a:t>формирование у детей чувств патриотизма: гордости за свою Родину, уважение традиций людей разных национальностей, проживающих на территории России; совершенствование уровня знаний детей о своей стране; повышение уровня знаний родителей.</a:t>
            </a:r>
            <a:endParaRPr lang="ru-RU" dirty="0">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a:normAutofit/>
          </a:bodyPr>
          <a:lstStyle/>
          <a:p>
            <a:r>
              <a:rPr lang="ru-RU" b="1" dirty="0" smtClean="0">
                <a:solidFill>
                  <a:srgbClr val="002060"/>
                </a:solidFill>
              </a:rPr>
              <a:t>Работа с детьми</a:t>
            </a:r>
            <a:endParaRPr lang="ru-RU" b="1" dirty="0">
              <a:solidFill>
                <a:srgbClr val="002060"/>
              </a:solidFill>
            </a:endParaRPr>
          </a:p>
        </p:txBody>
      </p:sp>
      <p:sp>
        <p:nvSpPr>
          <p:cNvPr id="7" name="Содержимое 6"/>
          <p:cNvSpPr>
            <a:spLocks noGrp="1"/>
          </p:cNvSpPr>
          <p:nvPr>
            <p:ph idx="1"/>
          </p:nvPr>
        </p:nvSpPr>
        <p:spPr/>
        <p:txBody>
          <a:bodyPr/>
          <a:lstStyle/>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a:normAutofit/>
          </a:bodyPr>
          <a:lstStyle/>
          <a:p>
            <a:r>
              <a:rPr lang="ru-RU" b="1" dirty="0" smtClean="0">
                <a:solidFill>
                  <a:srgbClr val="002060"/>
                </a:solidFill>
              </a:rPr>
              <a:t>Работа с детьми</a:t>
            </a:r>
            <a:endParaRPr lang="ru-RU" b="1" dirty="0">
              <a:solidFill>
                <a:srgbClr val="002060"/>
              </a:solidFill>
            </a:endParaRPr>
          </a:p>
        </p:txBody>
      </p:sp>
      <p:sp>
        <p:nvSpPr>
          <p:cNvPr id="7" name="Содержимое 6"/>
          <p:cNvSpPr>
            <a:spLocks noGrp="1"/>
          </p:cNvSpPr>
          <p:nvPr>
            <p:ph idx="1"/>
          </p:nvPr>
        </p:nvSpPr>
        <p:spPr/>
        <p:txBody>
          <a:bodyPr/>
          <a:lstStyle/>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a:normAutofit/>
          </a:bodyPr>
          <a:lstStyle/>
          <a:p>
            <a:r>
              <a:rPr lang="ru-RU" b="1" dirty="0" smtClean="0">
                <a:solidFill>
                  <a:srgbClr val="002060"/>
                </a:solidFill>
              </a:rPr>
              <a:t>Работа с детьми</a:t>
            </a:r>
            <a:endParaRPr lang="ru-RU" b="1" dirty="0">
              <a:solidFill>
                <a:srgbClr val="002060"/>
              </a:solidFill>
            </a:endParaRPr>
          </a:p>
        </p:txBody>
      </p:sp>
      <p:sp>
        <p:nvSpPr>
          <p:cNvPr id="7" name="Содержимое 6"/>
          <p:cNvSpPr>
            <a:spLocks noGrp="1"/>
          </p:cNvSpPr>
          <p:nvPr>
            <p:ph idx="1"/>
          </p:nvPr>
        </p:nvSpPr>
        <p:spPr/>
        <p:txBody>
          <a:bodyPr/>
          <a:lstStyle/>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102</Words>
  <Application>Microsoft Office PowerPoint</Application>
  <PresentationFormat>Экран (4:3)</PresentationFormat>
  <Paragraphs>30</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Arial</vt:lpstr>
      <vt:lpstr>Bookman Old Style</vt:lpstr>
      <vt:lpstr>Calibri</vt:lpstr>
      <vt:lpstr>Тема Office</vt:lpstr>
      <vt:lpstr>    Проект  по нравственно-патриотическому воспитанию «Наша Родина - Россия» Старший дошкольный возраст (уточнить возраст самостоятельно)    </vt:lpstr>
      <vt:lpstr>Презентация PowerPoint</vt:lpstr>
      <vt:lpstr>Паспорт проекта</vt:lpstr>
      <vt:lpstr>Презентация PowerPoint</vt:lpstr>
      <vt:lpstr>Актуальность проекта</vt:lpstr>
      <vt:lpstr>  Прогнозируемый результат:   </vt:lpstr>
      <vt:lpstr>Работа с детьми</vt:lpstr>
      <vt:lpstr>Работа с детьми</vt:lpstr>
      <vt:lpstr>Работа с детьми</vt:lpstr>
      <vt:lpstr>Работа с родителями</vt:lpstr>
      <vt:lpstr>Итоговое мероприятие</vt:lpstr>
      <vt:lpstr>Продукт проекта</vt:lpstr>
      <vt:lpstr> Результаты реализации проекта: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Название презентации</dc:title>
  <dc:creator>Юлия Щербакова</dc:creator>
  <dcterms:created xsi:type="dcterms:W3CDTF">2021-05-25T13:06:06Z</dcterms:created>
  <dcterms:modified xsi:type="dcterms:W3CDTF">2023-10-26T21:21:25Z</dcterms:modified>
</cp:coreProperties>
</file>