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86" r:id="rId4"/>
    <p:sldId id="287" r:id="rId5"/>
    <p:sldId id="288" r:id="rId6"/>
    <p:sldId id="289" r:id="rId7"/>
    <p:sldId id="290" r:id="rId8"/>
    <p:sldId id="291" r:id="rId9"/>
    <p:sldId id="297" r:id="rId10"/>
    <p:sldId id="298" r:id="rId11"/>
    <p:sldId id="299" r:id="rId12"/>
    <p:sldId id="300" r:id="rId13"/>
    <p:sldId id="301" r:id="rId14"/>
    <p:sldId id="283" r:id="rId15"/>
    <p:sldId id="292" r:id="rId16"/>
    <p:sldId id="293" r:id="rId17"/>
    <p:sldId id="294" r:id="rId18"/>
    <p:sldId id="296" r:id="rId19"/>
    <p:sldId id="295" r:id="rId20"/>
    <p:sldId id="302" r:id="rId21"/>
    <p:sldId id="28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34D2E-7591-9A94-D20A-8C8CD519F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85800"/>
            <a:ext cx="10591800" cy="5638799"/>
          </a:xfrm>
        </p:spPr>
        <p:txBody>
          <a:bodyPr/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>Выступление на заседании МК </a:t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2800" b="1" dirty="0" smtClean="0"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latin typeface="Times New Roman"/>
                <a:ea typeface="Times New Roman"/>
              </a:rPr>
            </a:br>
            <a:r>
              <a:rPr lang="ru-RU" sz="3600" b="1" dirty="0" smtClean="0">
                <a:latin typeface="Times New Roman"/>
                <a:ea typeface="Times New Roman"/>
              </a:rPr>
              <a:t>«Развитие </a:t>
            </a:r>
            <a:r>
              <a:rPr lang="ru-RU" sz="3600" b="1" dirty="0">
                <a:latin typeface="Times New Roman"/>
                <a:ea typeface="Times New Roman"/>
              </a:rPr>
              <a:t>познавательной активности обучающихся через проектную </a:t>
            </a:r>
            <a:r>
              <a:rPr lang="ru-RU" sz="3600" b="1" dirty="0" smtClean="0">
                <a:latin typeface="Times New Roman"/>
                <a:ea typeface="Times New Roman"/>
              </a:rPr>
              <a:t>деятельность по истории»</a:t>
            </a:r>
            <a:br>
              <a:rPr lang="ru-RU" sz="3600" b="1" dirty="0" smtClean="0">
                <a:latin typeface="Times New Roman"/>
                <a:ea typeface="Times New Roman"/>
              </a:rPr>
            </a:br>
            <a:r>
              <a:rPr lang="ru-RU" sz="4800" b="1" dirty="0">
                <a:latin typeface="Times New Roman"/>
                <a:ea typeface="Times New Roman"/>
              </a:rPr>
              <a:t/>
            </a:r>
            <a:br>
              <a:rPr lang="ru-RU" sz="4800" b="1" dirty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Медная Н.В., 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r>
              <a:rPr lang="ru-RU" sz="2400" b="1" dirty="0" smtClean="0">
                <a:latin typeface="Times New Roman"/>
                <a:ea typeface="Times New Roman"/>
              </a:rPr>
              <a:t>преподаватель истории</a:t>
            </a:r>
            <a:br>
              <a:rPr lang="ru-RU" sz="2400" b="1" dirty="0" smtClean="0">
                <a:latin typeface="Times New Roman"/>
                <a:ea typeface="Times New Roman"/>
              </a:rPr>
            </a:br>
            <a:endParaRPr lang="" sz="2400" b="1" dirty="0">
              <a:latin typeface="Times New Roman" panose="02000000000000000000" pitchFamily="2" charset="0"/>
              <a:ea typeface="Times New Rom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28599"/>
            <a:ext cx="1189037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0716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96774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проектов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участников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-разработчик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является его единственным участником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- два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участника</a:t>
            </a:r>
          </a:p>
          <a:p>
            <a:endParaRPr lang="ru-RU" dirty="0"/>
          </a:p>
        </p:txBody>
      </p:sp>
      <p:pic>
        <p:nvPicPr>
          <p:cNvPr id="2051" name="Picture 3" descr="C:\Users\Медная\Desktop\Сохранение\Мое\награды и дипломы\Ближе к Дальнему\bkJ382-5q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3124200"/>
            <a:ext cx="5271969" cy="351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39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76200"/>
            <a:ext cx="9982200" cy="8382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проектной деятельности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62000"/>
            <a:ext cx="11125200" cy="5791200"/>
          </a:xfrm>
        </p:spPr>
        <p:txBody>
          <a:bodyPr>
            <a:normAutofit lnSpcReduction="1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темы проекта.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(что необходимо изучить?) и предмета (под каким углом зрения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проблемы и вытекающей из нее цели (создание (разработка, оформление, изготовление, конструирование и т. д.) проектного продукта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задач исследования (что нужно сделать, чтобы достичь цели исследования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гипотезы (предположения) их решения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методов исследования.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оформления результатов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систематизация и анализ полученных данных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итогов, оформление результатов и их презентация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Формулирование выводов и выдвижение новых проблем.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06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6680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 содержит: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81200" y="9144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учебного заведения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руководителе и исполнителях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значимость проекта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этапы, сроки работы над проектом, обязанности участников.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8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12776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«Конечный продукт» проектной деятельности учащихся может быть представлен в виде: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219201"/>
            <a:ext cx="11125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атласа;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видеофильма, видеоклипа;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электронной газеты, электронного журнала;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дизайн-макета;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произведения;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мультимедийного продукта;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пакета рекомендаций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публикации;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путеводителя, рекламного проспекта;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иллюстраций;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сказки, справочника, словаря, дневника путешествий.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975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10287000" cy="62484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Работа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проектной методике требует от учащихся высокой степени самостоятельности поисковой деятельности, координации своих действий, активного исследовательского, исполнительского и коммуникативного взаимодействия.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Роль 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заключается в подготовке учащихся к работе над проектом, выборе темы, в оказании помощи учащимся при планировании работы, в текущем контроле и консультировании учащихся по ходу выполнения проекта на правах соучастника.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Итак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основная идея метода проектов заключается в том, чтобы перенести акцент с различного вида упражнений на активную мыслительную деятельность учащихся в ходе совместной творческой работы. В этой методике используются все лучшие идеи, выработанные традиционной и современной методикой преподавания. К ним относятся: разнообразие, проблемность, учение 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удовольствием.</a:t>
            </a: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019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782"/>
            <a:ext cx="4406431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673"/>
            <a:ext cx="3567219" cy="527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28" y="940593"/>
            <a:ext cx="3034472" cy="435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58294"/>
            <a:ext cx="2686963" cy="395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9607"/>
            <a:ext cx="408074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68" y="332099"/>
            <a:ext cx="3887432" cy="569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599"/>
            <a:ext cx="2996908" cy="423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12" y="2514599"/>
            <a:ext cx="3045763" cy="4315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338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188" y="2819400"/>
            <a:ext cx="7120012" cy="4003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52400"/>
            <a:ext cx="7444315" cy="41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52400"/>
            <a:ext cx="3173598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586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78" y="2"/>
            <a:ext cx="4879801" cy="699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66800" y="1"/>
            <a:ext cx="594360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Хабаровского края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Краевое государственное бюджетное образовательное учреждение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Хабаровский дорожно-строительный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техникум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Интеллектуально-развлекательная  игра по истории России,  посвященная 350-летию со дня его рождения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 «Небываемое бывает».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(Методическая разработка) </a:t>
            </a:r>
          </a:p>
          <a:p>
            <a:pPr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Медная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Викторовна, 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истории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Хабаровск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650409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27" y="3193472"/>
            <a:ext cx="5730873" cy="3664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3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4743"/>
            <a:ext cx="4429065" cy="62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03306"/>
            <a:ext cx="5027708" cy="377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895" y="214744"/>
            <a:ext cx="4305229" cy="560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75" y="2810669"/>
            <a:ext cx="5008076" cy="3756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78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10591800" cy="3733800"/>
          </a:xfrm>
        </p:spPr>
        <p:txBody>
          <a:bodyPr>
            <a:norm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     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дидактическое средство, которое способствует формированию навыков целеполагания и позволяет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оптимальные пути достижения сформулированных целей при соответствующем руководстве со стороны педагога.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17" y="4199948"/>
            <a:ext cx="4177673" cy="23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9947"/>
            <a:ext cx="4313596" cy="23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674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6" y="133782"/>
            <a:ext cx="5638800" cy="317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24482"/>
            <a:ext cx="5684665" cy="319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665" y="177511"/>
            <a:ext cx="5559837" cy="312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101" y="3505200"/>
            <a:ext cx="5486401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968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10134600" cy="6019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Таким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с помощью проектной методики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достичь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сразу нескольких целей: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кругозор детей,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изученный материал,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атмосферу праздника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кабинет истории творческими работами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обучающихся. </a:t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Каждый обучающийся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оформляет свой творческий проект индивидуально, но в соответствии с общими требованиями, поэтому итогом проектной деятельности может стать коллективный продукт в виде сборника </a:t>
            </a: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работ.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Конечный </a:t>
            </a:r>
            <a:r>
              <a:rPr lang="ru-RU" sz="2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усилий педагога заключается в переводе специально организованной активности ученика в его собственную, то есть стратегия учителя должна заключаться в переориентации сознания учащихся: учение из каждодневной принудительной обязанности должно стать частью общего знакомства с окружающим миром.</a:t>
            </a:r>
            <a: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/>
              </a:rPr>
              <a:t/>
            </a:r>
            <a:br>
              <a:rPr lang="ru-RU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"/>
              </a:rPr>
            </a:br>
            <a:endParaRPr lang="ru-RU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85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дная\Desktop\Сохранение\Мое\награды и дипломы\Ближе к Дальнему\globus-svit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5181603" cy="518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едная\Desktop\Сохранение\Мое\награды и дипломы\Ближе к Дальнему\2990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799"/>
            <a:ext cx="5558219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76201"/>
            <a:ext cx="10439400" cy="1676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проектной деятельности обучающихся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2362199"/>
            <a:ext cx="3733800" cy="35052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Возросшие требования к универсальности знаний обучающихся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1" y="2362200"/>
            <a:ext cx="4495799" cy="3505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образовательных технологиях, реализующих связь обучения с жизнью и формирующих активную, самостоятельную позицию обучающихся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295400"/>
            <a:ext cx="323272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297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9829800" cy="914400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 обеспечивает: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0" y="2057399"/>
            <a:ext cx="4724400" cy="37338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Активную позицию обучающихся в учении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обще- учебных умений, навыков и компетенций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05600" y="990600"/>
            <a:ext cx="5105400" cy="5486399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познавательного интереса обучающихся</a:t>
            </a:r>
          </a:p>
          <a:p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обучения с жизнью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489590"/>
            <a:ext cx="2789068" cy="3347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19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10134600" cy="20193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обучающегося проект – это возможность: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676401"/>
            <a:ext cx="4523986" cy="4191000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самостоятельно то, что  интересно (в группе или одному)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использовать свои возможности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Принести пользу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Решить интересную проблему, сформулированную самими обучающимися в виде цели и задач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752600"/>
            <a:ext cx="4724788" cy="4114801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Проявить себя, попробовать свои силы, приложить свои знания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 показать достигнутый результат</a:t>
            </a:r>
          </a:p>
          <a:p>
            <a:endParaRPr lang="ru-RU" dirty="0"/>
          </a:p>
        </p:txBody>
      </p:sp>
      <p:pic>
        <p:nvPicPr>
          <p:cNvPr id="3076" name="Picture 4" descr="C:\Users\Медная\Downloads\stock-vector-boy-reading-a-book-drawing-isolated-white-background-1054996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783" b="6783"/>
          <a:stretch/>
        </p:blipFill>
        <p:spPr bwMode="auto">
          <a:xfrm>
            <a:off x="7621732" y="3553692"/>
            <a:ext cx="2360468" cy="31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75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744200" cy="1524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точки зрения педагога,  проект позволяет вырабатывать и развивать специфические умения, навыки и компетенции обучающихся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105400" cy="4114799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цели и задач, целеполагание и планирование деятельности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Самоанализ и рефлексия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и критическое осмысление  информации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5029200" cy="396240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методов исследования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применение знаний, умений, навыков в нестандартных ситуациях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0"/>
            <a:ext cx="4035425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78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724400" cy="5334000"/>
          </a:xfrm>
        </p:spPr>
        <p:txBody>
          <a:bodyPr/>
          <a:lstStyle/>
          <a:p>
            <a:pPr lvl="0" defTabSz="685800" fontAlgn="base">
              <a:lnSpc>
                <a:spcPts val="1725"/>
              </a:lnSpc>
              <a:spcBef>
                <a:spcPts val="0"/>
              </a:spcBef>
            </a:pPr>
            <a:r>
              <a:rPr lang="ru-RU" sz="2800" b="1" dirty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Образовательный </a:t>
            </a:r>
            <a:r>
              <a:rPr lang="ru-RU" sz="28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</a:t>
            </a:r>
            <a:r>
              <a:rPr lang="ru-RU" sz="24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br>
              <a:rPr lang="ru-RU" sz="24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400" b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есть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</a:t>
            </a:r>
            <a:br>
              <a:rPr lang="ru-RU" sz="2400" b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достижение общего результата деятельности.</a:t>
            </a:r>
            <a:br>
              <a:rPr lang="ru-RU" sz="2400" b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7400" y="685800"/>
            <a:ext cx="5791200" cy="5638800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«Проектирование» —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создания проекта и его фиксация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какой-либо внешне выраженной форме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Хотя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термин имеет техническое звучание,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он также используется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обозначения интеллектуальной деятельности по созданию проектов самых разнообразных типов.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4567451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54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52400"/>
            <a:ext cx="10134600" cy="9144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проектов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1143001"/>
            <a:ext cx="4600186" cy="4724400"/>
          </a:xfrm>
        </p:spPr>
        <p:txBody>
          <a:bodyPr/>
          <a:lstStyle/>
          <a:p>
            <a:pPr lvl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- получение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знания, обладающего признаками новизны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теоретической и/или практической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</a:t>
            </a:r>
          </a:p>
          <a:p>
            <a:pPr lvl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– получение творческого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продукта: газеты, сочинения, альманаха, видеоролика, праздника, экспедиции и т. д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Ролевые и игровые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- </a:t>
            </a: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проектанты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роли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литературных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героев, исторических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выдуманных персонажей,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проекта лишь намечается</a:t>
            </a:r>
          </a:p>
          <a:p>
            <a:pPr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b="1" kern="15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48400" y="1219199"/>
            <a:ext cx="5105400" cy="4648201"/>
          </a:xfrm>
        </p:spPr>
        <p:txBody>
          <a:bodyPr>
            <a:normAutofit/>
          </a:bodyPr>
          <a:lstStyle/>
          <a:p>
            <a:pPr lvl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- </a:t>
            </a: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о каком-либо объекте с целью ее анализа, обобщения и представления широкой аудитории в виде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</a:p>
          <a:p>
            <a:pPr marL="0" lvl="0" indent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Прикладные проекты </a:t>
            </a:r>
            <a:r>
              <a:rPr lang="ru-RU" b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lang="ru-RU" b="1" kern="15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получение </a:t>
            </a:r>
            <a:r>
              <a:rPr lang="ru-RU" b="1" kern="15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результата, ориентированного на социальные интересы самих участников</a:t>
            </a:r>
          </a:p>
          <a:p>
            <a:pPr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ru-RU" b="1" kern="15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 defTabSz="685800" fontAlgn="base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b="1" kern="1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66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9601200" cy="1371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проектов по предметно-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содержательной области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4572000" cy="441959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Монопроекты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разрабатываются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одного предмета с выбором наиболее сложных разделов; не исключается использование информации из других областей знания и деятельности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524001"/>
            <a:ext cx="4800989" cy="434340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-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затрагивают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два-три предмета</a:t>
            </a: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0" b="5840"/>
          <a:stretch/>
        </p:blipFill>
        <p:spPr bwMode="auto">
          <a:xfrm>
            <a:off x="5486400" y="3876559"/>
            <a:ext cx="3619500" cy="295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436018"/>
            <a:ext cx="4031910" cy="226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239025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622</Words>
  <Application>Microsoft Office PowerPoint</Application>
  <PresentationFormat>Произвольный</PresentationFormat>
  <Paragraphs>113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Crop</vt:lpstr>
      <vt:lpstr> Выступление на заседании МК   «Развитие познавательной активности обучающихся через проектную деятельность по истории»  Медная Н.В.,  преподаватель истории </vt:lpstr>
      <vt:lpstr>       Метод проектов — это дидактическое средство, которое способствует формированию навыков целеполагания и позволяет обучающимся находить оптимальные пути достижения сформулированных целей при соответствующем руководстве со стороны педагога.</vt:lpstr>
      <vt:lpstr>Актуальность проектной деятельности обучающихся</vt:lpstr>
      <vt:lpstr>Метод проектов обеспечивает:</vt:lpstr>
      <vt:lpstr>Для обучающегося проект – это возможность:</vt:lpstr>
      <vt:lpstr>      С точки зрения педагога,  проект позволяет вырабатывать и развивать специфические умения, навыки и компетенции обучающихся</vt:lpstr>
      <vt:lpstr>Образовательный проект –  есть совместная учебно-познавательная, творческая или игровая деятельность учащихся, имеющая общую цель, согласованные методы, способы деятельности, направленная  на достижение общего результата деятельности.  </vt:lpstr>
      <vt:lpstr>Типы проектов</vt:lpstr>
      <vt:lpstr>Типология проектов по предметно- содержательной области </vt:lpstr>
      <vt:lpstr>Типология проектов  по количеству участников </vt:lpstr>
      <vt:lpstr>Этапы проектной деятельности </vt:lpstr>
      <vt:lpstr>Паспорт проекта содержит: </vt:lpstr>
      <vt:lpstr>«Конечный продукт» проектной деятельности учащихся может быть представлен в виде: </vt:lpstr>
      <vt:lpstr>       Работа по проектной методике требует от учащихся высокой степени самостоятельности поисковой деятельности, координации своих действий, активного исследовательского, исполнительского и коммуникативного взаимодействия.         Роль учителя заключается в подготовке учащихся к работе над проектом, выборе темы, в оказании помощи учащимся при планировании работы, в текущем контроле и консультировании учащихся по ходу выполнения проекта на правах соучастника.        Итак, основная идея метода проектов заключается в том, чтобы перенести акцент с различного вида упражнений на активную мыслительную деятельность учащихся в ходе совместной творческой работы. В этой методике используются все лучшие идеи, выработанные традиционной и современной методикой преподавания. К ним относятся: разнообразие, проблемность, учение с удовольствием.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Таким образом, с помощью проектной методики преподаватель может  достичь сразу нескольких целей:  - расширить кругозор детей,  - закрепить изученный материал,  - создать на уроке атмосферу праздника  - и пополнить кабинет истории творческими работами обучающихся.          Каждый обучающийся оформляет свой творческий проект индивидуально, но в соответствии с общими требованиями, поэтому итогом проектной деятельности может стать коллективный продукт в виде сборника работ.        Конечный результат усилий педагога заключается в переводе специально организованной активности ученика в его собственную, то есть стратегия учителя должна заключаться в переориентации сознания учащихся: учение из каждодневной принудительной обязанности должно стать частью общего знакомства с окружающим миром.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Роль США во второй мировой войне </dc:title>
  <dc:creator>Unknown User</dc:creator>
  <cp:lastModifiedBy>Медная</cp:lastModifiedBy>
  <cp:revision>151</cp:revision>
  <dcterms:created xsi:type="dcterms:W3CDTF">2022-05-12T06:17:36Z</dcterms:created>
  <dcterms:modified xsi:type="dcterms:W3CDTF">2026-02-12T03:02:21Z</dcterms:modified>
</cp:coreProperties>
</file>