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E5D03-25A6-429A-83C8-0C6BC0757A06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15C16-C83A-4183-82F5-10051C279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Бессоюзное сложное предложение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404664"/>
            <a:ext cx="3956248" cy="572149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4. Вторая часть содержит сравнение, сопоставление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5. Если выражена быстрая смена событий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476672"/>
            <a:ext cx="4042792" cy="5649491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4.</a:t>
            </a:r>
            <a:r>
              <a:rPr lang="ru-RU" dirty="0" smtClean="0"/>
              <a:t> </a:t>
            </a:r>
            <a:r>
              <a:rPr lang="ru-RU" i="1" dirty="0" smtClean="0"/>
              <a:t>Берёза в лесу без вершины – хозяйка без мужа в дому. (</a:t>
            </a:r>
            <a:r>
              <a:rPr lang="ru-RU" i="1" dirty="0"/>
              <a:t>Берёза в лесу без </a:t>
            </a:r>
            <a:r>
              <a:rPr lang="ru-RU" i="1" dirty="0" smtClean="0"/>
              <a:t>вершины, словно </a:t>
            </a:r>
            <a:r>
              <a:rPr lang="ru-RU" i="1" dirty="0"/>
              <a:t>хозяйка без мужа в дому. </a:t>
            </a:r>
            <a:r>
              <a:rPr lang="ru-RU" i="1" dirty="0" smtClean="0"/>
              <a:t>)</a:t>
            </a: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5. Сыр выпал – с ним была плутовка такова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72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Толстые сосульки свисали с крыш и обтаивали на солнце.</a:t>
            </a:r>
          </a:p>
          <a:p>
            <a:r>
              <a:rPr lang="ru-RU" dirty="0" smtClean="0"/>
              <a:t>Капли падали с них, звонко ударяли о лёд, по всем улицам пели песню весны.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Богатство синтаксической синонимии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073427"/>
          </a:xfrm>
        </p:spPr>
        <p:txBody>
          <a:bodyPr>
            <a:noAutofit/>
          </a:bodyPr>
          <a:lstStyle/>
          <a:p>
            <a:pPr lvl="0"/>
            <a:r>
              <a:rPr lang="ru-RU" sz="2800" i="1" dirty="0" smtClean="0">
                <a:solidFill>
                  <a:srgbClr val="FF0000"/>
                </a:solidFill>
              </a:rPr>
              <a:t>ССП</a:t>
            </a:r>
            <a:r>
              <a:rPr lang="ru-RU" sz="2800" i="1" dirty="0" smtClean="0"/>
              <a:t>: </a:t>
            </a:r>
            <a:r>
              <a:rPr lang="ru-RU" sz="2800" i="1" dirty="0" smtClean="0">
                <a:solidFill>
                  <a:prstClr val="black"/>
                </a:solidFill>
              </a:rPr>
              <a:t>Толстые сосульки, свисавшие </a:t>
            </a:r>
            <a:r>
              <a:rPr lang="ru-RU" sz="2800" i="1" dirty="0">
                <a:solidFill>
                  <a:prstClr val="black"/>
                </a:solidFill>
              </a:rPr>
              <a:t>с </a:t>
            </a:r>
            <a:r>
              <a:rPr lang="ru-RU" sz="2800" i="1" dirty="0" smtClean="0">
                <a:solidFill>
                  <a:prstClr val="black"/>
                </a:solidFill>
              </a:rPr>
              <a:t>крыш, </a:t>
            </a:r>
            <a:r>
              <a:rPr lang="ru-RU" sz="2800" i="1" dirty="0">
                <a:solidFill>
                  <a:prstClr val="black"/>
                </a:solidFill>
              </a:rPr>
              <a:t>обтаивали на </a:t>
            </a:r>
            <a:r>
              <a:rPr lang="ru-RU" sz="2800" i="1" dirty="0" smtClean="0">
                <a:solidFill>
                  <a:prstClr val="black"/>
                </a:solidFill>
              </a:rPr>
              <a:t>солнце, и капли, падая </a:t>
            </a:r>
            <a:r>
              <a:rPr lang="ru-RU" sz="2800" i="1" dirty="0">
                <a:solidFill>
                  <a:prstClr val="black"/>
                </a:solidFill>
              </a:rPr>
              <a:t>с них, звонко ударяли о лёд, по всем улицам пели песню весны.</a:t>
            </a:r>
          </a:p>
          <a:p>
            <a:pPr lvl="0"/>
            <a:r>
              <a:rPr lang="ru-RU" sz="2800" i="1" dirty="0" smtClean="0">
                <a:solidFill>
                  <a:srgbClr val="FF0000"/>
                </a:solidFill>
              </a:rPr>
              <a:t> СПП</a:t>
            </a:r>
            <a:r>
              <a:rPr lang="ru-RU" sz="2800" i="1" dirty="0" smtClean="0"/>
              <a:t>: Когда т</a:t>
            </a:r>
            <a:r>
              <a:rPr lang="ru-RU" sz="2800" i="1" dirty="0" smtClean="0">
                <a:solidFill>
                  <a:prstClr val="black"/>
                </a:solidFill>
              </a:rPr>
              <a:t>олстые сосульки, свисавшие </a:t>
            </a:r>
            <a:r>
              <a:rPr lang="ru-RU" sz="2800" i="1" dirty="0">
                <a:solidFill>
                  <a:prstClr val="black"/>
                </a:solidFill>
              </a:rPr>
              <a:t>с </a:t>
            </a:r>
            <a:r>
              <a:rPr lang="ru-RU" sz="2800" i="1" dirty="0" smtClean="0">
                <a:solidFill>
                  <a:prstClr val="black"/>
                </a:solidFill>
              </a:rPr>
              <a:t>крыш, </a:t>
            </a:r>
            <a:r>
              <a:rPr lang="ru-RU" sz="2800" i="1" dirty="0">
                <a:solidFill>
                  <a:prstClr val="black"/>
                </a:solidFill>
              </a:rPr>
              <a:t>обтаивали на </a:t>
            </a:r>
            <a:r>
              <a:rPr lang="ru-RU" sz="2800" i="1" dirty="0" smtClean="0">
                <a:solidFill>
                  <a:prstClr val="black"/>
                </a:solidFill>
              </a:rPr>
              <a:t>солнце, капли </a:t>
            </a:r>
            <a:r>
              <a:rPr lang="ru-RU" sz="2800" i="1" dirty="0">
                <a:solidFill>
                  <a:prstClr val="black"/>
                </a:solidFill>
              </a:rPr>
              <a:t>падали с них, звонко ударяли о лёд, по всем улицам пели песню весны.</a:t>
            </a:r>
          </a:p>
          <a:p>
            <a:pPr lvl="0"/>
            <a:r>
              <a:rPr lang="ru-RU" sz="2800" i="1" dirty="0" smtClean="0">
                <a:solidFill>
                  <a:srgbClr val="FF0000"/>
                </a:solidFill>
              </a:rPr>
              <a:t>БСП</a:t>
            </a:r>
            <a:r>
              <a:rPr lang="ru-RU" sz="2800" i="1" dirty="0" smtClean="0"/>
              <a:t>:  </a:t>
            </a:r>
            <a:r>
              <a:rPr lang="ru-RU" sz="2800" i="1" dirty="0">
                <a:solidFill>
                  <a:prstClr val="black"/>
                </a:solidFill>
              </a:rPr>
              <a:t>Толстые </a:t>
            </a:r>
            <a:r>
              <a:rPr lang="ru-RU" sz="2800" i="1" dirty="0" smtClean="0">
                <a:solidFill>
                  <a:prstClr val="black"/>
                </a:solidFill>
              </a:rPr>
              <a:t>сосульки, свисавшие с крыш, обтаивали </a:t>
            </a:r>
            <a:r>
              <a:rPr lang="ru-RU" sz="2800" i="1" dirty="0">
                <a:solidFill>
                  <a:prstClr val="black"/>
                </a:solidFill>
              </a:rPr>
              <a:t>на </a:t>
            </a:r>
            <a:r>
              <a:rPr lang="ru-RU" sz="2800" i="1" dirty="0" smtClean="0">
                <a:solidFill>
                  <a:prstClr val="black"/>
                </a:solidFill>
              </a:rPr>
              <a:t>солнце; капли, падая </a:t>
            </a:r>
            <a:r>
              <a:rPr lang="ru-RU" sz="2800" i="1" dirty="0">
                <a:solidFill>
                  <a:prstClr val="black"/>
                </a:solidFill>
              </a:rPr>
              <a:t>с них, звонко ударяли о лёд, по всем улицам пели песню весны.</a:t>
            </a:r>
          </a:p>
          <a:p>
            <a:pPr marL="0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84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Особенности интонации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Перечисления: Бабушка сердилась, внучка не слушалась.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Сопоставления: Бабушка сердилась – внучка не слушалась.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Причины, пояснения: </a:t>
            </a:r>
            <a:r>
              <a:rPr lang="ru-RU" dirty="0">
                <a:solidFill>
                  <a:prstClr val="black"/>
                </a:solidFill>
              </a:rPr>
              <a:t>Бабушка </a:t>
            </a:r>
            <a:r>
              <a:rPr lang="ru-RU" dirty="0" smtClean="0">
                <a:solidFill>
                  <a:prstClr val="black"/>
                </a:solidFill>
              </a:rPr>
              <a:t>сердилась: </a:t>
            </a:r>
            <a:r>
              <a:rPr lang="ru-RU" dirty="0">
                <a:solidFill>
                  <a:prstClr val="black"/>
                </a:solidFill>
              </a:rPr>
              <a:t>внучка не слушалась.</a:t>
            </a: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987824" y="3645024"/>
            <a:ext cx="158417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572000" y="2636912"/>
            <a:ext cx="20882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78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Запятая и точка с запятой в БСП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глазах у меня потемнело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голова закружилась. (</a:t>
            </a:r>
            <a:r>
              <a:rPr lang="ru-RU" dirty="0">
                <a:solidFill>
                  <a:prstClr val="black"/>
                </a:solidFill>
              </a:rPr>
              <a:t>В глазах у меня </a:t>
            </a:r>
            <a:r>
              <a:rPr lang="ru-RU" dirty="0" smtClean="0">
                <a:solidFill>
                  <a:prstClr val="black"/>
                </a:solidFill>
              </a:rPr>
              <a:t>потемнело, и  </a:t>
            </a:r>
            <a:r>
              <a:rPr lang="ru-RU" dirty="0">
                <a:solidFill>
                  <a:prstClr val="black"/>
                </a:solidFill>
              </a:rPr>
              <a:t>голова </a:t>
            </a:r>
            <a:r>
              <a:rPr lang="ru-RU" dirty="0" smtClean="0">
                <a:solidFill>
                  <a:prstClr val="black"/>
                </a:solidFill>
              </a:rPr>
              <a:t>закружилась.)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</a:rPr>
              <a:t>Изумрудные лягушата прыгают под ногами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  <a:r>
              <a:rPr lang="ru-RU" dirty="0" smtClean="0">
                <a:solidFill>
                  <a:prstClr val="black"/>
                </a:solidFill>
              </a:rPr>
              <a:t> между корней</a:t>
            </a:r>
            <a:r>
              <a:rPr lang="ru-RU" dirty="0" smtClean="0">
                <a:solidFill>
                  <a:srgbClr val="00B050"/>
                </a:solidFill>
              </a:rPr>
              <a:t>,</a:t>
            </a:r>
            <a:r>
              <a:rPr lang="ru-RU" dirty="0" smtClean="0">
                <a:solidFill>
                  <a:prstClr val="black"/>
                </a:solidFill>
              </a:rPr>
              <a:t> подняв золотую головку</a:t>
            </a:r>
            <a:r>
              <a:rPr lang="ru-RU" dirty="0" smtClean="0">
                <a:solidFill>
                  <a:srgbClr val="00B050"/>
                </a:solidFill>
              </a:rPr>
              <a:t>,</a:t>
            </a:r>
            <a:r>
              <a:rPr lang="ru-RU" dirty="0" smtClean="0">
                <a:solidFill>
                  <a:prstClr val="black"/>
                </a:solidFill>
              </a:rPr>
              <a:t> лежит уж и стережёт их.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</a:rPr>
              <a:t>Дубовые кусты разрослись по скатам оврага</a:t>
            </a:r>
            <a:r>
              <a:rPr lang="ru-RU" dirty="0" smtClean="0">
                <a:solidFill>
                  <a:srgbClr val="C00000"/>
                </a:solidFill>
              </a:rPr>
              <a:t>; </a:t>
            </a:r>
            <a:r>
              <a:rPr lang="ru-RU" dirty="0" smtClean="0">
                <a:solidFill>
                  <a:prstClr val="black"/>
                </a:solidFill>
              </a:rPr>
              <a:t>около родника зеленеет короткая бархатная травка</a:t>
            </a:r>
            <a:r>
              <a:rPr lang="ru-RU" dirty="0" smtClean="0">
                <a:solidFill>
                  <a:srgbClr val="C00000"/>
                </a:solidFill>
              </a:rPr>
              <a:t>;</a:t>
            </a:r>
            <a:r>
              <a:rPr lang="ru-RU" dirty="0" smtClean="0">
                <a:solidFill>
                  <a:prstClr val="black"/>
                </a:solidFill>
              </a:rPr>
              <a:t> солнечные лучи почти никогда не касаются его холодной влаги.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821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Двоеточие в БСП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556792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Вторая часть имеет значение причины </a:t>
            </a:r>
            <a:r>
              <a:rPr lang="ru-RU" u="sng" dirty="0" smtClean="0"/>
              <a:t>(потому что)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Вторая часть имеет значение пояснения (</a:t>
            </a:r>
            <a:r>
              <a:rPr lang="ru-RU" u="sng" dirty="0" smtClean="0"/>
              <a:t>а именно)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Вторая часть имеет значение изъяснения, пояснения (</a:t>
            </a:r>
            <a:r>
              <a:rPr lang="ru-RU" u="sng" dirty="0" smtClean="0"/>
              <a:t>как, что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Печален я: со мною друга нет.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Степь весело пестреет цветами: ярко желтеет дрок, скромно синеют колокольчики, белеет пахучая ромашка.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Павел чувствует: чьи-то пальцы дотрагиваются до его руки.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090137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ru-RU" b="1" dirty="0" smtClean="0">
                <a:solidFill>
                  <a:srgbClr val="0070C0"/>
                </a:solidFill>
              </a:rPr>
              <a:t>О</a:t>
            </a:r>
            <a:r>
              <a:rPr lang="ru-RU" sz="3200" b="1" dirty="0" smtClean="0">
                <a:solidFill>
                  <a:srgbClr val="0070C0"/>
                </a:solidFill>
              </a:rPr>
              <a:t>бъясните постановку двоеточия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467544" y="980728"/>
            <a:ext cx="5112568" cy="514543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Весна затягивалась: то теплело, то ударял мороз.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Стоило вглядеться в эту картину: в ней открывалось столько таинственного и бесконечного.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Я посмотрел назад: то был мой старый приятель и товарищ.</a:t>
            </a:r>
            <a:endParaRPr lang="ru-RU" i="1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5724128" y="980728"/>
            <a:ext cx="2962672" cy="514543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Раскрывает содержание первой части (</a:t>
            </a:r>
            <a:r>
              <a:rPr lang="ru-RU" sz="2000" u="sng" dirty="0" smtClean="0"/>
              <a:t>а именно</a:t>
            </a:r>
            <a:r>
              <a:rPr lang="ru-RU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Вторая часть имеет значение причины   (</a:t>
            </a:r>
            <a:r>
              <a:rPr lang="ru-RU" sz="2000" u="sng" dirty="0" smtClean="0"/>
              <a:t>потому что, так как )</a:t>
            </a:r>
          </a:p>
          <a:p>
            <a:pPr marL="514350" indent="-514350">
              <a:buFont typeface="+mj-lt"/>
              <a:buAutoNum type="arabicPeriod"/>
            </a:pPr>
            <a:endParaRPr lang="ru-RU" sz="2000" u="sng" dirty="0"/>
          </a:p>
          <a:p>
            <a:pPr marL="514350" indent="-514350">
              <a:buFont typeface="+mj-lt"/>
              <a:buAutoNum type="arabicPeriod"/>
            </a:pPr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Вторая часть изъясняет, поясняет содержание первой части (</a:t>
            </a:r>
            <a:r>
              <a:rPr lang="ru-RU" sz="2000" u="sng" dirty="0" smtClean="0"/>
              <a:t>и увидел, что…, и почувствовал, что…)</a:t>
            </a:r>
          </a:p>
          <a:p>
            <a:pPr marL="514350" indent="-514350">
              <a:buFont typeface="+mj-lt"/>
              <a:buAutoNum type="arabicPeriod"/>
            </a:pPr>
            <a:endParaRPr lang="ru-RU" sz="2000" dirty="0"/>
          </a:p>
          <a:p>
            <a:pPr marL="514350" indent="-514350">
              <a:buFont typeface="+mj-lt"/>
              <a:buAutoNum type="arabicPeriod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6786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7809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Тире в БСП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124744"/>
            <a:ext cx="4028256" cy="500141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Первая часть имеет значение времени, причины или условия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124744"/>
            <a:ext cx="4114800" cy="500141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Настанет утро – двинемся в путь. (Когда н</a:t>
            </a:r>
            <a:r>
              <a:rPr lang="ru-RU" i="1" dirty="0" smtClean="0">
                <a:solidFill>
                  <a:prstClr val="black"/>
                </a:solidFill>
              </a:rPr>
              <a:t>астанет утро, </a:t>
            </a:r>
            <a:r>
              <a:rPr lang="ru-RU" i="1" dirty="0">
                <a:solidFill>
                  <a:prstClr val="black"/>
                </a:solidFill>
              </a:rPr>
              <a:t>двинемся в путь. </a:t>
            </a:r>
            <a:r>
              <a:rPr lang="ru-RU" i="1" dirty="0" smtClean="0">
                <a:solidFill>
                  <a:prstClr val="black"/>
                </a:solidFill>
              </a:rPr>
              <a:t>)</a:t>
            </a:r>
          </a:p>
          <a:p>
            <a:pPr marL="0" indent="0">
              <a:buNone/>
            </a:pPr>
            <a:r>
              <a:rPr lang="ru-RU" i="1" dirty="0" smtClean="0">
                <a:solidFill>
                  <a:prstClr val="black"/>
                </a:solidFill>
              </a:rPr>
              <a:t>Назвался груздем – полезай в кузов. (Если назвался груздем, </a:t>
            </a:r>
            <a:r>
              <a:rPr lang="ru-RU" i="1" dirty="0">
                <a:solidFill>
                  <a:prstClr val="black"/>
                </a:solidFill>
              </a:rPr>
              <a:t>полезай в кузов. </a:t>
            </a:r>
            <a:r>
              <a:rPr lang="ru-RU" i="1" dirty="0" smtClean="0">
                <a:solidFill>
                  <a:prstClr val="black"/>
                </a:solidFill>
              </a:rPr>
              <a:t>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779120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404664"/>
            <a:ext cx="4100264" cy="572149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2. Вторая часть имеет значение следствия,  результата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3. Содержание первой части противопоставляется содержанию второй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332656"/>
            <a:ext cx="4114800" cy="5793507"/>
          </a:xfrm>
        </p:spPr>
        <p:txBody>
          <a:bodyPr/>
          <a:lstStyle/>
          <a:p>
            <a:pPr marL="0" lvl="0" indent="0">
              <a:buNone/>
            </a:pPr>
            <a:r>
              <a:rPr lang="ru-RU" i="1" dirty="0" smtClean="0"/>
              <a:t>2. Солнце дымное встаёт – будет день горячий. (</a:t>
            </a:r>
            <a:r>
              <a:rPr lang="ru-RU" i="1" dirty="0">
                <a:solidFill>
                  <a:prstClr val="black"/>
                </a:solidFill>
              </a:rPr>
              <a:t>Солнце дымное </a:t>
            </a:r>
            <a:r>
              <a:rPr lang="ru-RU" i="1" dirty="0" smtClean="0">
                <a:solidFill>
                  <a:prstClr val="black"/>
                </a:solidFill>
              </a:rPr>
              <a:t>встаёт, так что  </a:t>
            </a:r>
            <a:r>
              <a:rPr lang="ru-RU" i="1" dirty="0">
                <a:solidFill>
                  <a:prstClr val="black"/>
                </a:solidFill>
              </a:rPr>
              <a:t>будет день горячий. </a:t>
            </a:r>
            <a:r>
              <a:rPr lang="ru-RU" i="1" dirty="0" smtClean="0">
                <a:solidFill>
                  <a:prstClr val="black"/>
                </a:solidFill>
              </a:rPr>
              <a:t>)</a:t>
            </a:r>
            <a:endParaRPr lang="ru-RU" i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3. Чин следовал ему – он службу вдруг оставил. (</a:t>
            </a:r>
            <a:r>
              <a:rPr lang="ru-RU" i="1" dirty="0"/>
              <a:t>Чин следовал </a:t>
            </a:r>
            <a:r>
              <a:rPr lang="ru-RU" i="1" dirty="0" smtClean="0"/>
              <a:t>ему, а </a:t>
            </a:r>
            <a:r>
              <a:rPr lang="ru-RU" i="1" dirty="0"/>
              <a:t>он службу вдруг оставил. </a:t>
            </a:r>
            <a:r>
              <a:rPr lang="ru-RU" i="1" dirty="0" smtClean="0"/>
              <a:t>)</a:t>
            </a:r>
            <a:endParaRPr lang="ru-RU" i="1" dirty="0"/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793298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540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Бессоюзное сложное предложение</vt:lpstr>
      <vt:lpstr>Презентация PowerPoint</vt:lpstr>
      <vt:lpstr>Богатство синтаксической синонимии</vt:lpstr>
      <vt:lpstr>Особенности интонации</vt:lpstr>
      <vt:lpstr>Запятая и точка с запятой в БСП</vt:lpstr>
      <vt:lpstr>Двоеточие в БСП</vt:lpstr>
      <vt:lpstr> Объясните постановку двоеточия</vt:lpstr>
      <vt:lpstr>Тире в БСП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Бессоюзное сложное предложение</dc:title>
  <dc:creator>HISTORY1</dc:creator>
  <cp:lastModifiedBy>VLD</cp:lastModifiedBy>
  <cp:revision>13</cp:revision>
  <dcterms:created xsi:type="dcterms:W3CDTF">2017-03-04T07:29:30Z</dcterms:created>
  <dcterms:modified xsi:type="dcterms:W3CDTF">2018-03-09T09:53:18Z</dcterms:modified>
</cp:coreProperties>
</file>