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5" r:id="rId6"/>
    <p:sldId id="266" r:id="rId7"/>
    <p:sldId id="272" r:id="rId8"/>
    <p:sldId id="275" r:id="rId9"/>
    <p:sldId id="271" r:id="rId10"/>
    <p:sldId id="262" r:id="rId11"/>
    <p:sldId id="267" r:id="rId12"/>
    <p:sldId id="273" r:id="rId13"/>
    <p:sldId id="276" r:id="rId14"/>
    <p:sldId id="277" r:id="rId15"/>
    <p:sldId id="278" r:id="rId16"/>
    <p:sldId id="274" r:id="rId17"/>
    <p:sldId id="268" r:id="rId18"/>
    <p:sldId id="263" r:id="rId19"/>
    <p:sldId id="27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4A6CB-DC9B-4116-891A-1D1110606087}" type="datetimeFigureOut">
              <a:rPr lang="ru-RU" smtClean="0"/>
              <a:t>09.01.2026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469E5-F787-46C6-930A-041398E502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11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8D1852-536F-4BD1-AD72-09C4FA16A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8EBF9BF-022C-47EF-A319-41B2418A11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8C3974-04B5-41E4-93EC-31E7BCF7E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2A73A-5A36-46E7-A24B-FCAA0A316405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1A8DF0D-EC1F-40F5-A647-6CDC73E9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DF27363-1914-4708-B706-EE5D5A6C9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1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C8CEE-F0F1-4F94-BD78-0950464D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AF23A35-5082-40AE-A177-CAFB0AC2A6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71CCBBC-50F8-4FB5-923F-EA46701DA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2BA51-D8D3-405C-A35A-8DFF822FF9E9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8E5E3B-5C9A-42DD-A1E7-A8919BCB1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3E1E7E-1D3B-484D-8D27-9C5164DDE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747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285AB92-2607-40CE-A7F1-3ABAD2D32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E89CD74-FFF5-4A58-9808-150AF2039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459873-787D-4440-A0FB-319D8724D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C122-7650-44B4-B5DE-F179983650B9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B382C0C-3E71-4E0F-B69F-73BA669D7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D14FE56-7F8A-46EC-A89E-C4129500F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96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9DCF463-6116-45AC-972F-A5EA9F99D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BF60BF-CA18-4734-B59D-0B005BA92C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39733B-2777-47DA-8D5B-0CB4500C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B13C-0A18-4D7A-B139-19265D6E6ABF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E2A8C16-5967-4D2C-B8CB-1CF420F91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5E8EA64-1770-42B2-A292-5AE8A34C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97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C16BFF-E945-49AF-AE6C-BBEA17AE8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51F1387-5CF2-402F-B5A1-2CF7594B1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65C13C4-BFD4-4465-8F97-D46FA675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B176C-CE83-4B09-A054-A111053BC871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41F677-3A06-46B9-9D63-6C199BE32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FA1F682-0E6A-48CB-8D55-6263364C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8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AC99AA-A4AE-4C33-95F8-EB0DE0AA8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C367D0-83E9-42FE-B19A-26B3EA30F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FDDF957-72A4-450B-B3F9-3E8FFEF44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C9A47-C609-4DB6-81B8-454A022CE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108D-5AA5-44C5-AFD6-9C4A2C0B6950}" type="datetime1">
              <a:rPr lang="ru-RU" smtClean="0"/>
              <a:t>09.01.2026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FDDA93A-BE0C-40F7-B522-0B603C334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9366E4A-51EF-4EED-9D2E-2B20FE27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959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076E9C-79B5-4D17-8C94-24358D3E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9B0A638-AEC8-456F-B675-AF193FFB2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E1FCCBE-89F6-42A3-8CF9-2D178EA2C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A3D8F36-86E8-4B60-8C45-C71F438AB0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E7DB48F3-23F0-4708-85A7-236315816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74856E-F5F5-494B-90B6-420A35B0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5B602-042C-42D7-A124-B576FD89DC19}" type="datetime1">
              <a:rPr lang="ru-RU" smtClean="0"/>
              <a:t>09.01.2026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A7D794E-6D5B-4A8C-9E36-041DE45A4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663F9BD-C660-417D-9069-B16ED3D4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2CEAA4-1EBA-4978-A7C2-9F57C3CF0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0ED4AB8-1526-4B9F-BB5A-A2272E24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0BE7-2EDF-46D5-B67D-D8A4CF33A143}" type="datetime1">
              <a:rPr lang="ru-RU" smtClean="0"/>
              <a:t>09.01.2026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7C174CF-249B-4353-AED8-4603D309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1E1B554-8435-491E-97EA-37C700768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3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BE800C0-B150-46B8-B2F0-571A8CAD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5897-CF6C-4876-BDEC-4B554307B45A}" type="datetime1">
              <a:rPr lang="ru-RU" smtClean="0"/>
              <a:t>09.01.2026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829A2A7-D352-4528-B66D-F797A181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A2AD57-EC5A-4667-9224-1CB52B32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6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F9080C-860F-43B1-AA95-59349F8B7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8207433-26DD-44C6-BAF3-92158C586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A1C8FD9-0284-4FE5-8831-D9C05B8D7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566686D-B587-441E-A927-409E132A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82E4-3C36-4276-9F0B-E6B28D80CCF0}" type="datetime1">
              <a:rPr lang="ru-RU" smtClean="0"/>
              <a:t>09.01.2026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DE2C2D-A793-47C4-96CC-9A29EBBD6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9AA164A-4FFE-4DD2-99DF-256064D7E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5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46FB2B-7B9E-41E0-A34A-78CB8B88E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C344F76-C256-4C93-BF62-5F2EEC0CDB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0FBF38-F49B-4771-A12D-F2D42156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0EC8850-21D0-44D0-945B-57542DA5C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7B6A-E5A4-4BBE-A05E-1CFCC6B93E6F}" type="datetime1">
              <a:rPr lang="ru-RU" smtClean="0"/>
              <a:t>09.01.2026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24F9A5A-C360-43DE-8C3D-C37D03353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D8B8FC-D93C-4363-9F81-55669A45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844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443E43-AC76-45C4-B7BB-DB1A81B0D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C3300E3-E125-4AF4-B44C-23D44F420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951F950-C301-4ACD-809A-A43A05FF6B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DAA3F-0118-415E-9008-F1823A8CB5D2}" type="datetime1">
              <a:rPr lang="ru-RU" smtClean="0"/>
              <a:t>09.01.2026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0E03F2-10F9-4653-87B5-86A1DB430E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8C055C-8B6A-43D5-BCBD-CFECD1838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D5848-E659-4AE9-911B-D0CD7FDA33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661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F847E12-5C80-43A8-BB96-C409391DD590}"/>
              </a:ext>
            </a:extLst>
          </p:cNvPr>
          <p:cNvSpPr/>
          <p:nvPr/>
        </p:nvSpPr>
        <p:spPr>
          <a:xfrm>
            <a:off x="3354684" y="-171986"/>
            <a:ext cx="6054158" cy="72019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БЕЗОПАСНОСТЬ </a:t>
            </a:r>
          </a:p>
          <a:p>
            <a:pPr algn="ctr"/>
            <a:endParaRPr lang="ru-RU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66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зимой</a:t>
            </a:r>
            <a:endParaRPr lang="ru-RU" sz="66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557D03D-FF6F-4D60-8CC7-F0A01458C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045" y="688958"/>
            <a:ext cx="7043910" cy="530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786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F8D6BCF-87B5-46E5-BC99-76C0DE8FCAC2}"/>
              </a:ext>
            </a:extLst>
          </p:cNvPr>
          <p:cNvSpPr/>
          <p:nvPr/>
        </p:nvSpPr>
        <p:spPr>
          <a:xfrm>
            <a:off x="705724" y="1183600"/>
            <a:ext cx="107805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Используйте надувные санки подходящего размера. Специалисты советуют круг, в котором комфортно сидеть - расстояние от земли до ног должно быть около 10 сантиметров. Обращайте внимание на допустимый вес. Стандартный тюбинг, который сделан из камеры от колеса грузовика, рассчитан на вес до 100 килограммов.</a:t>
            </a:r>
          </a:p>
          <a:p>
            <a:pPr marL="285750" indent="-285750">
              <a:buFontTx/>
              <a:buChar char="-"/>
            </a:pPr>
            <a:r>
              <a:rPr lang="ru-RU" dirty="0"/>
              <a:t>Для безопасного катания необходимо хорошо устроиться в посадочном месте, именно поэтому оно должно быть достаточно широким. При скольжении ноги не должны касаться земли, а голову лучше чуть наклонить вперед. Руками необходимо крепко держаться за ручки, чтобы не вылететь с тюбинга.</a:t>
            </a:r>
          </a:p>
          <a:p>
            <a:pPr marL="285750" indent="-285750">
              <a:buFontTx/>
              <a:buChar char="-"/>
            </a:pPr>
            <a:r>
              <a:rPr lang="ru-RU" dirty="0"/>
              <a:t>Не спускайтесь «паровозиком», не связывайте тюбинги друг с другом. Если одна из «ватрушек» перевернется, остальные поступят точно таким же образом. В такой «куче» вам вряд ли удастся избежать травм.</a:t>
            </a:r>
          </a:p>
          <a:p>
            <a:pPr marL="285750" indent="-285750">
              <a:buFontTx/>
              <a:buChar char="-"/>
            </a:pPr>
            <a:r>
              <a:rPr lang="ru-RU" dirty="0"/>
              <a:t>Опасно кататься вдвоем вместе с ребенком на одном тюбинге.</a:t>
            </a:r>
          </a:p>
          <a:p>
            <a:pPr marL="285750" indent="-285750">
              <a:buFontTx/>
              <a:buChar char="-"/>
            </a:pPr>
            <a:r>
              <a:rPr lang="ru-RU" dirty="0"/>
              <a:t>Следите, чтобы во время скатывания на горе не было других людей. В противном случае вы собьете кого-нибудь и </a:t>
            </a:r>
            <a:r>
              <a:rPr lang="ru-RU" dirty="0" err="1"/>
              <a:t>травмируетесь</a:t>
            </a:r>
            <a:r>
              <a:rPr lang="ru-RU" dirty="0"/>
              <a:t> сами. Как правило, на оборудованных трассах, на гору пускают по одному. Запрещено привязывать «ватрушки» к автомобилю или снегоходу. Во-первых, стандартный трос тюбинга не рассчитан на такую нагрузку и может порваться, а катающийся улетит под колеса. Такой же исход возможен на любом повороте или кочке.</a:t>
            </a:r>
          </a:p>
          <a:p>
            <a:pPr marL="285750" indent="-285750">
              <a:buFontTx/>
              <a:buChar char="-"/>
            </a:pPr>
            <a:r>
              <a:rPr lang="ru-RU" dirty="0"/>
              <a:t>Катайтесь только сидя. Лежа на животе, на коленях и других позах катание опасно. В подобных позах Вы едва ли сможете крепко держаться за ручки тюбинга, что может привести к падению. Помните, что торможение руками, ногами и вообще касание земли на скорости запрещено.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EB1E01B-FE7F-424C-B631-009313B7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10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5BEF446-AC71-419D-A2D5-0FBFBB31C0DD}"/>
              </a:ext>
            </a:extLst>
          </p:cNvPr>
          <p:cNvSpPr/>
          <p:nvPr/>
        </p:nvSpPr>
        <p:spPr>
          <a:xfrm>
            <a:off x="3595115" y="77708"/>
            <a:ext cx="5527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Для информации!</a:t>
            </a:r>
          </a:p>
        </p:txBody>
      </p:sp>
    </p:spTree>
    <p:extLst>
      <p:ext uri="{BB962C8B-B14F-4D97-AF65-F5344CB8AC3E}">
        <p14:creationId xmlns:p14="http://schemas.microsoft.com/office/powerpoint/2010/main" val="38932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95755C-6227-4E68-B7FF-36B91C1DFC54}"/>
              </a:ext>
            </a:extLst>
          </p:cNvPr>
          <p:cNvSpPr/>
          <p:nvPr/>
        </p:nvSpPr>
        <p:spPr>
          <a:xfrm>
            <a:off x="750374" y="136525"/>
            <a:ext cx="106912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Ледянка пластмассовая</a:t>
            </a:r>
          </a:p>
          <a:p>
            <a:pPr algn="ctr"/>
            <a:endParaRPr lang="ru-RU" sz="24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Самое простое и дешёвое приспособление для катания с горок зимой. Предназначены они для одиночного катания по ледяным и накатанным снежным склонам. Рассчитаны ледянки для детей от 3-х лет, т.к. малышам трудно ими управлять. Ледянка в форме тарелки становится неуправляемой, если сесть в неё с ногами.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BB75F24-DE06-4D89-B824-5F425C90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344095-B1D3-4AEA-8686-5C61721BA9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8208" y="1587500"/>
            <a:ext cx="4810125" cy="513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A1B6C2-A7BC-4FE3-A88A-C967A49E5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743" y="2815441"/>
            <a:ext cx="5606298" cy="3178829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7027F4-3CFE-4155-8DC4-37687482F1EB}"/>
              </a:ext>
            </a:extLst>
          </p:cNvPr>
          <p:cNvSpPr/>
          <p:nvPr/>
        </p:nvSpPr>
        <p:spPr>
          <a:xfrm>
            <a:off x="1526532" y="2135302"/>
            <a:ext cx="39464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Разгадайте ребус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897EEF0-E36A-48A3-914B-7468A09DD664}"/>
              </a:ext>
            </a:extLst>
          </p:cNvPr>
          <p:cNvSpPr/>
          <p:nvPr/>
        </p:nvSpPr>
        <p:spPr>
          <a:xfrm>
            <a:off x="750374" y="5933496"/>
            <a:ext cx="142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твет</a:t>
            </a:r>
          </a:p>
        </p:txBody>
      </p:sp>
      <p:pic>
        <p:nvPicPr>
          <p:cNvPr id="8" name="Рисунок 7" descr="Прямая стрелка">
            <a:extLst>
              <a:ext uri="{FF2B5EF4-FFF2-40B4-BE49-F238E27FC236}">
                <a16:creationId xmlns:a16="http://schemas.microsoft.com/office/drawing/2014/main" xmlns="" id="{6D42A375-BFD2-447A-92F4-74312A465E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2170571" y="5899150"/>
            <a:ext cx="903915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C05B859-1AAC-40DD-9C5D-53CD4A7298B4}"/>
              </a:ext>
            </a:extLst>
          </p:cNvPr>
          <p:cNvSpPr txBox="1"/>
          <p:nvPr/>
        </p:nvSpPr>
        <p:spPr>
          <a:xfrm>
            <a:off x="3271281" y="6123413"/>
            <a:ext cx="2075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безопасность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5982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95755C-6227-4E68-B7FF-36B91C1DFC54}"/>
              </a:ext>
            </a:extLst>
          </p:cNvPr>
          <p:cNvSpPr/>
          <p:nvPr/>
        </p:nvSpPr>
        <p:spPr>
          <a:xfrm>
            <a:off x="788474" y="249817"/>
            <a:ext cx="10779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effectLst/>
                <a:latin typeface="Open Sans"/>
              </a:rPr>
              <a:t>Ледянка-корыто </a:t>
            </a:r>
          </a:p>
          <a:p>
            <a:pPr algn="ctr"/>
            <a:endParaRPr lang="ru-RU" sz="2400" b="0" i="0" dirty="0">
              <a:effectLst/>
              <a:latin typeface="Open Sans"/>
            </a:endParaRPr>
          </a:p>
          <a:p>
            <a:r>
              <a:rPr lang="ru-RU" dirty="0">
                <a:latin typeface="Open Sans"/>
              </a:rPr>
              <a:t>О</a:t>
            </a:r>
            <a:r>
              <a:rPr lang="ru-RU" b="0" i="0" dirty="0">
                <a:effectLst/>
                <a:latin typeface="Open Sans"/>
              </a:rPr>
              <a:t>чень неустойчива, при малейшей неровности норовит завалиться на бок — таким образом, подлетев на трамплине, приземлиться можно вниз головой. Ледянки не рассчитаны на трамплины или любые другие препятствия, т.к. любой резкий подскок на горке чреват неприятными последствиями для копчика и позвоночника ездока.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BB75F24-DE06-4D89-B824-5F425C90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12</a:t>
            </a:fld>
            <a:endParaRPr lang="ru-RU"/>
          </a:p>
        </p:txBody>
      </p:sp>
      <p:pic>
        <p:nvPicPr>
          <p:cNvPr id="3074" name="Picture 2" descr="https://previews.123rf.com/images/sayu/sayu1512/sayu151200008/49109308-sledding-children-in-winter-slope.jpg">
            <a:extLst>
              <a:ext uri="{FF2B5EF4-FFF2-40B4-BE49-F238E27FC236}">
                <a16:creationId xmlns:a16="http://schemas.microsoft.com/office/drawing/2014/main" xmlns="" id="{ED8603ED-0DD8-4C7F-83A6-6A8B87171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455" y="2053131"/>
            <a:ext cx="8099745" cy="4555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9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7EC7B4D-49CF-472D-A4AF-709E81CA2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139A9A-DAC5-423F-8E1B-180D84EF8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91" y="136525"/>
            <a:ext cx="11810790" cy="583643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1D258A3-A68F-4AD8-889F-6097907BAC44}"/>
              </a:ext>
            </a:extLst>
          </p:cNvPr>
          <p:cNvSpPr/>
          <p:nvPr/>
        </p:nvSpPr>
        <p:spPr>
          <a:xfrm>
            <a:off x="750374" y="5933496"/>
            <a:ext cx="142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твет</a:t>
            </a:r>
          </a:p>
        </p:txBody>
      </p:sp>
      <p:pic>
        <p:nvPicPr>
          <p:cNvPr id="5" name="Рисунок 4" descr="Прямая стрелка">
            <a:extLst>
              <a:ext uri="{FF2B5EF4-FFF2-40B4-BE49-F238E27FC236}">
                <a16:creationId xmlns:a16="http://schemas.microsoft.com/office/drawing/2014/main" xmlns="" id="{14A404B5-F20C-4EAF-A005-24AD9804EA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2170571" y="5899150"/>
            <a:ext cx="903915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46B653A-2E98-4687-A730-DC4076554C93}"/>
              </a:ext>
            </a:extLst>
          </p:cNvPr>
          <p:cNvSpPr txBox="1"/>
          <p:nvPr/>
        </p:nvSpPr>
        <p:spPr>
          <a:xfrm>
            <a:off x="3262892" y="6027003"/>
            <a:ext cx="245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осторожность</a:t>
            </a:r>
          </a:p>
          <a:p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26703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767BAD6-0F37-4B0D-9305-124B41BC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14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2C034A-A659-44C5-8B14-19890BF30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66" y="238345"/>
            <a:ext cx="9630867" cy="630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69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D767BAD6-0F37-4B0D-9305-124B41BC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15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2C034A-A659-44C5-8B14-19890BF30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566" y="238345"/>
            <a:ext cx="9630867" cy="6300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3E5C5D72-0B5B-4299-A283-69E434DEFA28}"/>
              </a:ext>
            </a:extLst>
          </p:cNvPr>
          <p:cNvCxnSpPr>
            <a:cxnSpLocks/>
          </p:cNvCxnSpPr>
          <p:nvPr/>
        </p:nvCxnSpPr>
        <p:spPr>
          <a:xfrm>
            <a:off x="7000875" y="2149817"/>
            <a:ext cx="0" cy="300037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DAD7309-78E5-4043-AE1F-9C13D38A9450}"/>
              </a:ext>
            </a:extLst>
          </p:cNvPr>
          <p:cNvCxnSpPr>
            <a:cxnSpLocks/>
          </p:cNvCxnSpPr>
          <p:nvPr/>
        </p:nvCxnSpPr>
        <p:spPr>
          <a:xfrm>
            <a:off x="5000625" y="4547284"/>
            <a:ext cx="2352675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8B217379-FDF5-4B50-AB24-7B5135F2B266}"/>
              </a:ext>
            </a:extLst>
          </p:cNvPr>
          <p:cNvCxnSpPr>
            <a:cxnSpLocks/>
          </p:cNvCxnSpPr>
          <p:nvPr/>
        </p:nvCxnSpPr>
        <p:spPr>
          <a:xfrm>
            <a:off x="1657350" y="5585509"/>
            <a:ext cx="3971925" cy="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72DE7846-2DF2-439B-ACC0-C1EF6C089384}"/>
              </a:ext>
            </a:extLst>
          </p:cNvPr>
          <p:cNvCxnSpPr>
            <a:cxnSpLocks/>
          </p:cNvCxnSpPr>
          <p:nvPr/>
        </p:nvCxnSpPr>
        <p:spPr>
          <a:xfrm>
            <a:off x="4919662" y="6033184"/>
            <a:ext cx="2214563" cy="0"/>
          </a:xfrm>
          <a:prstGeom prst="line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E9B470A-923D-492C-844B-CE942EA420D3}"/>
              </a:ext>
            </a:extLst>
          </p:cNvPr>
          <p:cNvCxnSpPr>
            <a:cxnSpLocks/>
          </p:cNvCxnSpPr>
          <p:nvPr/>
        </p:nvCxnSpPr>
        <p:spPr>
          <a:xfrm>
            <a:off x="5086350" y="2680384"/>
            <a:ext cx="2352675" cy="0"/>
          </a:xfrm>
          <a:prstGeom prst="line">
            <a:avLst/>
          </a:prstGeom>
          <a:ln w="571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C51B14F3-09B6-480E-9946-B0CD42DE041C}"/>
              </a:ext>
            </a:extLst>
          </p:cNvPr>
          <p:cNvCxnSpPr>
            <a:cxnSpLocks/>
          </p:cNvCxnSpPr>
          <p:nvPr/>
        </p:nvCxnSpPr>
        <p:spPr>
          <a:xfrm flipV="1">
            <a:off x="6848475" y="2149817"/>
            <a:ext cx="1581150" cy="3859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045FDB58-023A-42B0-940C-A3A3512E35F1}"/>
              </a:ext>
            </a:extLst>
          </p:cNvPr>
          <p:cNvCxnSpPr>
            <a:cxnSpLocks/>
          </p:cNvCxnSpPr>
          <p:nvPr/>
        </p:nvCxnSpPr>
        <p:spPr>
          <a:xfrm>
            <a:off x="7448550" y="3089959"/>
            <a:ext cx="0" cy="2348816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5F46D5BC-D121-4112-A70B-05F9E4E1A3BF}"/>
              </a:ext>
            </a:extLst>
          </p:cNvPr>
          <p:cNvCxnSpPr>
            <a:cxnSpLocks/>
          </p:cNvCxnSpPr>
          <p:nvPr/>
        </p:nvCxnSpPr>
        <p:spPr>
          <a:xfrm>
            <a:off x="6091237" y="1213534"/>
            <a:ext cx="0" cy="20535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56244802-3E5E-4C62-A72F-E9548830181E}"/>
              </a:ext>
            </a:extLst>
          </p:cNvPr>
          <p:cNvCxnSpPr>
            <a:cxnSpLocks/>
          </p:cNvCxnSpPr>
          <p:nvPr/>
        </p:nvCxnSpPr>
        <p:spPr>
          <a:xfrm>
            <a:off x="5505450" y="4032934"/>
            <a:ext cx="0" cy="200025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A24C2792-CE56-40D0-BE75-EC3747155105}"/>
              </a:ext>
            </a:extLst>
          </p:cNvPr>
          <p:cNvCxnSpPr>
            <a:cxnSpLocks/>
          </p:cNvCxnSpPr>
          <p:nvPr/>
        </p:nvCxnSpPr>
        <p:spPr>
          <a:xfrm>
            <a:off x="6524625" y="784909"/>
            <a:ext cx="0" cy="254884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8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найди отличия зимние забавы: 1 тыс изображений найдено в Яндекс Картинках">
            <a:extLst>
              <a:ext uri="{FF2B5EF4-FFF2-40B4-BE49-F238E27FC236}">
                <a16:creationId xmlns:a16="http://schemas.microsoft.com/office/drawing/2014/main" xmlns="" id="{C4A4EA37-59A6-4683-8EC2-B8F043374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38" y="481111"/>
            <a:ext cx="5647928" cy="613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95755C-6227-4E68-B7FF-36B91C1DFC54}"/>
              </a:ext>
            </a:extLst>
          </p:cNvPr>
          <p:cNvSpPr/>
          <p:nvPr/>
        </p:nvSpPr>
        <p:spPr>
          <a:xfrm>
            <a:off x="197223" y="267592"/>
            <a:ext cx="597049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>
                <a:effectLst/>
                <a:latin typeface="Open Sans"/>
              </a:rPr>
              <a:t>Санки </a:t>
            </a:r>
          </a:p>
          <a:p>
            <a:pPr algn="ctr"/>
            <a:endParaRPr lang="ru-RU" sz="2400" b="0" i="0" dirty="0">
              <a:effectLst/>
              <a:latin typeface="Open Sans"/>
            </a:endParaRPr>
          </a:p>
          <a:p>
            <a:r>
              <a:rPr lang="ru-RU" dirty="0">
                <a:latin typeface="Open Sans"/>
              </a:rPr>
              <a:t>О</a:t>
            </a:r>
            <a:r>
              <a:rPr lang="ru-RU" b="0" i="0" dirty="0">
                <a:effectLst/>
                <a:latin typeface="Open Sans"/>
              </a:rPr>
              <a:t>тлично подходят для любых снежных склонов. Можно рулить и тормозить ногами. Завалиться на бок, чтобы избежать опасного столкновения, тоже довольно легко и безопасно.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BB75F24-DE06-4D89-B824-5F425C90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16</a:t>
            </a:fld>
            <a:endParaRPr lang="ru-RU"/>
          </a:p>
        </p:txBody>
      </p:sp>
      <p:pic>
        <p:nvPicPr>
          <p:cNvPr id="4098" name="Picture 2" descr="https://flomaster.club/uploads/posts/2022-06/1656274311_28-flomaster-club-p-risunok-katanie-s-gorki-krasivo-35.png">
            <a:extLst>
              <a:ext uri="{FF2B5EF4-FFF2-40B4-BE49-F238E27FC236}">
                <a16:creationId xmlns:a16="http://schemas.microsoft.com/office/drawing/2014/main" xmlns="" id="{9402E9C4-24A6-49CC-AD6B-C5D765B0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481" flipH="1">
            <a:off x="221340" y="3478795"/>
            <a:ext cx="3624890" cy="306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5F07185-6AD5-4173-9009-14616A03807C}"/>
              </a:ext>
            </a:extLst>
          </p:cNvPr>
          <p:cNvSpPr/>
          <p:nvPr/>
        </p:nvSpPr>
        <p:spPr>
          <a:xfrm>
            <a:off x="7715816" y="0"/>
            <a:ext cx="36379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Игра «Найди отличия»</a:t>
            </a:r>
          </a:p>
        </p:txBody>
      </p:sp>
    </p:spTree>
    <p:extLst>
      <p:ext uri="{BB962C8B-B14F-4D97-AF65-F5344CB8AC3E}">
        <p14:creationId xmlns:p14="http://schemas.microsoft.com/office/powerpoint/2010/main" val="403308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95755C-6227-4E68-B7FF-36B91C1DFC54}"/>
              </a:ext>
            </a:extLst>
          </p:cNvPr>
          <p:cNvSpPr/>
          <p:nvPr/>
        </p:nvSpPr>
        <p:spPr>
          <a:xfrm>
            <a:off x="104495" y="2056686"/>
            <a:ext cx="8648137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Вставь пропущенные слова</a:t>
            </a:r>
          </a:p>
          <a:p>
            <a:pPr algn="ctr"/>
            <a:r>
              <a:rPr lang="ru-RU" b="0" i="0" dirty="0">
                <a:effectLst/>
                <a:latin typeface="Open Sans"/>
              </a:rPr>
              <a:t> </a:t>
            </a:r>
          </a:p>
          <a:p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семейного катания не стоит выбирать снегокат. Он рассчитан на одного-двух малышей возрастом от 5 до 10 лет. Не раз были замечены случаи, когда снегокат цеплялись передним полозом за ____________ (корень дерева, бугорок снега) и ______________.</a:t>
            </a:r>
          </a:p>
          <a:p>
            <a:r>
              <a:rPr lang="ru-RU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 снегоката трудно слезть на большой _________, а скорость это транспортное средство развивает ___________ на любом склоне и разгоняется___________. Тормоза расположены__________ , что повышает риск _____________ через голову при попытке резко ________. Если взрослый едет с высокой горы _________                с ребёнком, посадив малыша спереди, рулить, тормозить и эвакуироваться в случае опасности им будет очень __________.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Пропущенные слова: </a:t>
            </a:r>
          </a:p>
          <a:p>
            <a:r>
              <a:rPr lang="ru-RU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трудно, скорости, препятствие, затормозить, переворачивался, не малую, быстро, вместе, спереди, перевернуться.</a:t>
            </a: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BB75F24-DE06-4D89-B824-5F425C90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17</a:t>
            </a:fld>
            <a:endParaRPr lang="ru-RU"/>
          </a:p>
        </p:txBody>
      </p:sp>
      <p:pic>
        <p:nvPicPr>
          <p:cNvPr id="1026" name="Picture 2" descr="https://thumbs.dreamstime.com/b/%D1%80%D0%B5%D0%B1%D0%B5%D0%BD%D0%BE%D0%BA-%D0%BD%D0%B0-%D1%81%D0%B0%D0%BC%D0%BE%D0%BA%D0%B0%D1%82%D0%B5-%D1%81%D0%BD%D0%B5%D0%B3%D0%B0-35940413.jpg">
            <a:extLst>
              <a:ext uri="{FF2B5EF4-FFF2-40B4-BE49-F238E27FC236}">
                <a16:creationId xmlns:a16="http://schemas.microsoft.com/office/drawing/2014/main" xmlns="" id="{58A5ED82-8B12-49D7-B53D-2A9668E7E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31" y="2646482"/>
            <a:ext cx="3609974" cy="400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169D2B5-6EFF-40F3-A32C-EF7F5CB11E5B}"/>
              </a:ext>
            </a:extLst>
          </p:cNvPr>
          <p:cNvSpPr/>
          <p:nvPr/>
        </p:nvSpPr>
        <p:spPr>
          <a:xfrm>
            <a:off x="104495" y="0"/>
            <a:ext cx="1208750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>
                <a:latin typeface="Open Sans"/>
                <a:cs typeface="Times New Roman" panose="02020603050405020304" pitchFamily="18" charset="0"/>
              </a:rPr>
              <a:t>Снегокат </a:t>
            </a:r>
          </a:p>
          <a:p>
            <a:pPr algn="ctr"/>
            <a:endParaRPr lang="ru-RU" sz="2400" dirty="0">
              <a:latin typeface="Open Sans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Open Sans"/>
                <a:cs typeface="Times New Roman" panose="02020603050405020304" pitchFamily="18" charset="0"/>
              </a:rPr>
              <a:t>Современные санки, имеющие руль и управляемые при помощи лыж. </a:t>
            </a:r>
          </a:p>
          <a:p>
            <a:pPr algn="ctr"/>
            <a:r>
              <a:rPr lang="ru-RU" sz="2400" dirty="0">
                <a:latin typeface="Open Sans"/>
                <a:cs typeface="Times New Roman" panose="02020603050405020304" pitchFamily="18" charset="0"/>
              </a:rPr>
              <a:t>Благодаря возможности некоего самостоятельного управления и маневрирования, он чем-то напоминает снегоход.</a:t>
            </a:r>
            <a:endParaRPr lang="ru-RU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597">
              <a:schemeClr val="accent2">
                <a:lumMod val="40000"/>
                <a:lumOff val="60000"/>
              </a:schemeClr>
            </a:gs>
            <a:gs pos="80280">
              <a:schemeClr val="accent2">
                <a:lumMod val="60000"/>
                <a:lumOff val="40000"/>
              </a:schemeClr>
            </a:gs>
            <a:gs pos="7299">
              <a:schemeClr val="accent2">
                <a:lumMod val="20000"/>
                <a:lumOff val="80000"/>
              </a:schemeClr>
            </a:gs>
            <a:gs pos="6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5B67B82-18BB-4FCD-8D34-06F90607CB6F}"/>
              </a:ext>
            </a:extLst>
          </p:cNvPr>
          <p:cNvSpPr/>
          <p:nvPr/>
        </p:nvSpPr>
        <p:spPr>
          <a:xfrm>
            <a:off x="577523" y="1349782"/>
            <a:ext cx="10582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Подниматься на снежную или ледяную горку следует только в месте подъема, оборудованном ступенями, запрещается подниматься на горку там, где навстречу скатываются другие.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Не съезжать, пока не отошёл в сторону предыдущий спускающийся.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Не задерживаться внизу, когда съехал, а поскорее отползать или откатываться в сторону.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Не перебегать ледяную дорожку.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Во избежание травматизма нельзя кататься, стоя на ногах и на корточках.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Стараться не съезжать спиной или головой вперёд (на животе), а всегда смотреть вперёд, как при спуске, так и при подъёме.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Если мимо горки идет прохожий, подождать, пока он пройдет, и только тогда совершать спуск.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Если уйти от столкновения (на пути дерево, человек т.д.) нельзя, то надо постараться завалиться на бок на снег или откатиться в сторону от ледяной поверхности.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Избегать катания с горок с неровным ледовым покрытием.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При получении травмы немедленно оказать первую помощь пострадавшему, сообщить об этом в службу экстренного вызова 01.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При первых признаках обморожения, а также при плохом самочувствии, немедленно прекратить катание.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0A38C757-B1D0-44C8-B386-7B7FE5DD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18</a:t>
            </a:fld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0461F07-C5A2-480B-A377-17A2B90DF291}"/>
              </a:ext>
            </a:extLst>
          </p:cNvPr>
          <p:cNvSpPr/>
          <p:nvPr/>
        </p:nvSpPr>
        <p:spPr>
          <a:xfrm>
            <a:off x="731486" y="325954"/>
            <a:ext cx="102743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dirty="0">
                <a:latin typeface="Open Sans"/>
              </a:rPr>
              <a:t>Правила поведения и техника безопасности на горке</a:t>
            </a:r>
          </a:p>
        </p:txBody>
      </p:sp>
    </p:spTree>
    <p:extLst>
      <p:ext uri="{BB962C8B-B14F-4D97-AF65-F5344CB8AC3E}">
        <p14:creationId xmlns:p14="http://schemas.microsoft.com/office/powerpoint/2010/main" val="337699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597">
              <a:schemeClr val="accent2">
                <a:lumMod val="40000"/>
                <a:lumOff val="60000"/>
              </a:schemeClr>
            </a:gs>
            <a:gs pos="80280">
              <a:schemeClr val="accent2">
                <a:lumMod val="60000"/>
                <a:lumOff val="40000"/>
              </a:schemeClr>
            </a:gs>
            <a:gs pos="7299">
              <a:schemeClr val="accent2">
                <a:lumMod val="20000"/>
                <a:lumOff val="80000"/>
              </a:schemeClr>
            </a:gs>
            <a:gs pos="6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95755C-6227-4E68-B7FF-36B91C1DFC54}"/>
              </a:ext>
            </a:extLst>
          </p:cNvPr>
          <p:cNvSpPr/>
          <p:nvPr/>
        </p:nvSpPr>
        <p:spPr>
          <a:xfrm>
            <a:off x="333376" y="1125498"/>
            <a:ext cx="1130617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Помните! Катание на коньках — это </a:t>
            </a:r>
            <a:r>
              <a:rPr lang="ru-RU" b="0" i="0" dirty="0" err="1">
                <a:effectLst/>
                <a:latin typeface="Open Sans"/>
              </a:rPr>
              <a:t>травмо</a:t>
            </a:r>
            <a:r>
              <a:rPr lang="ru-RU" b="0" i="0" dirty="0">
                <a:effectLst/>
                <a:latin typeface="Open Sans"/>
              </a:rPr>
              <a:t> — опасное занятие.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Перед посещением катка нужно проверить исправность коньков. Ботинки должны быть подобраны по размеру ноги.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Нужно надеть легкую, теплую, не стесняющую движений одежду, шерстяные носки, перчатки или варежки.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Дети до 10 лет допускаются к катанию на коньках только в сопровождении взрослых.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Для неуверенно катающихся рекомендуется пользоваться защитой – шлемами, налокотниками, наколенниками и напульсниками.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Выходить на лед нужно аккуратно, держась за борт.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Тем, кто плохо стоит на коньках, нужно находиться у бортика, держась одной рукой за выступ.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Движение осуществлять строго по большому кругу, в направлении против часовой стрелки.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Необходимо соблюдать скоростной режим: не кататься на большой скорости и не создавать помехи окружающим.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Во время движения скорость и дистанцию необходимо выдерживать таким образом, чтобы в экстренном случае избежать столкновения друг с другом.</a:t>
            </a:r>
          </a:p>
          <a:p>
            <a:pPr>
              <a:buFont typeface="+mj-lt"/>
              <a:buAutoNum type="arabicPeriod"/>
            </a:pPr>
            <a:r>
              <a:rPr lang="ru-RU" b="0" i="0" dirty="0">
                <a:effectLst/>
                <a:latin typeface="Open Sans"/>
              </a:rPr>
              <a:t>Упав, во избежание наезда с другими посетителями катка, не лежать на льду, а стараться быстрее подняться. Если не можете самостоятельно подняться, привлеките внимание посетителей катка.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BB75F24-DE06-4D89-B824-5F425C90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19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FDCBBC7-8992-4B50-A52D-8A4581BCC989}"/>
              </a:ext>
            </a:extLst>
          </p:cNvPr>
          <p:cNvSpPr/>
          <p:nvPr/>
        </p:nvSpPr>
        <p:spPr>
          <a:xfrm>
            <a:off x="731486" y="325954"/>
            <a:ext cx="102224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dirty="0">
                <a:latin typeface="Open Sans"/>
              </a:rPr>
              <a:t>Правила поведения и техника безопасности на катке</a:t>
            </a:r>
          </a:p>
        </p:txBody>
      </p:sp>
    </p:spTree>
    <p:extLst>
      <p:ext uri="{BB962C8B-B14F-4D97-AF65-F5344CB8AC3E}">
        <p14:creationId xmlns:p14="http://schemas.microsoft.com/office/powerpoint/2010/main" val="349988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2DA2C94-EC2C-4FAC-BB3F-64D3F62D5B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33" t="33984" r="70650" b="396"/>
          <a:stretch/>
        </p:blipFill>
        <p:spPr>
          <a:xfrm>
            <a:off x="2705100" y="2795638"/>
            <a:ext cx="2876550" cy="26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3702D5E0-F56A-4DA0-8BA7-6AABEBBE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2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EB1AA1E-6E7D-477F-84B7-E932DB804418}"/>
              </a:ext>
            </a:extLst>
          </p:cNvPr>
          <p:cNvSpPr txBox="1"/>
          <p:nvPr/>
        </p:nvSpPr>
        <p:spPr>
          <a:xfrm>
            <a:off x="1534486" y="732294"/>
            <a:ext cx="960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Расшифруй словосочетание, записанное в первом квадрате. Для этого сначала найди и вычеркни лишние буквы. Сделать это помогут закрашенные клеточки второго квадрата. Затем выпиши буквы по порядку и прочитай словосочетание.</a:t>
            </a:r>
          </a:p>
        </p:txBody>
      </p:sp>
      <p:pic>
        <p:nvPicPr>
          <p:cNvPr id="6" name="Рисунок 5" descr="Прямая стрелка">
            <a:extLst>
              <a:ext uri="{FF2B5EF4-FFF2-40B4-BE49-F238E27FC236}">
                <a16:creationId xmlns:a16="http://schemas.microsoft.com/office/drawing/2014/main" xmlns="" id="{98428E70-6D1D-45E7-B1C8-F371815A0F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2067021" y="5803900"/>
            <a:ext cx="903915" cy="9144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DA5CB25-852D-4237-9982-F23CEE5B95BA}"/>
              </a:ext>
            </a:extLst>
          </p:cNvPr>
          <p:cNvSpPr/>
          <p:nvPr/>
        </p:nvSpPr>
        <p:spPr>
          <a:xfrm>
            <a:off x="646824" y="5831026"/>
            <a:ext cx="142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твет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120A08D-E5B9-43E5-91C1-18AD2B98419C}"/>
              </a:ext>
            </a:extLst>
          </p:cNvPr>
          <p:cNvSpPr/>
          <p:nvPr/>
        </p:nvSpPr>
        <p:spPr>
          <a:xfrm>
            <a:off x="3200845" y="5803900"/>
            <a:ext cx="38747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i="1" cap="none" spc="0" dirty="0">
                <a:ln w="0"/>
                <a:solidFill>
                  <a:schemeClr val="tx1"/>
                </a:solidFill>
              </a:rPr>
              <a:t>Зимние забавы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6FEC653-18F6-4F87-9E76-66775F4485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279"/>
          <a:stretch/>
        </p:blipFill>
        <p:spPr>
          <a:xfrm>
            <a:off x="6222383" y="2795638"/>
            <a:ext cx="2876550" cy="259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2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1622913-1C15-40BC-9FC4-2996F1125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421" y="3212583"/>
            <a:ext cx="7425579" cy="3718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www.pngall.com/wp-content/uploads/2/Hockey-PNG-High-Quality-Image.png">
            <a:extLst>
              <a:ext uri="{FF2B5EF4-FFF2-40B4-BE49-F238E27FC236}">
                <a16:creationId xmlns:a16="http://schemas.microsoft.com/office/drawing/2014/main" xmlns="" id="{C0F9D06B-C023-48F2-9574-5E402A2D8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2" y="2466970"/>
            <a:ext cx="4638675" cy="463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FFB0755-A1D7-4B0C-BF33-138729D4E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14C9BB2-E528-452A-83D2-5D4537506AC7}"/>
              </a:ext>
            </a:extLst>
          </p:cNvPr>
          <p:cNvSpPr txBox="1"/>
          <p:nvPr/>
        </p:nvSpPr>
        <p:spPr>
          <a:xfrm>
            <a:off x="0" y="5728803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/>
              <a:t>На проезжей части дороги играть запрещено.</a:t>
            </a:r>
          </a:p>
          <a:p>
            <a:r>
              <a:rPr lang="ru-RU" i="1" dirty="0"/>
              <a:t>Все ребята поступили не правильно.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584E0C-BE2D-4315-81A0-14F798358D1B}"/>
              </a:ext>
            </a:extLst>
          </p:cNvPr>
          <p:cNvSpPr txBox="1"/>
          <p:nvPr/>
        </p:nvSpPr>
        <p:spPr>
          <a:xfrm>
            <a:off x="904875" y="406628"/>
            <a:ext cx="7315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Задача:</a:t>
            </a:r>
          </a:p>
          <a:p>
            <a:r>
              <a:rPr lang="ru-RU" sz="2800" dirty="0"/>
              <a:t>Пятеро ребят  играли в хоккей на проезжей части дороги. Двое ушли домой. Остальные ребята остались играть на дороге. Сколько ребят поступили правильно?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001F051-557B-4D50-A9D0-E30ACC2A7307}"/>
              </a:ext>
            </a:extLst>
          </p:cNvPr>
          <p:cNvSpPr/>
          <p:nvPr/>
        </p:nvSpPr>
        <p:spPr>
          <a:xfrm>
            <a:off x="1304919" y="3912214"/>
            <a:ext cx="142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твет</a:t>
            </a:r>
          </a:p>
        </p:txBody>
      </p:sp>
      <p:pic>
        <p:nvPicPr>
          <p:cNvPr id="9" name="Рисунок 8" descr="Прямая стрелка">
            <a:extLst>
              <a:ext uri="{FF2B5EF4-FFF2-40B4-BE49-F238E27FC236}">
                <a16:creationId xmlns:a16="http://schemas.microsoft.com/office/drawing/2014/main" xmlns="" id="{ED77A040-820D-498B-8D8B-1AB3C4AD2C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1563061" y="4614858"/>
            <a:ext cx="90391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7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EF64B7B-A3E5-4076-B4B1-EBA87BDB7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19" t="16829" r="2467" b="41837"/>
          <a:stretch/>
        </p:blipFill>
        <p:spPr>
          <a:xfrm>
            <a:off x="846964" y="1431570"/>
            <a:ext cx="10258298" cy="2885636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5998E8B-0624-4B07-A793-2F7C1788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2D8F16-A1EB-4191-A6F7-9809660C976B}"/>
              </a:ext>
            </a:extLst>
          </p:cNvPr>
          <p:cNvSpPr txBox="1"/>
          <p:nvPr/>
        </p:nvSpPr>
        <p:spPr>
          <a:xfrm>
            <a:off x="318988" y="319088"/>
            <a:ext cx="11314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Маша и Ваня решили сделать для своих одноклассников плакат «Безопасные игры».</a:t>
            </a:r>
          </a:p>
          <a:p>
            <a:r>
              <a:rPr lang="ru-RU" sz="2400" dirty="0"/>
              <a:t>Какие правила безопасного поведения они должны разместить под рисунками? </a:t>
            </a:r>
          </a:p>
          <a:p>
            <a:r>
              <a:rPr lang="ru-RU" sz="2400" dirty="0"/>
              <a:t>Установи соответствие.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70EF5F8-D496-4CFE-80DE-767EF6471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291" r="24833" b="5224"/>
          <a:stretch/>
        </p:blipFill>
        <p:spPr>
          <a:xfrm>
            <a:off x="2642363" y="4427140"/>
            <a:ext cx="6667500" cy="1819275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F612B8D-1E19-401A-8D87-E993F9E729B4}"/>
              </a:ext>
            </a:extLst>
          </p:cNvPr>
          <p:cNvSpPr/>
          <p:nvPr/>
        </p:nvSpPr>
        <p:spPr>
          <a:xfrm>
            <a:off x="7572369" y="5750539"/>
            <a:ext cx="142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твет</a:t>
            </a:r>
          </a:p>
        </p:txBody>
      </p:sp>
      <p:pic>
        <p:nvPicPr>
          <p:cNvPr id="7" name="Рисунок 6" descr="Прямая стрелка">
            <a:extLst>
              <a:ext uri="{FF2B5EF4-FFF2-40B4-BE49-F238E27FC236}">
                <a16:creationId xmlns:a16="http://schemas.microsoft.com/office/drawing/2014/main" xmlns="" id="{9AEBE5D1-2C5C-4643-9FBF-4CC89E0AA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8992566" y="5719979"/>
            <a:ext cx="903915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4A7165-F3C7-40E4-8A9C-7FC1B5FAA3CA}"/>
              </a:ext>
            </a:extLst>
          </p:cNvPr>
          <p:cNvSpPr txBox="1"/>
          <p:nvPr/>
        </p:nvSpPr>
        <p:spPr>
          <a:xfrm>
            <a:off x="10196509" y="4919008"/>
            <a:ext cx="1257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1 - в</a:t>
            </a:r>
          </a:p>
          <a:p>
            <a:r>
              <a:rPr lang="ru-RU" sz="2400" i="1" dirty="0"/>
              <a:t>2 - а</a:t>
            </a:r>
          </a:p>
          <a:p>
            <a:r>
              <a:rPr lang="ru-RU" sz="2400" i="1" dirty="0"/>
              <a:t>3 - г</a:t>
            </a:r>
          </a:p>
          <a:p>
            <a:r>
              <a:rPr lang="ru-RU" sz="2400" i="1" dirty="0"/>
              <a:t>4 - б</a:t>
            </a:r>
          </a:p>
          <a:p>
            <a:r>
              <a:rPr lang="ru-RU" sz="2400" i="1" dirty="0"/>
              <a:t>5 - д</a:t>
            </a:r>
          </a:p>
        </p:txBody>
      </p:sp>
    </p:spTree>
    <p:extLst>
      <p:ext uri="{BB962C8B-B14F-4D97-AF65-F5344CB8AC3E}">
        <p14:creationId xmlns:p14="http://schemas.microsoft.com/office/powerpoint/2010/main" val="171029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5998E8B-0624-4B07-A793-2F7C1788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F612B8D-1E19-401A-8D87-E993F9E729B4}"/>
              </a:ext>
            </a:extLst>
          </p:cNvPr>
          <p:cNvSpPr/>
          <p:nvPr/>
        </p:nvSpPr>
        <p:spPr>
          <a:xfrm>
            <a:off x="1219194" y="5816955"/>
            <a:ext cx="142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твет</a:t>
            </a:r>
          </a:p>
        </p:txBody>
      </p:sp>
      <p:pic>
        <p:nvPicPr>
          <p:cNvPr id="7" name="Рисунок 6" descr="Прямая стрелка">
            <a:extLst>
              <a:ext uri="{FF2B5EF4-FFF2-40B4-BE49-F238E27FC236}">
                <a16:creationId xmlns:a16="http://schemas.microsoft.com/office/drawing/2014/main" xmlns="" id="{9AEBE5D1-2C5C-4643-9FBF-4CC89E0AA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2677486" y="5713698"/>
            <a:ext cx="903915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4A7165-F3C7-40E4-8A9C-7FC1B5FAA3CA}"/>
              </a:ext>
            </a:extLst>
          </p:cNvPr>
          <p:cNvSpPr txBox="1"/>
          <p:nvPr/>
        </p:nvSpPr>
        <p:spPr>
          <a:xfrm>
            <a:off x="3906094" y="5688844"/>
            <a:ext cx="82859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1 - верно;</a:t>
            </a:r>
          </a:p>
          <a:p>
            <a:r>
              <a:rPr lang="ru-RU" sz="2400" i="1" dirty="0"/>
              <a:t>2 -  В парке – опасно для других людей, у дороги – опасно для детей и водителей</a:t>
            </a:r>
          </a:p>
          <a:p>
            <a:endParaRPr lang="ru-RU" sz="2400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3DF005C-8E1D-4701-B569-A94990839C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37" t="15986" r="81594" b="13193"/>
          <a:stretch/>
        </p:blipFill>
        <p:spPr>
          <a:xfrm>
            <a:off x="1547948" y="2113638"/>
            <a:ext cx="2690677" cy="334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D88B24-CDA7-404F-AF4B-D7B286C48B3B}"/>
              </a:ext>
            </a:extLst>
          </p:cNvPr>
          <p:cNvSpPr txBox="1"/>
          <p:nvPr/>
        </p:nvSpPr>
        <p:spPr>
          <a:xfrm>
            <a:off x="474781" y="442913"/>
            <a:ext cx="56212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Для игры в снежки дети выбирали место.</a:t>
            </a:r>
          </a:p>
          <a:p>
            <a:r>
              <a:rPr lang="ru-RU" sz="2400" dirty="0"/>
              <a:t>1) Верно ли они выбрали?  </a:t>
            </a:r>
          </a:p>
          <a:p>
            <a:r>
              <a:rPr lang="ru-RU" sz="2400" dirty="0"/>
              <a:t>2) Почему остальные места не подходят?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7C27B0A-016E-4F63-A212-3ECCB9D3C6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690" t="15986" r="61921" b="13193"/>
          <a:stretch/>
        </p:blipFill>
        <p:spPr>
          <a:xfrm>
            <a:off x="5077669" y="2115538"/>
            <a:ext cx="2761406" cy="334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35C8280-9E1A-4707-9BFA-AD07290B0C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40" t="15986" r="41344" b="13193"/>
          <a:stretch/>
        </p:blipFill>
        <p:spPr>
          <a:xfrm>
            <a:off x="8610600" y="2113637"/>
            <a:ext cx="2867025" cy="3340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481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5998E8B-0624-4B07-A793-2F7C1788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6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F612B8D-1E19-401A-8D87-E993F9E729B4}"/>
              </a:ext>
            </a:extLst>
          </p:cNvPr>
          <p:cNvSpPr/>
          <p:nvPr/>
        </p:nvSpPr>
        <p:spPr>
          <a:xfrm>
            <a:off x="1219194" y="5816955"/>
            <a:ext cx="14201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ru-RU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твет</a:t>
            </a:r>
          </a:p>
        </p:txBody>
      </p:sp>
      <p:pic>
        <p:nvPicPr>
          <p:cNvPr id="7" name="Рисунок 6" descr="Прямая стрелка">
            <a:extLst>
              <a:ext uri="{FF2B5EF4-FFF2-40B4-BE49-F238E27FC236}">
                <a16:creationId xmlns:a16="http://schemas.microsoft.com/office/drawing/2014/main" xmlns="" id="{9AEBE5D1-2C5C-4643-9FBF-4CC89E0AAE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2677486" y="5713698"/>
            <a:ext cx="903915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54A7165-F3C7-40E4-8A9C-7FC1B5FAA3CA}"/>
              </a:ext>
            </a:extLst>
          </p:cNvPr>
          <p:cNvSpPr txBox="1"/>
          <p:nvPr/>
        </p:nvSpPr>
        <p:spPr>
          <a:xfrm>
            <a:off x="3934669" y="5879651"/>
            <a:ext cx="2075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валенки</a:t>
            </a:r>
          </a:p>
          <a:p>
            <a:endParaRPr lang="ru-RU" sz="2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ED88B24-CDA7-404F-AF4B-D7B286C48B3B}"/>
              </a:ext>
            </a:extLst>
          </p:cNvPr>
          <p:cNvSpPr txBox="1"/>
          <p:nvPr/>
        </p:nvSpPr>
        <p:spPr>
          <a:xfrm>
            <a:off x="474781" y="442913"/>
            <a:ext cx="7187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Какая обувь подходит для катания на ледяной горке?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6F6F373-6C26-4106-9D58-C5D2BA6384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4" t="20896" r="80797" b="21268"/>
          <a:stretch/>
        </p:blipFill>
        <p:spPr>
          <a:xfrm>
            <a:off x="1925251" y="1819275"/>
            <a:ext cx="2408383" cy="25923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10D9033D-AE86-48CD-9044-6ECCF0E09A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20" t="16791" r="61411" b="25373"/>
          <a:stretch/>
        </p:blipFill>
        <p:spPr>
          <a:xfrm>
            <a:off x="5068984" y="1819275"/>
            <a:ext cx="2408384" cy="2592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573171-0FAD-4938-BBB1-FCF2F4F0B9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921" t="14179" r="41533" b="23134"/>
          <a:stretch/>
        </p:blipFill>
        <p:spPr>
          <a:xfrm>
            <a:off x="8212718" y="1797807"/>
            <a:ext cx="2243138" cy="26352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41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A6070FAB-4A38-4D84-8657-2EE7BBE65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E7DCFFD-8751-4F73-88DD-91B52F75D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0413" y="136525"/>
            <a:ext cx="8734424" cy="6407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90295D4-41B8-47FA-8C2A-72E94C765D8F}"/>
              </a:ext>
            </a:extLst>
          </p:cNvPr>
          <p:cNvSpPr/>
          <p:nvPr/>
        </p:nvSpPr>
        <p:spPr>
          <a:xfrm>
            <a:off x="157163" y="1447424"/>
            <a:ext cx="30051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Open Sans"/>
              </a:rPr>
              <a:t>Различных средств для катания с горок сейчас выпускается огромное количество, так что можно найти подходящее для того, чтобы получить удовольствие от катания с любой горки: от крутой ледяной до пологой, покрытой свежим снегом.</a:t>
            </a:r>
          </a:p>
        </p:txBody>
      </p:sp>
    </p:spTree>
    <p:extLst>
      <p:ext uri="{BB962C8B-B14F-4D97-AF65-F5344CB8AC3E}">
        <p14:creationId xmlns:p14="http://schemas.microsoft.com/office/powerpoint/2010/main" val="5975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8997FA-0DE4-4CC0-9FA7-1F081EA33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756" y="3282054"/>
            <a:ext cx="4258244" cy="359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www.teplosezon.ru/upload/iblock/dda/dda3a5d5ac84be1883044c0bc2b5aa30.jpg">
            <a:extLst>
              <a:ext uri="{FF2B5EF4-FFF2-40B4-BE49-F238E27FC236}">
                <a16:creationId xmlns:a16="http://schemas.microsoft.com/office/drawing/2014/main" xmlns="" id="{4F9B70D9-CEFC-4DD4-9159-0FB5BFEB6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525"/>
            <a:ext cx="3570915" cy="242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995755C-6227-4E68-B7FF-36B91C1DFC54}"/>
              </a:ext>
            </a:extLst>
          </p:cNvPr>
          <p:cNvSpPr/>
          <p:nvPr/>
        </p:nvSpPr>
        <p:spPr>
          <a:xfrm>
            <a:off x="271243" y="136525"/>
            <a:ext cx="1182847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ВАТРУШКИ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 algn="ct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надувные санки всё чаще встречаются на наших горках. </a:t>
            </a:r>
          </a:p>
          <a:p>
            <a:pPr lvl="7" algn="ctr"/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распространены надувные круги — «санки-ватрушки». </a:t>
            </a:r>
          </a:p>
          <a:p>
            <a:pPr lvl="7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только скорость движения возрастает, ватрушка становится довольно опасной. </a:t>
            </a:r>
          </a:p>
          <a:p>
            <a:pPr lvl="7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Разгоняются ватрушки молниеносно, и скорость развивают выше, чем санки или снегокат на аналогичном склоне,</a:t>
            </a:r>
          </a:p>
          <a:p>
            <a:pPr lvl="7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соскочить с ватрушки на скорости невозможно. </a:t>
            </a:r>
          </a:p>
          <a:p>
            <a:pPr lvl="3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ватрушках нельзя кататься с горок с трамплинами — при приземлении ватрушка сильно пружинит. </a:t>
            </a:r>
          </a:p>
          <a:p>
            <a:pPr lvl="7"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не слетишь, можно получить сильные травмы спины и шейного отдела позвоночника. 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кататься на ватрушках </a:t>
            </a:r>
          </a:p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пологих снежных склонов без препятствий в виде деревьев, других людей и т.п.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4BB75F24-DE06-4D89-B824-5F425C90C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6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820756C-86AD-45F6-BE4A-730319948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D5848-E659-4AE9-911B-D0CD7FDA33A8}" type="slidenum">
              <a:rPr lang="ru-RU" smtClean="0"/>
              <a:t>9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68EEF91-C362-46F8-B2F3-F0622336A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8" t="9179" r="2908" b="-1"/>
          <a:stretch/>
        </p:blipFill>
        <p:spPr>
          <a:xfrm>
            <a:off x="1073790" y="629481"/>
            <a:ext cx="9714451" cy="62285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DDC6643-0B79-49F7-8D0E-67CEFBA42997}"/>
              </a:ext>
            </a:extLst>
          </p:cNvPr>
          <p:cNvSpPr/>
          <p:nvPr/>
        </p:nvSpPr>
        <p:spPr>
          <a:xfrm>
            <a:off x="2095351" y="-161759"/>
            <a:ext cx="7671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Правила катания на </a:t>
            </a:r>
            <a:r>
              <a:rPr lang="ru-RU" sz="5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тюбе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3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1191</Words>
  <Application>Microsoft Office PowerPoint</Application>
  <PresentationFormat>Произвольный</PresentationFormat>
  <Paragraphs>122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Байкалово ЦВР</dc:creator>
  <cp:lastModifiedBy>1</cp:lastModifiedBy>
  <cp:revision>29</cp:revision>
  <dcterms:created xsi:type="dcterms:W3CDTF">2023-01-18T11:06:50Z</dcterms:created>
  <dcterms:modified xsi:type="dcterms:W3CDTF">2026-01-09T13:15:59Z</dcterms:modified>
</cp:coreProperties>
</file>