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0691813" cy="7559675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3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5705-858E-46C3-91D4-C636E1ADB57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1378-79BE-4822-A49C-577750554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19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5705-858E-46C3-91D4-C636E1ADB57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1378-79BE-4822-A49C-577750554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97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5705-858E-46C3-91D4-C636E1ADB57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1378-79BE-4822-A49C-577750554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59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5705-858E-46C3-91D4-C636E1ADB57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1378-79BE-4822-A49C-577750554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0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5705-858E-46C3-91D4-C636E1ADB57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1378-79BE-4822-A49C-577750554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65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5705-858E-46C3-91D4-C636E1ADB57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1378-79BE-4822-A49C-577750554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5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5705-858E-46C3-91D4-C636E1ADB57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1378-79BE-4822-A49C-577750554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90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5705-858E-46C3-91D4-C636E1ADB57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1378-79BE-4822-A49C-577750554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58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5705-858E-46C3-91D4-C636E1ADB57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1378-79BE-4822-A49C-577750554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82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5705-858E-46C3-91D4-C636E1ADB57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1378-79BE-4822-A49C-577750554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8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5705-858E-46C3-91D4-C636E1ADB57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1378-79BE-4822-A49C-577750554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10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05705-858E-46C3-91D4-C636E1ADB57D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61378-79BE-4822-A49C-5777505543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42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02" y="73147"/>
            <a:ext cx="10516511" cy="74133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977" t="14771" r="4133" b="29144"/>
          <a:stretch/>
        </p:blipFill>
        <p:spPr>
          <a:xfrm>
            <a:off x="2455388" y="835151"/>
            <a:ext cx="5956338" cy="51976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53540" y="3318172"/>
            <a:ext cx="26070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3092" y="5340037"/>
            <a:ext cx="5980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Учитель-дефектолог </a:t>
            </a:r>
            <a:r>
              <a:rPr lang="ru-RU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Дорина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И.В</a:t>
            </a: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5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930" t="4856" r="3530" b="7191"/>
          <a:stretch/>
        </p:blipFill>
        <p:spPr>
          <a:xfrm>
            <a:off x="0" y="0"/>
            <a:ext cx="10512700" cy="741145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68086" y="752143"/>
            <a:ext cx="9294061" cy="776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5305" marR="4445" indent="-6350" algn="ctr">
              <a:lnSpc>
                <a:spcPct val="107000"/>
              </a:lnSpc>
              <a:spcAft>
                <a:spcPts val="19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В.А. Сухомлинский сказал: 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30120" marR="4445" indent="-6350">
              <a:lnSpc>
                <a:spcPct val="107000"/>
              </a:lnSpc>
              <a:spcAft>
                <a:spcPts val="1325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«Ум ребенка находится на кончиках его пальцев». 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00918" y="1458957"/>
            <a:ext cx="87108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Актуальной проблемой в наше время становится полноценное развитие детей  с дошкольного возраста. Важную роль в успешности интеллектуального  и психофизического развития ребёнка является сформированная мелкая моторика. Она взаимодействует с такими высшими психическими функциями и свойствами сознания, как внимание, мышление, оптико-пространственное восприятие (координация, воображение, наблюдательность, зрительная и двигательная память, речь)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8907" y="3705726"/>
            <a:ext cx="9392874" cy="2440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marR="4445" indent="360680" algn="just">
              <a:lnSpc>
                <a:spcPct val="109000"/>
              </a:lnSpc>
              <a:spcAft>
                <a:spcPts val="1365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Мышление ребенка находится на кончиках его пальцев. Как это понимать? Исследованиями доказано, что развитие речи, мышления тесно связано с развитием мелкой моторики. Руки ребенка — это его глаза. Ведь ребенок мыслит чувствами — что ощущает, то и представляет. Руками можно сделать очень многое — играть, рисовать, обследовать, лепить, строить, обнимать и т. д. И чем лучше развита моторика, тем быстрее ребенок 2-3 лет адаптируется к окружающему его миру!  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8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02" y="0"/>
            <a:ext cx="10516511" cy="74133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032" y="855425"/>
            <a:ext cx="10000452" cy="264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8050" marR="4445" indent="-6350" algn="just">
              <a:lnSpc>
                <a:spcPct val="109000"/>
              </a:lnSpc>
              <a:spcAft>
                <a:spcPts val="1715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Мелкую моторику можно развивать с помощью различных настольных игр: </a:t>
            </a:r>
          </a:p>
          <a:p>
            <a:pPr marL="1355725" marR="4445" indent="-6350" algn="just">
              <a:lnSpc>
                <a:spcPct val="109000"/>
              </a:lnSpc>
              <a:spcAft>
                <a:spcPts val="1715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Мозаика;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Пазлы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55725" marR="4445" indent="-6350" algn="just">
              <a:lnSpc>
                <a:spcPct val="109000"/>
              </a:lnSpc>
              <a:spcAft>
                <a:spcPts val="1715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Лото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Домино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L="1355725" marR="4445" indent="-6350" algn="just">
              <a:lnSpc>
                <a:spcPct val="109000"/>
              </a:lnSpc>
              <a:spcAft>
                <a:spcPts val="1715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Пальчиковые игры и упражнения;  </a:t>
            </a:r>
          </a:p>
          <a:p>
            <a:pPr marL="1355725" marR="4445" indent="-6350" algn="just">
              <a:lnSpc>
                <a:spcPct val="109000"/>
              </a:lnSpc>
              <a:spcAft>
                <a:spcPts val="137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Массаж.  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5614" t="48994" r="5247" b="26963"/>
          <a:stretch/>
        </p:blipFill>
        <p:spPr>
          <a:xfrm>
            <a:off x="5090258" y="1158941"/>
            <a:ext cx="4732420" cy="23382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9683" y="3329242"/>
            <a:ext cx="9047747" cy="337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marR="4445" indent="360680" algn="just">
              <a:lnSpc>
                <a:spcPct val="109000"/>
              </a:lnSpc>
              <a:spcAft>
                <a:spcPts val="495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магазинах сейчас много разных развивающих игр и пособий. Однако, проявив фантазию, вполне можно обойтись и подручными материалами. Чтобы заинтересовать ребенка и помочь ему овладеть новой информацией, нужно превратить обучение в игру и не отступать, если задания покажутся трудными,  не забывать хвалить ребенка. 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Стоит запомнить одну простую вещь: игры для развития мелкой моторики должны проводиться под наблюдением взрослых. Иначе ребенок может проглотить какую-нибудь мелкую деталь или подавиться ей. Использовать игры  и выполнять упражнения, развивающие мелкую моторику, нужно систематически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6981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281</Words>
  <Application>Microsoft Office PowerPoint</Application>
  <PresentationFormat>Произвольный</PresentationFormat>
  <Paragraphs>12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cp:lastPrinted>2026-01-25T08:43:24Z</cp:lastPrinted>
  <dcterms:created xsi:type="dcterms:W3CDTF">2025-11-19T10:24:24Z</dcterms:created>
  <dcterms:modified xsi:type="dcterms:W3CDTF">2026-01-25T09:10:08Z</dcterms:modified>
</cp:coreProperties>
</file>