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17"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9" r:id="rId64"/>
    <p:sldId id="320" r:id="rId65"/>
    <p:sldId id="321" r:id="rId66"/>
    <p:sldId id="322" r:id="rId67"/>
    <p:sldId id="323" r:id="rId68"/>
    <p:sldId id="324" r:id="rId69"/>
    <p:sldId id="325" r:id="rId70"/>
    <p:sldId id="326" r:id="rId71"/>
    <p:sldId id="327" r:id="rId72"/>
    <p:sldId id="328" r:id="rId73"/>
    <p:sldId id="318" r:id="rId7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5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D3442A4-D871-44D3-9756-B9643DD0E6CA}" type="datetimeFigureOut">
              <a:rPr lang="ru-RU" smtClean="0"/>
              <a:pPr/>
              <a:t>22.12.2019</a:t>
            </a:fld>
            <a:endParaRPr lang="ru-RU" dirty="0"/>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dirty="0"/>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9EA43A9-343A-4437-9607-48B9D1BF2027}"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9D3442A4-D871-44D3-9756-B9643DD0E6CA}" type="datetimeFigureOut">
              <a:rPr lang="ru-RU" smtClean="0"/>
              <a:pPr/>
              <a:t>22.12.2019</a:t>
            </a:fld>
            <a:endParaRPr lang="ru-RU" dirty="0"/>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dirty="0"/>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9EA43A9-343A-4437-9607-48B9D1BF2027}"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D3442A4-D871-44D3-9756-B9643DD0E6CA}" type="datetimeFigureOut">
              <a:rPr lang="ru-RU" smtClean="0"/>
              <a:pPr/>
              <a:t>22.12.2019</a:t>
            </a:fld>
            <a:endParaRPr lang="ru-RU" dirty="0"/>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dirty="0"/>
          </a:p>
        </p:txBody>
      </p:sp>
      <p:sp>
        <p:nvSpPr>
          <p:cNvPr id="6" name="Номер слайда 5"/>
          <p:cNvSpPr>
            <a:spLocks noGrp="1"/>
          </p:cNvSpPr>
          <p:nvPr>
            <p:ph type="sldNum" sz="quarter" idx="12"/>
          </p:nvPr>
        </p:nvSpPr>
        <p:spPr>
          <a:xfrm>
            <a:off x="6733952" y="6555112"/>
            <a:ext cx="588336" cy="228600"/>
          </a:xfrm>
        </p:spPr>
        <p:txBody>
          <a:bodyPr/>
          <a:lstStyle>
            <a:extLst/>
          </a:lstStyle>
          <a:p>
            <a:fld id="{A9EA43A9-343A-4437-9607-48B9D1BF2027}"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9D3442A4-D871-44D3-9756-B9643DD0E6CA}" type="datetimeFigureOut">
              <a:rPr lang="ru-RU" smtClean="0"/>
              <a:pPr/>
              <a:t>22.12.2019</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dirty="0"/>
          </a:p>
        </p:txBody>
      </p:sp>
      <p:sp>
        <p:nvSpPr>
          <p:cNvPr id="4" name="Номер слайда 3"/>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A9EA43A9-343A-4437-9607-48B9D1BF2027}"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9D3442A4-D871-44D3-9756-B9643DD0E6CA}" type="datetimeFigureOut">
              <a:rPr lang="ru-RU" smtClean="0"/>
              <a:pPr/>
              <a:t>22.12.2019</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A9EA43A9-343A-4437-9607-48B9D1BF2027}" type="slidenum">
              <a:rPr lang="ru-RU" smtClean="0"/>
              <a:pPr/>
              <a:t>‹#›</a:t>
            </a:fld>
            <a:endParaRPr lang="ru-RU" dirty="0"/>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dirty="0"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D3442A4-D871-44D3-9756-B9643DD0E6CA}" type="datetimeFigureOut">
              <a:rPr lang="ru-RU" smtClean="0"/>
              <a:pPr/>
              <a:t>22.12.2019</a:t>
            </a:fld>
            <a:endParaRPr lang="ru-RU" dirty="0"/>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dirty="0"/>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9EA43A9-343A-4437-9607-48B9D1BF2027}"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dirty="0" smtClean="0"/>
              <a:t>Справочник</a:t>
            </a:r>
            <a:endParaRPr lang="ru-RU" dirty="0"/>
          </a:p>
        </p:txBody>
      </p:sp>
      <p:sp>
        <p:nvSpPr>
          <p:cNvPr id="3" name="Подзаголовок 2"/>
          <p:cNvSpPr>
            <a:spLocks noGrp="1"/>
          </p:cNvSpPr>
          <p:nvPr>
            <p:ph type="subTitle" idx="1"/>
          </p:nvPr>
        </p:nvSpPr>
        <p:spPr/>
        <p:txBody>
          <a:bodyPr>
            <a:noAutofit/>
          </a:bodyPr>
          <a:lstStyle/>
          <a:p>
            <a:pPr algn="ctr"/>
            <a:r>
              <a:rPr lang="ru-RU" sz="3200" dirty="0" smtClean="0"/>
              <a:t>«Тренажёр для решения задач по финансовой грамотности»</a:t>
            </a:r>
            <a:endParaRPr lang="ru-RU"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4.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lnSpcReduction="10000"/>
          </a:bodyPr>
          <a:lstStyle/>
          <a:p>
            <a:r>
              <a:rPr lang="ru-RU" dirty="0" smtClean="0"/>
              <a:t>1. Ответ на первый вопрос: скорее всего это мошенники которые собирают деньги с доверчивых граждан и никакой реальной работы у них нет, это видно по тому, что потенциальному работнику не дают время на раздумье и требуют предоплату за возможность трудиться. </a:t>
            </a:r>
          </a:p>
          <a:p>
            <a:r>
              <a:rPr lang="ru-RU" dirty="0" smtClean="0"/>
              <a:t>2. Ответ на второй вопрос: не переводить никаких денег и продолжать поиск работы.</a:t>
            </a:r>
          </a:p>
          <a:p>
            <a:r>
              <a:rPr lang="ru-RU" dirty="0" smtClean="0"/>
              <a:t> </a:t>
            </a:r>
            <a:r>
              <a:rPr lang="en-US" dirty="0" smtClean="0"/>
              <a:t>PS</a:t>
            </a:r>
            <a:r>
              <a:rPr lang="ru-RU" dirty="0" smtClean="0"/>
              <a:t>: Для того чтобы найти работу ей нужно обратиться на биржу труда или использовать проверенные ресурсы Интернета. </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5. задача</a:t>
            </a:r>
            <a:endParaRPr lang="ru-RU" dirty="0"/>
          </a:p>
        </p:txBody>
      </p:sp>
      <p:sp>
        <p:nvSpPr>
          <p:cNvPr id="3" name="Содержимое 2"/>
          <p:cNvSpPr>
            <a:spLocks noGrp="1"/>
          </p:cNvSpPr>
          <p:nvPr>
            <p:ph idx="1"/>
          </p:nvPr>
        </p:nvSpPr>
        <p:spPr>
          <a:xfrm>
            <a:off x="457200" y="1000108"/>
            <a:ext cx="7239000" cy="5455628"/>
          </a:xfrm>
        </p:spPr>
        <p:txBody>
          <a:bodyPr>
            <a:normAutofit lnSpcReduction="10000"/>
          </a:bodyPr>
          <a:lstStyle/>
          <a:p>
            <a:r>
              <a:rPr lang="ru-RU" dirty="0" smtClean="0"/>
              <a:t>Совершеннолетний Сергей К. в свободное от основной работы время занимается разработкой дизайна интернет-сайтов. Деньги заказчиков сайтов он получает в электронный кошелёк. Один из заказчиков, чтобы расплатиться за выполненную Сергеем работу запросил номер для входа в электронный кошелёк Сергея. </a:t>
            </a:r>
          </a:p>
          <a:p>
            <a:r>
              <a:rPr lang="ru-RU" dirty="0" smtClean="0"/>
              <a:t>Вопросы:</a:t>
            </a:r>
          </a:p>
          <a:p>
            <a:r>
              <a:rPr lang="ru-RU" dirty="0" smtClean="0"/>
              <a:t>1. В чём состоит опасность данной ситуации для личных финансов Сергея? </a:t>
            </a:r>
          </a:p>
          <a:p>
            <a:r>
              <a:rPr lang="ru-RU" dirty="0" smtClean="0"/>
              <a:t>2. Как ему надо правильно поступить в данной ситуации? </a:t>
            </a:r>
          </a:p>
          <a:p>
            <a:pPr>
              <a:buNone/>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5.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a:bodyPr>
          <a:lstStyle/>
          <a:p>
            <a:r>
              <a:rPr lang="ru-RU" dirty="0" smtClean="0"/>
              <a:t>1. Ответ на первый вопрос: скорее всего, это мошенник, который хочет выведать секретную информацию о номере электронного кошелька Сергея, для того чтобы снять с него все деньги.</a:t>
            </a:r>
          </a:p>
          <a:p>
            <a:r>
              <a:rPr lang="ru-RU" dirty="0" smtClean="0"/>
              <a:t>2. Ответ на второй вопрос: ни в коем случае на сообщать номер для входа в свой электронный кошелёк. </a:t>
            </a:r>
          </a:p>
          <a:p>
            <a:r>
              <a:rPr lang="en-US" dirty="0" smtClean="0"/>
              <a:t>PS</a:t>
            </a:r>
            <a:r>
              <a:rPr lang="ru-RU" dirty="0" smtClean="0"/>
              <a:t>: если заказчик не оплатит работу другим приемлемым для Сергея способом, ему следует обратиться в полицию и написать заявление на мошенников.  </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537192"/>
          </a:xfrm>
        </p:spPr>
        <p:txBody>
          <a:bodyPr>
            <a:normAutofit fontScale="90000"/>
          </a:bodyPr>
          <a:lstStyle/>
          <a:p>
            <a:r>
              <a:rPr lang="ru-RU" dirty="0" smtClean="0"/>
              <a:t>6. задача</a:t>
            </a:r>
            <a:endParaRPr lang="ru-RU" dirty="0"/>
          </a:p>
        </p:txBody>
      </p:sp>
      <p:sp>
        <p:nvSpPr>
          <p:cNvPr id="3" name="Содержимое 2"/>
          <p:cNvSpPr>
            <a:spLocks noGrp="1"/>
          </p:cNvSpPr>
          <p:nvPr>
            <p:ph idx="1"/>
          </p:nvPr>
        </p:nvSpPr>
        <p:spPr>
          <a:xfrm>
            <a:off x="0" y="1071546"/>
            <a:ext cx="7696200" cy="5384190"/>
          </a:xfrm>
        </p:spPr>
        <p:txBody>
          <a:bodyPr>
            <a:normAutofit lnSpcReduction="10000"/>
          </a:bodyPr>
          <a:lstStyle/>
          <a:p>
            <a:r>
              <a:rPr lang="ru-RU" dirty="0" smtClean="0"/>
              <a:t>Андрею позвонил мужчина, который представился специалистом службы безопасности банка. Мужчина сообщил, что был сбой в компьютерной сети банка. Для проверки сохранности денег на счёте Андрея специалист попросил его продиктовать номер карточки и трёхзначный код на обратной стороне карты. </a:t>
            </a:r>
          </a:p>
          <a:p>
            <a:r>
              <a:rPr lang="ru-RU" dirty="0" smtClean="0"/>
              <a:t>Вопросы:</a:t>
            </a:r>
          </a:p>
          <a:p>
            <a:r>
              <a:rPr lang="ru-RU" dirty="0" smtClean="0"/>
              <a:t>1. В чём состоит опасность данной ситуации для личных финансов Андрея?</a:t>
            </a:r>
          </a:p>
          <a:p>
            <a:r>
              <a:rPr lang="ru-RU" dirty="0" smtClean="0"/>
              <a:t>2. Как ему надо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6.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lnSpcReduction="10000"/>
          </a:bodyPr>
          <a:lstStyle/>
          <a:p>
            <a:r>
              <a:rPr lang="ru-RU" dirty="0" smtClean="0"/>
              <a:t>1. Ответ на первый вопрос: скорее всего это мошенники которые хотят получить секретную информацию о карте Андрея и снять с неё все деньги. </a:t>
            </a:r>
          </a:p>
          <a:p>
            <a:r>
              <a:rPr lang="ru-RU" dirty="0" smtClean="0"/>
              <a:t>2. Ответ на второй вопрос: Андрей не должен сообщать номер своей банковской карты и секретный код на обратной стороне, он должен обратиться на горячую линию для клиентов, в службу безопасности банка и ещё лучше сам зайти в банк и убедившись в мошенничестве, сообщить в правоохранительные органы или службу безопасности банка. </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7. задача</a:t>
            </a:r>
            <a:endParaRPr lang="ru-RU" dirty="0"/>
          </a:p>
        </p:txBody>
      </p:sp>
      <p:sp>
        <p:nvSpPr>
          <p:cNvPr id="3" name="Содержимое 2"/>
          <p:cNvSpPr>
            <a:spLocks noGrp="1"/>
          </p:cNvSpPr>
          <p:nvPr>
            <p:ph idx="1"/>
          </p:nvPr>
        </p:nvSpPr>
        <p:spPr>
          <a:xfrm>
            <a:off x="214282" y="857232"/>
            <a:ext cx="7481918" cy="5598504"/>
          </a:xfrm>
        </p:spPr>
        <p:txBody>
          <a:bodyPr>
            <a:normAutofit/>
          </a:bodyPr>
          <a:lstStyle/>
          <a:p>
            <a:r>
              <a:rPr lang="ru-RU" dirty="0" smtClean="0"/>
              <a:t>Анне Петровне срочно понадобились деньги, и она пошла к банкомату. Дверь на входе в помещение с банкоматом была защищена специальным кодовым замком, для открытия которого необходимо было приложить к специальному устройству карту и ввести ПИН-код от неё. Анна Петровна ввела необходимы цифры и пошла снимать деньги. </a:t>
            </a:r>
          </a:p>
          <a:p>
            <a:r>
              <a:rPr lang="ru-RU" dirty="0" smtClean="0"/>
              <a:t>Вопросы:</a:t>
            </a:r>
          </a:p>
          <a:p>
            <a:r>
              <a:rPr lang="ru-RU" dirty="0" smtClean="0"/>
              <a:t>1. В чём состоит опасность данной ситуации для личных финансов Анны Петровны?</a:t>
            </a:r>
          </a:p>
          <a:p>
            <a:r>
              <a:rPr lang="ru-RU" dirty="0" smtClean="0"/>
              <a:t>2. Как ей следовало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7.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lnSpcReduction="10000"/>
          </a:bodyPr>
          <a:lstStyle/>
          <a:p>
            <a:r>
              <a:rPr lang="ru-RU" dirty="0" smtClean="0"/>
              <a:t>1. Ответ на первый вопрос: Анна Петровна введя в неизвестное устройство секретную информацию о своей карте, позволит мошенникам снять с неё все деньги. </a:t>
            </a:r>
          </a:p>
          <a:p>
            <a:r>
              <a:rPr lang="ru-RU" dirty="0" smtClean="0"/>
              <a:t>2. Ответ на второй вопрос: Анна Петровна должна отказаться от входа в помещение с банкоматом до уточнения ситуации на горячей линии для клиентов ил в службе безопасности банка</a:t>
            </a:r>
          </a:p>
          <a:p>
            <a:r>
              <a:rPr lang="en-US" dirty="0" smtClean="0"/>
              <a:t>PS</a:t>
            </a:r>
            <a:r>
              <a:rPr lang="ru-RU" dirty="0" smtClean="0"/>
              <a:t>: если есть возможность использовать другой банкомат, для подхода к которому не нужно вводить секретную информацию в неизвестное устройство.</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500066"/>
          </a:xfrm>
        </p:spPr>
        <p:txBody>
          <a:bodyPr>
            <a:normAutofit fontScale="90000"/>
          </a:bodyPr>
          <a:lstStyle/>
          <a:p>
            <a:r>
              <a:rPr lang="ru-RU" dirty="0" smtClean="0"/>
              <a:t>8. задача</a:t>
            </a:r>
            <a:endParaRPr lang="ru-RU" dirty="0"/>
          </a:p>
        </p:txBody>
      </p:sp>
      <p:sp>
        <p:nvSpPr>
          <p:cNvPr id="3" name="Содержимое 2"/>
          <p:cNvSpPr>
            <a:spLocks noGrp="1"/>
          </p:cNvSpPr>
          <p:nvPr>
            <p:ph idx="1"/>
          </p:nvPr>
        </p:nvSpPr>
        <p:spPr>
          <a:xfrm>
            <a:off x="142844" y="928670"/>
            <a:ext cx="7553356" cy="5715040"/>
          </a:xfrm>
        </p:spPr>
        <p:txBody>
          <a:bodyPr>
            <a:normAutofit/>
          </a:bodyPr>
          <a:lstStyle/>
          <a:p>
            <a:r>
              <a:rPr lang="ru-RU" dirty="0" smtClean="0"/>
              <a:t>Пётр получил СМС-сообщение от неизвестного банка о том, что этот банк проводит опрос потребителей финансовых услуг. Петру предлагалось по ссылке на интернет-сайте пройти опрос и получить вознаграждение в 10000 рублей. Для получения доступа к опросу требовалось перечислить со счёт телефона 200 рублей.</a:t>
            </a:r>
          </a:p>
          <a:p>
            <a:r>
              <a:rPr lang="ru-RU" dirty="0" smtClean="0"/>
              <a:t>Вопросы:</a:t>
            </a:r>
          </a:p>
          <a:p>
            <a:r>
              <a:rPr lang="ru-RU" dirty="0" smtClean="0"/>
              <a:t>1. В чём состоит опасность данной ситуации для личных финансов Петра?</a:t>
            </a:r>
          </a:p>
          <a:p>
            <a:r>
              <a:rPr lang="ru-RU" dirty="0" smtClean="0"/>
              <a:t>2. Как ему надо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8. Задача (решение)</a:t>
            </a:r>
            <a:endParaRPr lang="ru-RU" dirty="0"/>
          </a:p>
        </p:txBody>
      </p:sp>
      <p:sp>
        <p:nvSpPr>
          <p:cNvPr id="3" name="Содержимое 2"/>
          <p:cNvSpPr>
            <a:spLocks noGrp="1"/>
          </p:cNvSpPr>
          <p:nvPr>
            <p:ph idx="1"/>
          </p:nvPr>
        </p:nvSpPr>
        <p:spPr/>
        <p:txBody>
          <a:bodyPr>
            <a:normAutofit fontScale="92500"/>
          </a:bodyPr>
          <a:lstStyle/>
          <a:p>
            <a:r>
              <a:rPr lang="ru-RU" dirty="0" smtClean="0"/>
              <a:t>1. Ответ на первый вопрос: скорее всего СМС рассылали мошенники для того чтобы собрать деньги с доверчивых абонентов сотовой связи.</a:t>
            </a:r>
          </a:p>
          <a:p>
            <a:r>
              <a:rPr lang="ru-RU" dirty="0" smtClean="0"/>
              <a:t>2. Ответ на второй вопрос: ни в коем случае не перечислять деньги, если Петра заинтересовало предложение, пусть соберёт информацию о банке, обратится его горячую линию работы с клиентами. </a:t>
            </a:r>
          </a:p>
          <a:p>
            <a:r>
              <a:rPr lang="en-US" dirty="0" smtClean="0"/>
              <a:t>PS</a:t>
            </a:r>
            <a:r>
              <a:rPr lang="ru-RU" dirty="0" smtClean="0"/>
              <a:t>: но лучше если Пётр проигнорирует это сообщение, так как такой лёгкий способ получения 10000 рублей является не реальным!</a:t>
            </a:r>
          </a:p>
          <a:p>
            <a:pPr>
              <a:buNone/>
            </a:pP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94316"/>
          </a:xfrm>
        </p:spPr>
        <p:txBody>
          <a:bodyPr>
            <a:normAutofit fontScale="90000"/>
          </a:bodyPr>
          <a:lstStyle/>
          <a:p>
            <a:r>
              <a:rPr lang="ru-RU" dirty="0" smtClean="0"/>
              <a:t>9. задача</a:t>
            </a:r>
            <a:endParaRPr lang="ru-RU" dirty="0"/>
          </a:p>
        </p:txBody>
      </p:sp>
      <p:sp>
        <p:nvSpPr>
          <p:cNvPr id="3" name="Содержимое 2"/>
          <p:cNvSpPr>
            <a:spLocks noGrp="1"/>
          </p:cNvSpPr>
          <p:nvPr>
            <p:ph idx="1"/>
          </p:nvPr>
        </p:nvSpPr>
        <p:spPr>
          <a:xfrm>
            <a:off x="0" y="714356"/>
            <a:ext cx="8072462" cy="5929354"/>
          </a:xfrm>
        </p:spPr>
        <p:txBody>
          <a:bodyPr>
            <a:normAutofit fontScale="92500"/>
          </a:bodyPr>
          <a:lstStyle/>
          <a:p>
            <a:r>
              <a:rPr lang="ru-RU" dirty="0" smtClean="0"/>
              <a:t>Мария вставила карту в банкомат и набрала ПИН-код. После этого на экране банкомата появились странные изображения. Мария подумала, что банкомат неисправен, и попыталась вернуть карту. Однако банкомат заблокировал карту. Марина позвонила по телефону, указанному на банкомат, но не стала дожидаться прибытия сотрудников банка и пошла в магазин. Вернувшись из магазина, она обнаружила, что её карты в банкомате нет и банкомат работает, сотрудников банка поблизости не было.</a:t>
            </a:r>
          </a:p>
          <a:p>
            <a:r>
              <a:rPr lang="ru-RU" dirty="0" smtClean="0"/>
              <a:t>Вопросы:</a:t>
            </a:r>
          </a:p>
          <a:p>
            <a:r>
              <a:rPr lang="ru-RU" dirty="0" smtClean="0"/>
              <a:t>1. Какие опасные с точки зрения безопасности действия совершила Мария? </a:t>
            </a:r>
          </a:p>
          <a:p>
            <a:r>
              <a:rPr lang="ru-RU" dirty="0" smtClean="0"/>
              <a:t>2. Как ей следовало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Инструкция</a:t>
            </a:r>
            <a:endParaRPr lang="ru-RU" dirty="0"/>
          </a:p>
        </p:txBody>
      </p:sp>
      <p:sp>
        <p:nvSpPr>
          <p:cNvPr id="3" name="Содержимое 2"/>
          <p:cNvSpPr>
            <a:spLocks noGrp="1"/>
          </p:cNvSpPr>
          <p:nvPr>
            <p:ph idx="1"/>
          </p:nvPr>
        </p:nvSpPr>
        <p:spPr>
          <a:xfrm>
            <a:off x="0" y="1609416"/>
            <a:ext cx="8143900" cy="4846320"/>
          </a:xfrm>
        </p:spPr>
        <p:txBody>
          <a:bodyPr/>
          <a:lstStyle/>
          <a:p>
            <a:r>
              <a:rPr lang="ru-RU" dirty="0" smtClean="0"/>
              <a:t>Наш справочник содержит задачи по финансовой грамотности с примерными ответами и дополнительной познавательной информацией. </a:t>
            </a:r>
          </a:p>
          <a:p>
            <a:r>
              <a:rPr lang="ru-RU" dirty="0" smtClean="0"/>
              <a:t>Сначала внимательно изучите презентацию, ознакомьтесь с непонятными терминами, можете их выписать в отдельную тетрадь.</a:t>
            </a:r>
          </a:p>
          <a:p>
            <a:r>
              <a:rPr lang="ru-RU" dirty="0" smtClean="0"/>
              <a:t>Потом используйте презентацию как тренажёр, откройте задачу, ответьте на вопросы, потом сравните свои ответы с ответами в презентации.</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9. Задача (решение)</a:t>
            </a:r>
            <a:endParaRPr lang="ru-RU" dirty="0"/>
          </a:p>
        </p:txBody>
      </p:sp>
      <p:sp>
        <p:nvSpPr>
          <p:cNvPr id="3" name="Содержимое 2"/>
          <p:cNvSpPr>
            <a:spLocks noGrp="1"/>
          </p:cNvSpPr>
          <p:nvPr>
            <p:ph idx="1"/>
          </p:nvPr>
        </p:nvSpPr>
        <p:spPr>
          <a:xfrm>
            <a:off x="214282" y="1000108"/>
            <a:ext cx="7715304" cy="5572164"/>
          </a:xfrm>
        </p:spPr>
        <p:txBody>
          <a:bodyPr>
            <a:normAutofit fontScale="92500"/>
          </a:bodyPr>
          <a:lstStyle/>
          <a:p>
            <a:r>
              <a:rPr lang="ru-RU" dirty="0" smtClean="0"/>
              <a:t>1. Ответ на первый вопрос: Мария попыталась отменить финансовую операцию не дождавшись её завершения, не дождалась сотрудников банка, оставила карту без присмотра. </a:t>
            </a:r>
          </a:p>
          <a:p>
            <a:r>
              <a:rPr lang="ru-RU" dirty="0" smtClean="0"/>
              <a:t>2. Ответ на второй вопрос: она должна была дождаться сотрудников банка, или заблокировать счёт, к которому привязана карта.</a:t>
            </a:r>
          </a:p>
          <a:p>
            <a:r>
              <a:rPr lang="en-US" dirty="0" smtClean="0"/>
              <a:t>PS</a:t>
            </a:r>
            <a:r>
              <a:rPr lang="ru-RU" dirty="0" smtClean="0"/>
              <a:t>: Если у вас заблокировало вашу карту в банкомате, звоните но номеру указанному на банкомате, если это случилось в то время когда вам не могут помочь сотрудники, обязательно заблокируйте счёт к которому привязана ваша карта через личный кабинет в Интернете. </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51506"/>
          </a:xfrm>
        </p:spPr>
        <p:txBody>
          <a:bodyPr/>
          <a:lstStyle/>
          <a:p>
            <a:r>
              <a:rPr lang="ru-RU" dirty="0" smtClean="0"/>
              <a:t>10. задача</a:t>
            </a:r>
            <a:endParaRPr lang="ru-RU" dirty="0"/>
          </a:p>
        </p:txBody>
      </p:sp>
      <p:sp>
        <p:nvSpPr>
          <p:cNvPr id="3" name="Содержимое 2"/>
          <p:cNvSpPr>
            <a:spLocks noGrp="1"/>
          </p:cNvSpPr>
          <p:nvPr>
            <p:ph idx="1"/>
          </p:nvPr>
        </p:nvSpPr>
        <p:spPr>
          <a:xfrm>
            <a:off x="457200" y="1214422"/>
            <a:ext cx="7239000" cy="5241314"/>
          </a:xfrm>
        </p:spPr>
        <p:txBody>
          <a:bodyPr>
            <a:normAutofit/>
          </a:bodyPr>
          <a:lstStyle/>
          <a:p>
            <a:r>
              <a:rPr lang="ru-RU" dirty="0" smtClean="0"/>
              <a:t>Сергей В. искал аксессуар для своего автомобиля. В одном из интернет-магазинов данный предмет продавался по низкой цене. Заказ предполагал только один способ оплаты: полную предоплату - отправку денег на электронный кошелёк.  </a:t>
            </a:r>
          </a:p>
          <a:p>
            <a:r>
              <a:rPr lang="ru-RU" dirty="0" smtClean="0"/>
              <a:t>Вопросы:</a:t>
            </a:r>
          </a:p>
          <a:p>
            <a:r>
              <a:rPr lang="ru-RU" dirty="0" smtClean="0"/>
              <a:t>1. В чём состоит опасность данной ситуации для личных финансов Сергея В.?</a:t>
            </a:r>
          </a:p>
          <a:p>
            <a:r>
              <a:rPr lang="ru-RU" dirty="0" smtClean="0"/>
              <a:t>2. Как ему надо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10. Задача (решение)</a:t>
            </a:r>
            <a:endParaRPr lang="ru-RU" dirty="0"/>
          </a:p>
        </p:txBody>
      </p:sp>
      <p:sp>
        <p:nvSpPr>
          <p:cNvPr id="3" name="Содержимое 2"/>
          <p:cNvSpPr>
            <a:spLocks noGrp="1"/>
          </p:cNvSpPr>
          <p:nvPr>
            <p:ph idx="1"/>
          </p:nvPr>
        </p:nvSpPr>
        <p:spPr>
          <a:xfrm>
            <a:off x="214282" y="1071546"/>
            <a:ext cx="7715304" cy="5572164"/>
          </a:xfrm>
        </p:spPr>
        <p:txBody>
          <a:bodyPr>
            <a:normAutofit fontScale="92500"/>
          </a:bodyPr>
          <a:lstStyle/>
          <a:p>
            <a:r>
              <a:rPr lang="ru-RU" dirty="0" smtClean="0"/>
              <a:t>1. Ответ на первый вопрос: высока вероятность, что это мошенники, которые после получения денег не передадут Сергею оплаченный им товар. </a:t>
            </a:r>
          </a:p>
          <a:p>
            <a:r>
              <a:rPr lang="ru-RU" dirty="0" smtClean="0"/>
              <a:t>2. Ответ на второй вопрос: не переводить деньги и пытаться найти другой, более безопасный способ приобретение нужного аксессуара.</a:t>
            </a:r>
          </a:p>
          <a:p>
            <a:r>
              <a:rPr lang="en-US" dirty="0" smtClean="0"/>
              <a:t>PS</a:t>
            </a:r>
            <a:r>
              <a:rPr lang="ru-RU" dirty="0" smtClean="0"/>
              <a:t>: Если вы хотите приобрести нужный вам товар в Интернете, из-за дешевизны и широкого ассортимента, пользуйтесь проверенными сайтам известных торговых сетей и интернет-магазинов. Если вы видите нереально низкие цены, при полной предоплате товара, остановитесь, перед вами мошенники.</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51506"/>
          </a:xfrm>
        </p:spPr>
        <p:txBody>
          <a:bodyPr/>
          <a:lstStyle/>
          <a:p>
            <a:r>
              <a:rPr lang="ru-RU" dirty="0" smtClean="0"/>
              <a:t>11. задача</a:t>
            </a:r>
            <a:endParaRPr lang="ru-RU" dirty="0"/>
          </a:p>
        </p:txBody>
      </p:sp>
      <p:sp>
        <p:nvSpPr>
          <p:cNvPr id="3" name="Содержимое 2"/>
          <p:cNvSpPr>
            <a:spLocks noGrp="1"/>
          </p:cNvSpPr>
          <p:nvPr>
            <p:ph idx="1"/>
          </p:nvPr>
        </p:nvSpPr>
        <p:spPr>
          <a:xfrm>
            <a:off x="457200" y="1214422"/>
            <a:ext cx="7239000" cy="5241314"/>
          </a:xfrm>
        </p:spPr>
        <p:txBody>
          <a:bodyPr>
            <a:normAutofit/>
          </a:bodyPr>
          <a:lstStyle/>
          <a:p>
            <a:r>
              <a:rPr lang="ru-RU" dirty="0" smtClean="0"/>
              <a:t>Ученице 8 класса Прасковье на аккаунт в социальной сети пришло уведомление: «Привет! Твой аккаунт участвовал в розыгрыше билетов на концерт твоей любимой певицы. Для получения билета необходимо перевести на электронный кошелёк организатора всего 100 рублей».</a:t>
            </a:r>
          </a:p>
          <a:p>
            <a:r>
              <a:rPr lang="ru-RU" dirty="0" smtClean="0"/>
              <a:t>Вопросы: </a:t>
            </a:r>
          </a:p>
          <a:p>
            <a:r>
              <a:rPr lang="ru-RU" dirty="0" smtClean="0"/>
              <a:t>1. В чём состоит опасность данной ситуации для личных финансов Прасковьи? </a:t>
            </a:r>
          </a:p>
          <a:p>
            <a:r>
              <a:rPr lang="ru-RU" dirty="0" smtClean="0"/>
              <a:t>2. Как ей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11. Задача (решение)</a:t>
            </a:r>
            <a:endParaRPr lang="ru-RU" dirty="0"/>
          </a:p>
        </p:txBody>
      </p:sp>
      <p:sp>
        <p:nvSpPr>
          <p:cNvPr id="3" name="Содержимое 2"/>
          <p:cNvSpPr>
            <a:spLocks noGrp="1"/>
          </p:cNvSpPr>
          <p:nvPr>
            <p:ph idx="1"/>
          </p:nvPr>
        </p:nvSpPr>
        <p:spPr>
          <a:xfrm>
            <a:off x="214282" y="1071546"/>
            <a:ext cx="7715304" cy="5572164"/>
          </a:xfrm>
        </p:spPr>
        <p:txBody>
          <a:bodyPr>
            <a:normAutofit/>
          </a:bodyPr>
          <a:lstStyle/>
          <a:p>
            <a:r>
              <a:rPr lang="ru-RU" dirty="0" smtClean="0"/>
              <a:t>1. Ответ на первый вопрос: скорее всего, это мошенники, которые рассчитывают собрать деньги с доверчивых фанатов известной певицы, никаких билетов у них нет.</a:t>
            </a:r>
          </a:p>
          <a:p>
            <a:r>
              <a:rPr lang="ru-RU" dirty="0" smtClean="0"/>
              <a:t>2. Ответ на второй вопрос: не переводить никаких денег.</a:t>
            </a:r>
          </a:p>
          <a:p>
            <a:r>
              <a:rPr lang="en-US" dirty="0" smtClean="0"/>
              <a:t>PS</a:t>
            </a:r>
            <a:r>
              <a:rPr lang="ru-RU" dirty="0" smtClean="0"/>
              <a:t>: если Прасковья очень хочет получить билет, пусть обратится к родителям и они приобретут его для неё через кассу концертного зала, или закажут его через официальный сайт певицы. </a:t>
            </a:r>
          </a:p>
          <a:p>
            <a:pPr>
              <a:buNone/>
            </a:pPr>
            <a:endParaRPr lang="ru-RU" dirty="0" smtClean="0"/>
          </a:p>
          <a:p>
            <a:pPr>
              <a:buNone/>
            </a:pPr>
            <a:endParaRPr lang="ru-RU"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571504"/>
          </a:xfrm>
        </p:spPr>
        <p:txBody>
          <a:bodyPr>
            <a:normAutofit fontScale="90000"/>
          </a:bodyPr>
          <a:lstStyle/>
          <a:p>
            <a:r>
              <a:rPr lang="ru-RU" dirty="0" smtClean="0"/>
              <a:t>12. задача</a:t>
            </a:r>
            <a:endParaRPr lang="ru-RU" dirty="0"/>
          </a:p>
        </p:txBody>
      </p:sp>
      <p:sp>
        <p:nvSpPr>
          <p:cNvPr id="3" name="Содержимое 2"/>
          <p:cNvSpPr>
            <a:spLocks noGrp="1"/>
          </p:cNvSpPr>
          <p:nvPr>
            <p:ph idx="1"/>
          </p:nvPr>
        </p:nvSpPr>
        <p:spPr>
          <a:xfrm>
            <a:off x="214282" y="1000108"/>
            <a:ext cx="7481918" cy="5455628"/>
          </a:xfrm>
        </p:spPr>
        <p:txBody>
          <a:bodyPr>
            <a:normAutofit lnSpcReduction="10000"/>
          </a:bodyPr>
          <a:lstStyle/>
          <a:p>
            <a:r>
              <a:rPr lang="ru-RU" dirty="0" smtClean="0"/>
              <a:t>Совершеннолетнему Игорю В., получающему пенсию по инвалидности, пришло СМС-сообщение о том, что ему будет перечислены денежные средства от благотворительного фонда. Но предварительно он должен оплатить комиссию в 300 рублей за перевод средств от благотворительного фонда.</a:t>
            </a:r>
          </a:p>
          <a:p>
            <a:r>
              <a:rPr lang="ru-RU" dirty="0" smtClean="0"/>
              <a:t>Вопросы:</a:t>
            </a:r>
          </a:p>
          <a:p>
            <a:r>
              <a:rPr lang="ru-RU" dirty="0" smtClean="0"/>
              <a:t>1. В чём состоит опасность данной ситуации для личных финансов Игоря В.?</a:t>
            </a:r>
          </a:p>
          <a:p>
            <a:r>
              <a:rPr lang="ru-RU" dirty="0" smtClean="0"/>
              <a:t>2. Как ему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12.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Ответ на первый вопрос: скорее всего, это мошенники, которые планируют с помощью обмана собрать деньги с нуждающихся в благотворительной помощи граждан.</a:t>
            </a:r>
          </a:p>
          <a:p>
            <a:r>
              <a:rPr lang="ru-RU" dirty="0" smtClean="0"/>
              <a:t>2. Ответ на второй вопрос: ни в коем случае не переводить деньги, уточнить информацию о благотворительном фонде в социальных службах или попросить полицию проверить деятельность фонда.</a:t>
            </a:r>
          </a:p>
          <a:p>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13. задача</a:t>
            </a:r>
            <a:endParaRPr lang="ru-RU" dirty="0"/>
          </a:p>
        </p:txBody>
      </p:sp>
      <p:sp>
        <p:nvSpPr>
          <p:cNvPr id="3" name="Содержимое 2"/>
          <p:cNvSpPr>
            <a:spLocks noGrp="1"/>
          </p:cNvSpPr>
          <p:nvPr>
            <p:ph idx="1"/>
          </p:nvPr>
        </p:nvSpPr>
        <p:spPr/>
        <p:txBody>
          <a:bodyPr>
            <a:normAutofit fontScale="92500"/>
          </a:bodyPr>
          <a:lstStyle/>
          <a:p>
            <a:r>
              <a:rPr lang="ru-RU" dirty="0" smtClean="0"/>
              <a:t>Студентка Елизавета А. получила в социальной сети от своей подруги сообщение: «Привет, пошла покупать подарок Артёму на день рождения и поняла, что оставила деньги дома. Сбрось мне 2000 рублей на телефон с номером **********, а я завтра верну». </a:t>
            </a:r>
          </a:p>
          <a:p>
            <a:r>
              <a:rPr lang="ru-RU" dirty="0" smtClean="0"/>
              <a:t>Вопросы:</a:t>
            </a:r>
          </a:p>
          <a:p>
            <a:r>
              <a:rPr lang="ru-RU" dirty="0" smtClean="0"/>
              <a:t>1. В чём состоит опасность данной ситуации для личных финансов Елизаветы А.? </a:t>
            </a:r>
          </a:p>
          <a:p>
            <a:r>
              <a:rPr lang="ru-RU" dirty="0" smtClean="0"/>
              <a:t>2. Как ей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13. Задача (решение)</a:t>
            </a:r>
            <a:endParaRPr lang="ru-RU" dirty="0"/>
          </a:p>
        </p:txBody>
      </p:sp>
      <p:sp>
        <p:nvSpPr>
          <p:cNvPr id="3" name="Содержимое 2"/>
          <p:cNvSpPr>
            <a:spLocks noGrp="1"/>
          </p:cNvSpPr>
          <p:nvPr>
            <p:ph idx="1"/>
          </p:nvPr>
        </p:nvSpPr>
        <p:spPr>
          <a:xfrm>
            <a:off x="457200" y="1071546"/>
            <a:ext cx="7239000" cy="5384190"/>
          </a:xfrm>
        </p:spPr>
        <p:txBody>
          <a:bodyPr>
            <a:normAutofit fontScale="92500"/>
          </a:bodyPr>
          <a:lstStyle/>
          <a:p>
            <a:r>
              <a:rPr lang="ru-RU" dirty="0" smtClean="0"/>
              <a:t>1. Ответ на первый вопрос: скорее всего, это мошенники, которые взломали аккаунт подруги и послали сообщение от её имени чтобы обманов заполучить 2000 рублей.</a:t>
            </a:r>
          </a:p>
          <a:p>
            <a:r>
              <a:rPr lang="ru-RU" dirty="0" smtClean="0"/>
              <a:t>2. Ответ на второй вопрос: ни в коем случае не посылать деньги на неизвестный номер, связаться с подругой (позвонить ей или встретиться) и выяснить ситуацию. </a:t>
            </a:r>
          </a:p>
          <a:p>
            <a:r>
              <a:rPr lang="en-US" dirty="0" smtClean="0"/>
              <a:t>PS</a:t>
            </a:r>
            <a:r>
              <a:rPr lang="ru-RU" dirty="0" smtClean="0"/>
              <a:t>: Если вам пришло сообщение в социальной сети о том что ваш друг просит у вас крупную сумму денег, позвоните ему и выясните всё в личном разговоре, ведь он может даже не подозревать о том что с его аккаунта отправляют сообщения мошенники. </a:t>
            </a:r>
          </a:p>
          <a:p>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14. задача</a:t>
            </a:r>
            <a:endParaRPr lang="ru-RU" dirty="0"/>
          </a:p>
        </p:txBody>
      </p:sp>
      <p:sp>
        <p:nvSpPr>
          <p:cNvPr id="3" name="Содержимое 2"/>
          <p:cNvSpPr>
            <a:spLocks noGrp="1"/>
          </p:cNvSpPr>
          <p:nvPr>
            <p:ph idx="1"/>
          </p:nvPr>
        </p:nvSpPr>
        <p:spPr/>
        <p:txBody>
          <a:bodyPr>
            <a:normAutofit lnSpcReduction="10000"/>
          </a:bodyPr>
          <a:lstStyle/>
          <a:p>
            <a:r>
              <a:rPr lang="ru-RU" dirty="0" smtClean="0"/>
              <a:t>Совершеннолетнему Мартыну А. обратился неизвестный финансовый агент с предложением значительно снизить процент по кредиту. Он, к удивлению Мартына А., был подробно осведомлён об особенностях его кредитной истории. </a:t>
            </a:r>
          </a:p>
          <a:p>
            <a:r>
              <a:rPr lang="ru-RU" dirty="0" smtClean="0"/>
              <a:t>Вопросы:</a:t>
            </a:r>
          </a:p>
          <a:p>
            <a:r>
              <a:rPr lang="ru-RU" dirty="0" smtClean="0"/>
              <a:t>1. В чём состоит опасность данной ситуации для личных финансов Мартына А.? </a:t>
            </a:r>
          </a:p>
          <a:p>
            <a:r>
              <a:rPr lang="ru-RU"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 задача</a:t>
            </a:r>
            <a:endParaRPr lang="ru-RU" dirty="0"/>
          </a:p>
        </p:txBody>
      </p:sp>
      <p:sp>
        <p:nvSpPr>
          <p:cNvPr id="3" name="Содержимое 2"/>
          <p:cNvSpPr>
            <a:spLocks noGrp="1"/>
          </p:cNvSpPr>
          <p:nvPr>
            <p:ph idx="1"/>
          </p:nvPr>
        </p:nvSpPr>
        <p:spPr/>
        <p:txBody>
          <a:bodyPr/>
          <a:lstStyle/>
          <a:p>
            <a:r>
              <a:rPr lang="ru-RU" dirty="0" smtClean="0"/>
              <a:t>Совершеннолетнему Петру Р. поступил звонок от неизвестного абонента о том, что он просрочил платёж по кредиту и должен заплатить пеню, поэтому необходимо сообщить звонящему номер своего банковского счёта. </a:t>
            </a:r>
          </a:p>
          <a:p>
            <a:r>
              <a:rPr lang="ru-RU" dirty="0" smtClean="0"/>
              <a:t>Вопросы:</a:t>
            </a:r>
          </a:p>
          <a:p>
            <a:r>
              <a:rPr lang="ru-RU" dirty="0" smtClean="0"/>
              <a:t>1. В чём состоит опасность данной ситуации для личных финансов Петра Р.? </a:t>
            </a:r>
          </a:p>
          <a:p>
            <a:r>
              <a:rPr lang="ru-RU"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22944"/>
          </a:xfrm>
        </p:spPr>
        <p:txBody>
          <a:bodyPr/>
          <a:lstStyle/>
          <a:p>
            <a:r>
              <a:rPr lang="ru-RU" dirty="0" smtClean="0"/>
              <a:t>14. Задача (решение)</a:t>
            </a:r>
            <a:endParaRPr lang="ru-RU" dirty="0"/>
          </a:p>
        </p:txBody>
      </p:sp>
      <p:sp>
        <p:nvSpPr>
          <p:cNvPr id="3" name="Содержимое 2"/>
          <p:cNvSpPr>
            <a:spLocks noGrp="1"/>
          </p:cNvSpPr>
          <p:nvPr>
            <p:ph idx="1"/>
          </p:nvPr>
        </p:nvSpPr>
        <p:spPr>
          <a:xfrm>
            <a:off x="214282" y="1214422"/>
            <a:ext cx="7481918" cy="5643578"/>
          </a:xfrm>
        </p:spPr>
        <p:txBody>
          <a:bodyPr>
            <a:normAutofit fontScale="92500" lnSpcReduction="10000"/>
          </a:bodyPr>
          <a:lstStyle/>
          <a:p>
            <a:r>
              <a:rPr lang="ru-RU" dirty="0" smtClean="0"/>
              <a:t>1. Ответ на первый вопрос: под видом финансового агента может скрываться мошенник, который хочет получить доступ к деньгам Мартына.</a:t>
            </a:r>
          </a:p>
          <a:p>
            <a:r>
              <a:rPr lang="ru-RU" dirty="0" smtClean="0"/>
              <a:t>2. Ответ на второй вопрос: не принимать предложения этого финансового агента, обратиться на горячую линию для клиентов или в службу безопасности банка.</a:t>
            </a:r>
          </a:p>
          <a:p>
            <a:r>
              <a:rPr lang="en-US" dirty="0" smtClean="0"/>
              <a:t>PS</a:t>
            </a:r>
            <a:r>
              <a:rPr lang="ru-RU" dirty="0" smtClean="0"/>
              <a:t>: Если у Мартына возникли затруднения с платежами по кредиту в силу жизненных обстоятельств, он должен обратиться в банк, и договориться об смягчении условий кредитования, банк заинтересованный в возврате кредита наверняка пойдёт к нему на встречу и предоставит ему отсрочку на приемлемый срок. </a:t>
            </a: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15. задача</a:t>
            </a:r>
            <a:endParaRPr lang="ru-RU" dirty="0"/>
          </a:p>
        </p:txBody>
      </p:sp>
      <p:sp>
        <p:nvSpPr>
          <p:cNvPr id="3" name="Содержимое 2"/>
          <p:cNvSpPr>
            <a:spLocks noGrp="1"/>
          </p:cNvSpPr>
          <p:nvPr>
            <p:ph idx="1"/>
          </p:nvPr>
        </p:nvSpPr>
        <p:spPr>
          <a:xfrm>
            <a:off x="457200" y="1071546"/>
            <a:ext cx="7239000" cy="5384190"/>
          </a:xfrm>
        </p:spPr>
        <p:txBody>
          <a:bodyPr>
            <a:normAutofit lnSpcReduction="10000"/>
          </a:bodyPr>
          <a:lstStyle/>
          <a:p>
            <a:r>
              <a:rPr lang="ru-RU" dirty="0" smtClean="0"/>
              <a:t>Олегу срочно понадобились деньги, и он пошёл к банкомату. Олег вставил карту. После набора ПИН-кода карты на экране банкомата появились странные значки, а потом банкомат начал перезагрузку. Олег не стал прекращать выполнение операции и повторно ввёл ПИН-код после перезагрузки банкомата. Однако банкомат перезагрузился ещё раз.</a:t>
            </a:r>
          </a:p>
          <a:p>
            <a:r>
              <a:rPr lang="ru-RU" dirty="0" smtClean="0"/>
              <a:t>Вопросы:</a:t>
            </a:r>
          </a:p>
          <a:p>
            <a:r>
              <a:rPr lang="ru-RU" dirty="0" smtClean="0"/>
              <a:t>1. В чём состоит опасность данной ситуации для личных финансов Олега? </a:t>
            </a:r>
          </a:p>
          <a:p>
            <a:r>
              <a:rPr lang="ru-RU" dirty="0" smtClean="0"/>
              <a:t>2. Как ему надо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15.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fontScale="92500" lnSpcReduction="10000"/>
          </a:bodyPr>
          <a:lstStyle/>
          <a:p>
            <a:r>
              <a:rPr lang="ru-RU" dirty="0" smtClean="0"/>
              <a:t>1. Ответ на первый вопрос: был неоднократно введён секретный ПИН-код, который даёт доступ к счёту Олега, при этом Олег не дождавшись завершения финансовой операции повторно вводит ПИН-код из-за чего банкомат может заблокировать карту. </a:t>
            </a:r>
          </a:p>
          <a:p>
            <a:r>
              <a:rPr lang="ru-RU" dirty="0" smtClean="0"/>
              <a:t>2. Ответ на второй вопрос: обратиться на горячую линию банка, сменить ПИН-код карты. </a:t>
            </a:r>
          </a:p>
          <a:p>
            <a:r>
              <a:rPr lang="en-US" dirty="0" smtClean="0"/>
              <a:t>PS</a:t>
            </a:r>
            <a:r>
              <a:rPr lang="ru-RU" dirty="0" smtClean="0"/>
              <a:t>: Если вы ввели ПИН-код карты в банкомат, дождитесь завершения финансовой операции, или полной перезагрузки банкомата, заберите карту, и если у вас остались сомнения, позвоните на горячую линию по работе с клиентами банка.</a:t>
            </a:r>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537192"/>
          </a:xfrm>
        </p:spPr>
        <p:txBody>
          <a:bodyPr>
            <a:normAutofit fontScale="90000"/>
          </a:bodyPr>
          <a:lstStyle/>
          <a:p>
            <a:r>
              <a:rPr lang="ru-RU" dirty="0" smtClean="0"/>
              <a:t>16. задача</a:t>
            </a:r>
            <a:endParaRPr lang="ru-RU" dirty="0"/>
          </a:p>
        </p:txBody>
      </p:sp>
      <p:sp>
        <p:nvSpPr>
          <p:cNvPr id="3" name="Содержимое 2"/>
          <p:cNvSpPr>
            <a:spLocks noGrp="1"/>
          </p:cNvSpPr>
          <p:nvPr>
            <p:ph idx="1"/>
          </p:nvPr>
        </p:nvSpPr>
        <p:spPr>
          <a:xfrm>
            <a:off x="457200" y="1142984"/>
            <a:ext cx="7239000" cy="5312752"/>
          </a:xfrm>
        </p:spPr>
        <p:txBody>
          <a:bodyPr>
            <a:normAutofit fontScale="92500" lnSpcReduction="20000"/>
          </a:bodyPr>
          <a:lstStyle/>
          <a:p>
            <a:r>
              <a:rPr lang="ru-RU" sz="2800" dirty="0" smtClean="0"/>
              <a:t>Совершеннолетнему Роману Р. пришло SMS-сообщение от неизвестного абонента: «Уважаемый клиент! Ваша карта заблокирована, была попытка несанкционированного снятия денег. Для возобновления пользования счётом сообщите по телефону *** данные по Вашей карте: № и PIN-код. В ближайшее время вопрос будет решён. Банк Д.».</a:t>
            </a:r>
          </a:p>
          <a:p>
            <a:endParaRPr lang="ru-RU" sz="2800" dirty="0" smtClean="0"/>
          </a:p>
          <a:p>
            <a:r>
              <a:rPr lang="ru-RU" sz="2800" dirty="0" smtClean="0"/>
              <a:t>Вопросы:</a:t>
            </a:r>
          </a:p>
          <a:p>
            <a:r>
              <a:rPr lang="ru-RU" sz="2800" dirty="0" smtClean="0"/>
              <a:t>1. В чём состоит опасность данной ситуации для личных финансов Романа Р.? </a:t>
            </a:r>
          </a:p>
          <a:p>
            <a:r>
              <a:rPr lang="ru-RU" sz="2800"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357190"/>
          </a:xfrm>
        </p:spPr>
        <p:txBody>
          <a:bodyPr>
            <a:normAutofit fontScale="90000"/>
          </a:bodyPr>
          <a:lstStyle/>
          <a:p>
            <a:r>
              <a:rPr lang="ru-RU" dirty="0" smtClean="0"/>
              <a:t>16. Задача (решение)</a:t>
            </a:r>
            <a:endParaRPr lang="ru-RU" dirty="0"/>
          </a:p>
        </p:txBody>
      </p:sp>
      <p:sp>
        <p:nvSpPr>
          <p:cNvPr id="3" name="Содержимое 2"/>
          <p:cNvSpPr>
            <a:spLocks noGrp="1"/>
          </p:cNvSpPr>
          <p:nvPr>
            <p:ph idx="1"/>
          </p:nvPr>
        </p:nvSpPr>
        <p:spPr>
          <a:xfrm>
            <a:off x="214282" y="714356"/>
            <a:ext cx="7715304" cy="5929354"/>
          </a:xfrm>
        </p:spPr>
        <p:txBody>
          <a:bodyPr>
            <a:normAutofit lnSpcReduction="10000"/>
          </a:bodyPr>
          <a:lstStyle/>
          <a:p>
            <a:r>
              <a:rPr lang="ru-RU" dirty="0" smtClean="0"/>
              <a:t>1. Ответ на первый вопрос: скорее всего, это мошенники, которые рассчитывали получить секретную информацию (номер карты и ПИН-код) и снять все деньги со счёта Романа. </a:t>
            </a:r>
          </a:p>
          <a:p>
            <a:r>
              <a:rPr lang="ru-RU" dirty="0" smtClean="0"/>
              <a:t>2. Ответ на второй вопрос: ни в коем случае не сообщать по телефону номер и ПИН-код своей карты, обратиться на горячую линию по работе с клиентами или в службу безопасности банка.</a:t>
            </a:r>
          </a:p>
          <a:p>
            <a:r>
              <a:rPr lang="en-US" dirty="0" smtClean="0"/>
              <a:t>PS</a:t>
            </a:r>
            <a:r>
              <a:rPr lang="ru-RU" dirty="0" smtClean="0"/>
              <a:t>: В любом случае, помните, настоящие сотрудники банка могут вас только уведомить о проблемах с вашим счётом и пригласить для решения вопроса, но никогда не будут узнавать у вас ПИН-код и номер карты по телефону.</a:t>
            </a:r>
            <a:endParaRPr lang="ru-RU"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17. задача</a:t>
            </a:r>
            <a:endParaRPr lang="ru-RU" dirty="0"/>
          </a:p>
        </p:txBody>
      </p:sp>
      <p:sp>
        <p:nvSpPr>
          <p:cNvPr id="3" name="Содержимое 2"/>
          <p:cNvSpPr>
            <a:spLocks noGrp="1"/>
          </p:cNvSpPr>
          <p:nvPr>
            <p:ph idx="1"/>
          </p:nvPr>
        </p:nvSpPr>
        <p:spPr/>
        <p:txBody>
          <a:bodyPr>
            <a:normAutofit lnSpcReduction="10000"/>
          </a:bodyPr>
          <a:lstStyle/>
          <a:p>
            <a:r>
              <a:rPr lang="ru-RU" dirty="0" smtClean="0"/>
              <a:t>Ученику 8 класса Михаилу пришло СМС-сообщение от неизвестного абонента: «Михаил, номер Вашего мобильного участвовал в розыгрыше призов. Подробности получения выигрыша можно узнать, позвонив по платному номеру телефона +7*************».</a:t>
            </a:r>
          </a:p>
          <a:p>
            <a:r>
              <a:rPr lang="ru-RU" dirty="0" smtClean="0"/>
              <a:t>Вопросы:</a:t>
            </a:r>
          </a:p>
          <a:p>
            <a:r>
              <a:rPr lang="ru-RU" dirty="0" smtClean="0"/>
              <a:t>1. В чём состоит опасность данной ситуации для личных финансов Михаила? </a:t>
            </a:r>
          </a:p>
          <a:p>
            <a:r>
              <a:rPr lang="ru-RU"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17. Задача (решение)</a:t>
            </a:r>
            <a:endParaRPr lang="ru-RU" dirty="0"/>
          </a:p>
        </p:txBody>
      </p:sp>
      <p:sp>
        <p:nvSpPr>
          <p:cNvPr id="3" name="Содержимое 2"/>
          <p:cNvSpPr>
            <a:spLocks noGrp="1"/>
          </p:cNvSpPr>
          <p:nvPr>
            <p:ph idx="1"/>
          </p:nvPr>
        </p:nvSpPr>
        <p:spPr>
          <a:xfrm>
            <a:off x="457200" y="1000108"/>
            <a:ext cx="7239000" cy="5455628"/>
          </a:xfrm>
        </p:spPr>
        <p:txBody>
          <a:bodyPr>
            <a:normAutofit lnSpcReduction="10000"/>
          </a:bodyPr>
          <a:lstStyle/>
          <a:p>
            <a:r>
              <a:rPr lang="ru-RU" dirty="0" smtClean="0"/>
              <a:t>1. Ответ на первый вопрос: это мошенники, которые собирают деньги с доверчивых клиентов. </a:t>
            </a:r>
          </a:p>
          <a:p>
            <a:r>
              <a:rPr lang="ru-RU" dirty="0" smtClean="0"/>
              <a:t>2. Ответ на второй вопрос: ни в коем случае не звонить по платному телефону. Для того чтобы не получать больше СМС-сообщения от этого абонента добавьте его в чёрный список. </a:t>
            </a:r>
          </a:p>
          <a:p>
            <a:r>
              <a:rPr lang="en-US" dirty="0" smtClean="0"/>
              <a:t>PS</a:t>
            </a:r>
            <a:r>
              <a:rPr lang="ru-RU" dirty="0" smtClean="0"/>
              <a:t>: если вам приходят сомнительные СМС-сообщения уведомляющие вас о выигрыше больших сумм денег, не отвечайте на них, ведь вас могут подключить на подписки, из-за которых будут снимать деньги с вашего телефона. </a:t>
            </a: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18. задача</a:t>
            </a:r>
            <a:endParaRPr lang="ru-RU" dirty="0"/>
          </a:p>
        </p:txBody>
      </p:sp>
      <p:sp>
        <p:nvSpPr>
          <p:cNvPr id="3" name="Содержимое 2"/>
          <p:cNvSpPr>
            <a:spLocks noGrp="1"/>
          </p:cNvSpPr>
          <p:nvPr>
            <p:ph idx="1"/>
          </p:nvPr>
        </p:nvSpPr>
        <p:spPr>
          <a:xfrm>
            <a:off x="142844" y="857232"/>
            <a:ext cx="7786742" cy="5786478"/>
          </a:xfrm>
        </p:spPr>
        <p:txBody>
          <a:bodyPr>
            <a:normAutofit lnSpcReduction="10000"/>
          </a:bodyPr>
          <a:lstStyle/>
          <a:p>
            <a:r>
              <a:rPr lang="ru-RU" dirty="0" smtClean="0"/>
              <a:t>Марии позвонил мужчина, который представился специалистом службы безопасности банка. Мужчина сообщил, что был сбой в компьютерной сети банка. Мужчина попросил Марию для обеспечения сохранности её денег перевести их на защищённый счёт, закреплённый за службой безопасности банка, которая после восстановления системы вернёт деньги Марии.</a:t>
            </a:r>
          </a:p>
          <a:p>
            <a:r>
              <a:rPr lang="ru-RU" dirty="0" smtClean="0"/>
              <a:t>Вопросы:</a:t>
            </a:r>
          </a:p>
          <a:p>
            <a:r>
              <a:rPr lang="ru-RU" dirty="0" smtClean="0"/>
              <a:t>1. В чём состоит опасность данной ситуации для личных финансов Марии? </a:t>
            </a:r>
          </a:p>
          <a:p>
            <a:r>
              <a:rPr lang="ru-RU" dirty="0" smtClean="0"/>
              <a:t>2. Как ей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80068"/>
          </a:xfrm>
        </p:spPr>
        <p:txBody>
          <a:bodyPr/>
          <a:lstStyle/>
          <a:p>
            <a:r>
              <a:rPr lang="ru-RU" dirty="0" smtClean="0"/>
              <a:t>18. Задача (решение)</a:t>
            </a:r>
            <a:endParaRPr lang="ru-RU" dirty="0"/>
          </a:p>
        </p:txBody>
      </p:sp>
      <p:sp>
        <p:nvSpPr>
          <p:cNvPr id="3" name="Содержимое 2"/>
          <p:cNvSpPr>
            <a:spLocks noGrp="1"/>
          </p:cNvSpPr>
          <p:nvPr>
            <p:ph idx="1"/>
          </p:nvPr>
        </p:nvSpPr>
        <p:spPr>
          <a:xfrm>
            <a:off x="457200" y="1071546"/>
            <a:ext cx="7239000" cy="5384190"/>
          </a:xfrm>
        </p:spPr>
        <p:txBody>
          <a:bodyPr>
            <a:normAutofit lnSpcReduction="10000"/>
          </a:bodyPr>
          <a:lstStyle/>
          <a:p>
            <a:r>
              <a:rPr lang="ru-RU" dirty="0" smtClean="0"/>
              <a:t>1. Ответ на первый вопрос: опасность добровольно перевести свои деньги мошенникам. </a:t>
            </a:r>
          </a:p>
          <a:p>
            <a:r>
              <a:rPr lang="ru-RU" dirty="0" smtClean="0"/>
              <a:t>2. Ответ на второй вопрос: Марина не должна вступать в разговор с сомнительным «работником службы безопасности банка», она может позвонить в службу безопасности банка или сама зайти в банк, выяснив всё в разговоре с сотрудником банка.</a:t>
            </a:r>
            <a:endParaRPr lang="ru-RU" dirty="0"/>
          </a:p>
          <a:p>
            <a:r>
              <a:rPr lang="en-US" dirty="0" smtClean="0"/>
              <a:t>PS</a:t>
            </a:r>
            <a:r>
              <a:rPr lang="ru-RU" dirty="0" smtClean="0"/>
              <a:t>: если вы столкнулись с мошенниками, обязательно уведомьте службу безопасности банка и правоохранительные органы.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19. задача</a:t>
            </a:r>
            <a:endParaRPr lang="ru-RU" dirty="0"/>
          </a:p>
        </p:txBody>
      </p:sp>
      <p:sp>
        <p:nvSpPr>
          <p:cNvPr id="3" name="Содержимое 2"/>
          <p:cNvSpPr>
            <a:spLocks noGrp="1"/>
          </p:cNvSpPr>
          <p:nvPr>
            <p:ph idx="1"/>
          </p:nvPr>
        </p:nvSpPr>
        <p:spPr/>
        <p:txBody>
          <a:bodyPr/>
          <a:lstStyle/>
          <a:p>
            <a:r>
              <a:rPr lang="ru-RU" dirty="0" smtClean="0"/>
              <a:t>Макару срочно понадобились деньги, но он не мог отлучиться с работы в банк, Макар отдал коллеге Фёдору свою карту, написал на листке ПИН-код и попросил получить деньги по этой карте.</a:t>
            </a:r>
          </a:p>
          <a:p>
            <a:r>
              <a:rPr lang="ru-RU" dirty="0" smtClean="0"/>
              <a:t>Вопросы:</a:t>
            </a:r>
          </a:p>
          <a:p>
            <a:r>
              <a:rPr lang="ru-RU" dirty="0" smtClean="0"/>
              <a:t>1. В чём состоит опасность данной ситуации для личных финансов Макара? </a:t>
            </a:r>
          </a:p>
          <a:p>
            <a:r>
              <a:rPr lang="ru-RU"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Ответ на первый вопрос: скорее всего, это мошенники, которые рассчитывали получить секретную информацию о банковском счёте, для того что бы снять с него все деньги.</a:t>
            </a:r>
          </a:p>
          <a:p>
            <a:r>
              <a:rPr lang="ru-RU" dirty="0" smtClean="0"/>
              <a:t>2. Ответ на второй вопрос: ни в коем случае на сообщать номер своего банковского счёта, обратиться на горячую линию для клиентов или самому явиться в банк и выяснить у специалистов реальную ситуацию со своим кредитом. </a:t>
            </a:r>
            <a:endParaRPr lang="ru-R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19. Задача (решение)</a:t>
            </a:r>
            <a:endParaRPr lang="ru-RU" dirty="0"/>
          </a:p>
        </p:txBody>
      </p:sp>
      <p:sp>
        <p:nvSpPr>
          <p:cNvPr id="3" name="Содержимое 2"/>
          <p:cNvSpPr>
            <a:spLocks noGrp="1"/>
          </p:cNvSpPr>
          <p:nvPr>
            <p:ph idx="1"/>
          </p:nvPr>
        </p:nvSpPr>
        <p:spPr/>
        <p:txBody>
          <a:bodyPr>
            <a:normAutofit lnSpcReduction="10000"/>
          </a:bodyPr>
          <a:lstStyle/>
          <a:p>
            <a:r>
              <a:rPr lang="ru-RU" dirty="0" smtClean="0"/>
              <a:t>1. Ответ на первый вопрос: Макар передал чужому человеку секретную информацию о своей карте, благодаря которой с его счёта могут быть сняты деньги.</a:t>
            </a:r>
          </a:p>
          <a:p>
            <a:r>
              <a:rPr lang="ru-RU" dirty="0" smtClean="0"/>
              <a:t>2. Ответ на второй вопрос: не сообщать постороннему человеку ПИН-код своей карты, снять деньги самому отпросившись с работы или занять у коллег.</a:t>
            </a:r>
          </a:p>
          <a:p>
            <a:r>
              <a:rPr lang="en-US" dirty="0" smtClean="0"/>
              <a:t>PS</a:t>
            </a:r>
            <a:r>
              <a:rPr lang="ru-RU" dirty="0" smtClean="0"/>
              <a:t>: помните, ПИН-код и трёхзначный код с обратной стороны карты должны знать только вы, в противном случае вы рискуете потерять все свои деньги.</a:t>
            </a:r>
          </a:p>
          <a:p>
            <a:pPr>
              <a:buNone/>
            </a:pPr>
            <a:endParaRPr lang="ru-RU"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20. задача</a:t>
            </a:r>
            <a:endParaRPr lang="ru-RU" dirty="0"/>
          </a:p>
        </p:txBody>
      </p:sp>
      <p:sp>
        <p:nvSpPr>
          <p:cNvPr id="3" name="Содержимое 2"/>
          <p:cNvSpPr>
            <a:spLocks noGrp="1"/>
          </p:cNvSpPr>
          <p:nvPr>
            <p:ph idx="1"/>
          </p:nvPr>
        </p:nvSpPr>
        <p:spPr>
          <a:xfrm>
            <a:off x="285720" y="1000108"/>
            <a:ext cx="7643866" cy="5643602"/>
          </a:xfrm>
        </p:spPr>
        <p:txBody>
          <a:bodyPr>
            <a:normAutofit fontScale="92500"/>
          </a:bodyPr>
          <a:lstStyle/>
          <a:p>
            <a:r>
              <a:rPr lang="ru-RU" dirty="0" smtClean="0"/>
              <a:t>Ирина Михайловна потеряла свою пластиковую карту. Она искала карту дома, спрашивала у знакомых, но никто её карту не находил. Через три дня на телефон Ирины Михайловны пришло сообщение о снятии денег с потерянной карты. На следующий день после получения сообщения Ирина Михайловна обратилась в банка и заблокировала карту. </a:t>
            </a:r>
          </a:p>
          <a:p>
            <a:r>
              <a:rPr lang="ru-RU" dirty="0" smtClean="0"/>
              <a:t>Вопросы:</a:t>
            </a:r>
          </a:p>
          <a:p>
            <a:r>
              <a:rPr lang="ru-RU" dirty="0" smtClean="0"/>
              <a:t>1. Какие опасные с точки зрения безопасности личных финансов действия совершила Ирина Михайловна?  </a:t>
            </a:r>
          </a:p>
          <a:p>
            <a:r>
              <a:rPr lang="ru-RU" dirty="0" smtClean="0"/>
              <a:t>2. Как ей следовало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20. Задача (решение)</a:t>
            </a:r>
            <a:endParaRPr lang="ru-RU" dirty="0"/>
          </a:p>
        </p:txBody>
      </p:sp>
      <p:sp>
        <p:nvSpPr>
          <p:cNvPr id="3" name="Содержимое 2"/>
          <p:cNvSpPr>
            <a:spLocks noGrp="1"/>
          </p:cNvSpPr>
          <p:nvPr>
            <p:ph idx="1"/>
          </p:nvPr>
        </p:nvSpPr>
        <p:spPr>
          <a:xfrm>
            <a:off x="285720" y="1071546"/>
            <a:ext cx="7643866" cy="5572164"/>
          </a:xfrm>
        </p:spPr>
        <p:txBody>
          <a:bodyPr>
            <a:normAutofit fontScale="92500"/>
          </a:bodyPr>
          <a:lstStyle/>
          <a:p>
            <a:r>
              <a:rPr lang="ru-RU" dirty="0" smtClean="0"/>
              <a:t>1. Ответ на первый вопрос: сразу не сообщила о потере карты в банк, сразу после обнаружения пропажи не заблокировала свою карту.</a:t>
            </a:r>
          </a:p>
          <a:p>
            <a:r>
              <a:rPr lang="ru-RU" dirty="0" smtClean="0"/>
              <a:t>2. Ответ на второй вопрос: сразу после обнаружения пропажи заблокировать карту или обратиться на горячую линию банка, выпустившего карту.</a:t>
            </a:r>
          </a:p>
          <a:p>
            <a:r>
              <a:rPr lang="en-US" dirty="0" smtClean="0"/>
              <a:t>PS</a:t>
            </a:r>
            <a:r>
              <a:rPr lang="ru-RU" dirty="0" smtClean="0"/>
              <a:t>: после обнаружения пропажи свой пластиковой карты нужно уведомить банк который её выпустил, если вы сомневаетесь и думаете что оставили карту у знакомых или на работе подстрахуйтесь и временно заблокируйте карту, так вы обезопасите свои финансы. </a:t>
            </a:r>
          </a:p>
          <a:p>
            <a:endParaRPr lang="ru-RU"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22944"/>
          </a:xfrm>
        </p:spPr>
        <p:txBody>
          <a:bodyPr/>
          <a:lstStyle/>
          <a:p>
            <a:r>
              <a:rPr lang="ru-RU" dirty="0" smtClean="0"/>
              <a:t>21. задача</a:t>
            </a:r>
            <a:endParaRPr lang="ru-RU" dirty="0"/>
          </a:p>
        </p:txBody>
      </p:sp>
      <p:sp>
        <p:nvSpPr>
          <p:cNvPr id="3" name="Содержимое 2"/>
          <p:cNvSpPr>
            <a:spLocks noGrp="1"/>
          </p:cNvSpPr>
          <p:nvPr>
            <p:ph idx="1"/>
          </p:nvPr>
        </p:nvSpPr>
        <p:spPr>
          <a:xfrm>
            <a:off x="457200" y="1214422"/>
            <a:ext cx="7239000" cy="5241314"/>
          </a:xfrm>
        </p:spPr>
        <p:txBody>
          <a:bodyPr>
            <a:normAutofit/>
          </a:bodyPr>
          <a:lstStyle/>
          <a:p>
            <a:r>
              <a:rPr lang="ru-RU" dirty="0" smtClean="0"/>
              <a:t>14-летнему Ивану родители оформили дебетовую банковскую карту. Теперь они могут перечислять ему денежные средства безналичным способом. </a:t>
            </a:r>
          </a:p>
          <a:p>
            <a:r>
              <a:rPr lang="ru-RU" dirty="0" smtClean="0"/>
              <a:t>Вопросы:</a:t>
            </a:r>
          </a:p>
          <a:p>
            <a:r>
              <a:rPr lang="ru-RU" dirty="0" smtClean="0"/>
              <a:t>1. Укажите какие преимущества дает такая форма хранения и пользования денежными средствами Ивану?</a:t>
            </a:r>
          </a:p>
          <a:p>
            <a:r>
              <a:rPr lang="ru-RU" dirty="0" smtClean="0"/>
              <a:t>2. Дайте Ивану один любой совет, что необходимо учитывать при использовании данной карты. Как ему не стать жертвой мошенников? </a:t>
            </a:r>
          </a:p>
          <a:p>
            <a:endParaRPr lang="ru-RU"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21.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Ответ на первый вопрос: дебетовая карта даёт следующие преимущества: возможность совершать покупки дистанционно; безопасно хранить деньги, возможность пополнять баланс карты удалённо, когда родителей нет рядом.</a:t>
            </a:r>
          </a:p>
          <a:p>
            <a:r>
              <a:rPr lang="ru-RU" dirty="0" smtClean="0"/>
              <a:t>2. Ответ на второй вопрос: он должен никому не сообщать номер своего счёта и ПИН-код карты, не хранить ПИН-код рядом с картой, а запомнить его, либо записать в известном только ему месте. </a:t>
            </a:r>
          </a:p>
          <a:p>
            <a:pPr>
              <a:buNone/>
            </a:pPr>
            <a:endParaRPr lang="ru-RU"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22. задача</a:t>
            </a:r>
            <a:endParaRPr lang="ru-RU" dirty="0"/>
          </a:p>
        </p:txBody>
      </p:sp>
      <p:sp>
        <p:nvSpPr>
          <p:cNvPr id="3" name="Содержимое 2"/>
          <p:cNvSpPr>
            <a:spLocks noGrp="1"/>
          </p:cNvSpPr>
          <p:nvPr>
            <p:ph idx="1"/>
          </p:nvPr>
        </p:nvSpPr>
        <p:spPr/>
        <p:txBody>
          <a:bodyPr>
            <a:normAutofit fontScale="92500"/>
          </a:bodyPr>
          <a:lstStyle/>
          <a:p>
            <a:r>
              <a:rPr lang="ru-RU" dirty="0" smtClean="0"/>
              <a:t>Анна Ивановна решила завести кредитную карту, поскольку иногда у неё возникают потребности совершить покупку, в то время когда она ещё не получила деньги за проделанную работу. </a:t>
            </a:r>
          </a:p>
          <a:p>
            <a:r>
              <a:rPr lang="ru-RU" dirty="0" smtClean="0"/>
              <a:t>Вопросы:</a:t>
            </a:r>
          </a:p>
          <a:p>
            <a:r>
              <a:rPr lang="ru-RU" dirty="0" smtClean="0"/>
              <a:t>1. В какую организацию ей следует обратиться для оформления кредитной карты? </a:t>
            </a:r>
          </a:p>
          <a:p>
            <a:r>
              <a:rPr lang="ru-RU" dirty="0" smtClean="0"/>
              <a:t>2. На какие условия оформления кредитной карты следует обратить внимание Анне Ивановне, чтобы получить максимальную выгоду? </a:t>
            </a:r>
          </a:p>
          <a:p>
            <a:endParaRPr lang="ru-RU"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428628"/>
          </a:xfrm>
        </p:spPr>
        <p:txBody>
          <a:bodyPr>
            <a:normAutofit fontScale="90000"/>
          </a:bodyPr>
          <a:lstStyle/>
          <a:p>
            <a:r>
              <a:rPr lang="ru-RU" dirty="0" smtClean="0"/>
              <a:t>22. Задача (решение)</a:t>
            </a:r>
            <a:endParaRPr lang="ru-RU" dirty="0"/>
          </a:p>
        </p:txBody>
      </p:sp>
      <p:sp>
        <p:nvSpPr>
          <p:cNvPr id="3" name="Содержимое 2"/>
          <p:cNvSpPr>
            <a:spLocks noGrp="1"/>
          </p:cNvSpPr>
          <p:nvPr>
            <p:ph idx="1"/>
          </p:nvPr>
        </p:nvSpPr>
        <p:spPr>
          <a:xfrm>
            <a:off x="0" y="714356"/>
            <a:ext cx="8143900" cy="6143644"/>
          </a:xfrm>
        </p:spPr>
        <p:txBody>
          <a:bodyPr>
            <a:normAutofit fontScale="92500"/>
          </a:bodyPr>
          <a:lstStyle/>
          <a:p>
            <a:r>
              <a:rPr lang="ru-RU" dirty="0" smtClean="0"/>
              <a:t>1. Ответ на первый вопрос: ей нужно обратиться в известный коммерческий банк с хорошей репутаций, который давно действует на финансовом рынке.</a:t>
            </a:r>
          </a:p>
          <a:p>
            <a:r>
              <a:rPr lang="ru-RU" dirty="0" smtClean="0"/>
              <a:t>2. Ответ на второй вопрос: при выборе кредитной карты следует обратить внимание на: на срок беспроцентного пользования средствами карты; на допустимый кредитный лимит; процент по кредиту; возможность получения бонусов за покупки по карте.</a:t>
            </a:r>
          </a:p>
          <a:p>
            <a:r>
              <a:rPr lang="en-US" dirty="0" smtClean="0"/>
              <a:t>PS</a:t>
            </a:r>
            <a:r>
              <a:rPr lang="ru-RU" dirty="0" smtClean="0"/>
              <a:t>: помните, кредитная карта не дебетовая, пользуясь ей вы как бы берёте в долг, никогда не тратьте деньги больше чем сможете отдать, вовремя возвращайте средства на карту, расплачивайтесь ей в крупных торговых сетях где предусмотрены бонусы за пользования картой и тогда вы получите максимальную выгоду и не будите иметь проблем. </a:t>
            </a:r>
          </a:p>
          <a:p>
            <a:endParaRPr lang="ru-RU"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23. задача</a:t>
            </a:r>
            <a:endParaRPr lang="ru-RU" dirty="0"/>
          </a:p>
        </p:txBody>
      </p:sp>
      <p:sp>
        <p:nvSpPr>
          <p:cNvPr id="3" name="Содержимое 2"/>
          <p:cNvSpPr>
            <a:spLocks noGrp="1"/>
          </p:cNvSpPr>
          <p:nvPr>
            <p:ph idx="1"/>
          </p:nvPr>
        </p:nvSpPr>
        <p:spPr/>
        <p:txBody>
          <a:bodyPr>
            <a:normAutofit lnSpcReduction="10000"/>
          </a:bodyPr>
          <a:lstStyle/>
          <a:p>
            <a:r>
              <a:rPr lang="ru-RU" dirty="0" smtClean="0"/>
              <a:t>Семёну пришло сообщение в социальной сети от его друга Петра: «Привет, Семён! Не выручишь деньгами до вторника? А то баланс на телефоне отрицательный, а срочно надо связаться с родителями. Скинь 500 рублей на номер ***».</a:t>
            </a:r>
          </a:p>
          <a:p>
            <a:r>
              <a:rPr lang="ru-RU" dirty="0" smtClean="0"/>
              <a:t>Вопросы:</a:t>
            </a:r>
          </a:p>
          <a:p>
            <a:r>
              <a:rPr lang="ru-RU" dirty="0" smtClean="0"/>
              <a:t>1. В чём состоит опасность данной ситуации для личных финансов Петра Семёна? </a:t>
            </a:r>
          </a:p>
          <a:p>
            <a:r>
              <a:rPr lang="ru-RU" dirty="0" smtClean="0"/>
              <a:t>2. Как ему правильно поступить в данной ситуации?</a:t>
            </a:r>
          </a:p>
          <a:p>
            <a:endParaRPr lang="ru-RU"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23. Задача (решение)</a:t>
            </a:r>
            <a:endParaRPr lang="ru-RU" dirty="0"/>
          </a:p>
        </p:txBody>
      </p:sp>
      <p:sp>
        <p:nvSpPr>
          <p:cNvPr id="3" name="Содержимое 2"/>
          <p:cNvSpPr>
            <a:spLocks noGrp="1"/>
          </p:cNvSpPr>
          <p:nvPr>
            <p:ph idx="1"/>
          </p:nvPr>
        </p:nvSpPr>
        <p:spPr>
          <a:xfrm>
            <a:off x="142844" y="1000108"/>
            <a:ext cx="7929618" cy="5857892"/>
          </a:xfrm>
        </p:spPr>
        <p:txBody>
          <a:bodyPr>
            <a:normAutofit/>
          </a:bodyPr>
          <a:lstStyle/>
          <a:p>
            <a:r>
              <a:rPr lang="ru-RU" dirty="0" smtClean="0"/>
              <a:t>1. Ответ на первый вопрос: скорее всего это мошенники, которые взломали аккаунт Петра в социальной сети и рассылают сообщения от его имени с целью наживы.</a:t>
            </a:r>
          </a:p>
          <a:p>
            <a:r>
              <a:rPr lang="ru-RU" dirty="0" smtClean="0"/>
              <a:t>2. Ответ на второй вопрос: ни в коем случае не должен отправлять деньги на указанный номер, ему нужно позвонить Петру и сообщить ему о полученном сообщении.</a:t>
            </a:r>
          </a:p>
          <a:p>
            <a:r>
              <a:rPr lang="en-US" dirty="0" smtClean="0"/>
              <a:t>PS</a:t>
            </a:r>
            <a:r>
              <a:rPr lang="ru-RU" dirty="0" smtClean="0"/>
              <a:t>: помните, если вам пришло сообщение, в котором вас просят перевести деньги на неизвестный вам номер, для близкого вам человека, не поленитесь позвонить и уточнить у него. Посылал ли он вам сообщение?        </a:t>
            </a:r>
          </a:p>
          <a:p>
            <a:pPr>
              <a:buNone/>
            </a:pPr>
            <a:endParaRPr lang="ru-RU"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24. задача</a:t>
            </a:r>
            <a:endParaRPr lang="ru-RU" dirty="0"/>
          </a:p>
        </p:txBody>
      </p:sp>
      <p:sp>
        <p:nvSpPr>
          <p:cNvPr id="3" name="Содержимое 2"/>
          <p:cNvSpPr>
            <a:spLocks noGrp="1"/>
          </p:cNvSpPr>
          <p:nvPr>
            <p:ph idx="1"/>
          </p:nvPr>
        </p:nvSpPr>
        <p:spPr/>
        <p:txBody>
          <a:bodyPr/>
          <a:lstStyle/>
          <a:p>
            <a:r>
              <a:rPr lang="ru-RU" dirty="0" smtClean="0"/>
              <a:t>Екатерина Александровна получила SMS-сообщение от банка, клиентом которого она является, о переводе определенной суммы денег с её банковской карты на неизвестный ей счёт. </a:t>
            </a:r>
          </a:p>
          <a:p>
            <a:r>
              <a:rPr lang="ru-RU" dirty="0" smtClean="0"/>
              <a:t>Вопросы:</a:t>
            </a:r>
          </a:p>
          <a:p>
            <a:r>
              <a:rPr lang="ru-RU" dirty="0" smtClean="0"/>
              <a:t>1. Что могло стать причиной этого факта? </a:t>
            </a:r>
          </a:p>
          <a:p>
            <a:r>
              <a:rPr lang="ru-RU" dirty="0" smtClean="0"/>
              <a:t>2. Как клиенту банка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51506"/>
          </a:xfrm>
        </p:spPr>
        <p:txBody>
          <a:bodyPr/>
          <a:lstStyle/>
          <a:p>
            <a:r>
              <a:rPr lang="ru-RU" dirty="0" smtClean="0"/>
              <a:t>2. задача</a:t>
            </a:r>
            <a:endParaRPr lang="ru-RU" dirty="0"/>
          </a:p>
        </p:txBody>
      </p:sp>
      <p:sp>
        <p:nvSpPr>
          <p:cNvPr id="3" name="Содержимое 2"/>
          <p:cNvSpPr>
            <a:spLocks noGrp="1"/>
          </p:cNvSpPr>
          <p:nvPr>
            <p:ph idx="1"/>
          </p:nvPr>
        </p:nvSpPr>
        <p:spPr>
          <a:xfrm>
            <a:off x="457200" y="1214422"/>
            <a:ext cx="7239000" cy="5241314"/>
          </a:xfrm>
        </p:spPr>
        <p:txBody>
          <a:bodyPr>
            <a:normAutofit lnSpcReduction="10000"/>
          </a:bodyPr>
          <a:lstStyle/>
          <a:p>
            <a:r>
              <a:rPr lang="ru-RU" dirty="0" smtClean="0"/>
              <a:t>Илья Михайлович в силу преклонного возраста иногда забывает ПИН-код карты, на которую поступает пенсия. Чтобы решить проблему получения денег, Илья Михайлович написал на карте ПИН-код. Теперь он всегда может получить свои деньги.</a:t>
            </a:r>
          </a:p>
          <a:p>
            <a:r>
              <a:rPr lang="ru-RU" dirty="0" smtClean="0"/>
              <a:t>Вопросы:</a:t>
            </a:r>
          </a:p>
          <a:p>
            <a:r>
              <a:rPr lang="ru-RU" dirty="0" smtClean="0"/>
              <a:t>1. В чём состоит опасность данной ситуации для личных финансов Ильи Михайловича?</a:t>
            </a:r>
          </a:p>
          <a:p>
            <a:r>
              <a:rPr lang="ru-RU" dirty="0" smtClean="0"/>
              <a:t>2. Как ему надо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24.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Скорее всего Екатерина Александровна стала жертвой мошенников, передав информацию о своем банковском счёте/карте и PIN-код к нему третьим лицам, которые воспользовались ею в корыстных целях.</a:t>
            </a:r>
          </a:p>
          <a:p>
            <a:r>
              <a:rPr lang="ru-RU" dirty="0" smtClean="0"/>
              <a:t>2. Екатерина Александровне следует обратиться на «горячую линию» для клиентов банка и/или в службу безопасности банка для блокировки данной транзакции и карточки в целом.</a:t>
            </a:r>
            <a:endParaRPr lang="ru-RU"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25. задача</a:t>
            </a:r>
            <a:endParaRPr lang="ru-RU" dirty="0"/>
          </a:p>
        </p:txBody>
      </p:sp>
      <p:sp>
        <p:nvSpPr>
          <p:cNvPr id="3" name="Содержимое 2"/>
          <p:cNvSpPr>
            <a:spLocks noGrp="1"/>
          </p:cNvSpPr>
          <p:nvPr>
            <p:ph idx="1"/>
          </p:nvPr>
        </p:nvSpPr>
        <p:spPr/>
        <p:txBody>
          <a:bodyPr/>
          <a:lstStyle/>
          <a:p>
            <a:r>
              <a:rPr lang="ru-RU" dirty="0" smtClean="0"/>
              <a:t>Ученик десятого класса Никита С. оформил в банке «Нептун» дебетовую карту. Банк предложил ему для удобства использования карты подключить интернет-банкинг.</a:t>
            </a:r>
          </a:p>
          <a:p>
            <a:r>
              <a:rPr lang="ru-RU" dirty="0" smtClean="0"/>
              <a:t>Вопросы:</a:t>
            </a:r>
          </a:p>
          <a:p>
            <a:r>
              <a:rPr lang="ru-RU" dirty="0" smtClean="0"/>
              <a:t>1. В чём состоит удобство пользования интернет-банкингом?  </a:t>
            </a:r>
          </a:p>
          <a:p>
            <a:r>
              <a:rPr lang="ru-RU" dirty="0" smtClean="0"/>
              <a:t>2. Какие правила безопасности необходимо соблюдать Никите С. при пользовании интернет-банкингом? </a:t>
            </a:r>
          </a:p>
          <a:p>
            <a:endParaRPr lang="ru-RU"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25.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Удобство: можно в любой момент посмотреть, сколько денежных средств находится на банковском счету; можно сделать перевод владельцу другой карты или получить перевод от него; можно легко и быстро оплатить коммунальные услуги или совершить иные платежи. </a:t>
            </a:r>
          </a:p>
          <a:p>
            <a:r>
              <a:rPr lang="ru-RU" dirty="0" smtClean="0"/>
              <a:t>2. Правило безопасности: ни в коем случае не сообщать пароль от интернет-банкинга третьим лицам.   </a:t>
            </a:r>
            <a:endParaRPr lang="ru-RU"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357190"/>
          </a:xfrm>
        </p:spPr>
        <p:txBody>
          <a:bodyPr>
            <a:normAutofit fontScale="90000"/>
          </a:bodyPr>
          <a:lstStyle/>
          <a:p>
            <a:r>
              <a:rPr lang="ru-RU" dirty="0" smtClean="0"/>
              <a:t>26. задача</a:t>
            </a:r>
            <a:endParaRPr lang="ru-RU" dirty="0"/>
          </a:p>
        </p:txBody>
      </p:sp>
      <p:sp>
        <p:nvSpPr>
          <p:cNvPr id="3" name="Содержимое 2"/>
          <p:cNvSpPr>
            <a:spLocks noGrp="1"/>
          </p:cNvSpPr>
          <p:nvPr>
            <p:ph idx="1"/>
          </p:nvPr>
        </p:nvSpPr>
        <p:spPr>
          <a:xfrm>
            <a:off x="0" y="571480"/>
            <a:ext cx="8143900" cy="6143668"/>
          </a:xfrm>
        </p:spPr>
        <p:txBody>
          <a:bodyPr>
            <a:normAutofit lnSpcReduction="10000"/>
          </a:bodyPr>
          <a:lstStyle/>
          <a:p>
            <a:r>
              <a:rPr lang="ru-RU" dirty="0" smtClean="0"/>
              <a:t>Совершеннолетней Ксении Владимировне на смартфон пришло сообщение: «Уважаемая Ксения Владимировна, наш банк, клиентом которого Вы являетесь, проводил розыгрыш 1 млн. рублей, вы оказались победителем. Для подтверждения вашей готовности принять денежный приз пройдите по ссылке ниже в ваш аккаунт в интернет-банкинге нашего банка и нажмите кнопку согласия. После этого Вам на счет будет перечислен выигрыш».</a:t>
            </a:r>
          </a:p>
          <a:p>
            <a:r>
              <a:rPr lang="ru-RU" dirty="0" smtClean="0"/>
              <a:t>Вопросы:</a:t>
            </a:r>
          </a:p>
          <a:p>
            <a:r>
              <a:rPr lang="ru-RU" dirty="0" smtClean="0"/>
              <a:t>1. В чём состоит опасность данной ситуации для личных финансов Ксении Владимировны? </a:t>
            </a:r>
          </a:p>
          <a:p>
            <a:r>
              <a:rPr lang="ru-RU" dirty="0" smtClean="0"/>
              <a:t>2. Как ей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26.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Скорее всего это мошенники, которые планировали получить конфиденциальную информацию и снять со счёта все деньги. По ссылке она попадет на сайт-клон, где введет данные своего аккаунта, они останутся у мошенников, которые воспользуются ими в корыстных целях.</a:t>
            </a:r>
          </a:p>
          <a:p>
            <a:r>
              <a:rPr lang="ru-RU" dirty="0" smtClean="0"/>
              <a:t>2. Ни в коем случае не по ссылке; обратиться на «горячую линию» для клиентов и/или в службу безопасности банка. </a:t>
            </a:r>
            <a:endParaRPr lang="ru-RU"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80068"/>
          </a:xfrm>
        </p:spPr>
        <p:txBody>
          <a:bodyPr/>
          <a:lstStyle/>
          <a:p>
            <a:r>
              <a:rPr lang="ru-RU" dirty="0" smtClean="0"/>
              <a:t>27. задача</a:t>
            </a:r>
            <a:endParaRPr lang="ru-RU" dirty="0"/>
          </a:p>
        </p:txBody>
      </p:sp>
      <p:sp>
        <p:nvSpPr>
          <p:cNvPr id="3" name="Содержимое 2"/>
          <p:cNvSpPr>
            <a:spLocks noGrp="1"/>
          </p:cNvSpPr>
          <p:nvPr>
            <p:ph idx="1"/>
          </p:nvPr>
        </p:nvSpPr>
        <p:spPr>
          <a:xfrm>
            <a:off x="285720" y="1214422"/>
            <a:ext cx="7410480" cy="5357850"/>
          </a:xfrm>
        </p:spPr>
        <p:txBody>
          <a:bodyPr>
            <a:normAutofit lnSpcReduction="10000"/>
          </a:bodyPr>
          <a:lstStyle/>
          <a:p>
            <a:r>
              <a:rPr lang="ru-RU" dirty="0" smtClean="0"/>
              <a:t>Андрею позвонил мужчина, который представился специалистом службы безопасности банка. Мужчина сообщил, что прошла подозрительная операция по карте Андрея. Для проверки сохранности денег  на счёте Андрея ему необходимо сообщить звонившему номер карты и секретные цифры на обратной стороне карты.</a:t>
            </a:r>
          </a:p>
          <a:p>
            <a:r>
              <a:rPr lang="ru-RU" dirty="0" smtClean="0"/>
              <a:t>Вопросы:</a:t>
            </a:r>
          </a:p>
          <a:p>
            <a:r>
              <a:rPr lang="ru-RU" dirty="0" smtClean="0"/>
              <a:t>1. В чём состоит опасность данной ситуации для личных финансов Андрея? </a:t>
            </a:r>
          </a:p>
          <a:p>
            <a:r>
              <a:rPr lang="ru-RU" dirty="0" smtClean="0"/>
              <a:t>2. Как ему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27.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Скорее всего звонивший является мошенником, который хочет выведать у Андрея секретную информацию о его банковской карте для того чтобы снять с неё деньги </a:t>
            </a:r>
          </a:p>
          <a:p>
            <a:r>
              <a:rPr lang="ru-RU" dirty="0" smtClean="0"/>
              <a:t>2. Ни в коем случае не сообщать по телефону номер и секретные цифры со своей карты, а немедленно позвонить в службу безопасности банка, выпустившего карту.</a:t>
            </a:r>
          </a:p>
          <a:p>
            <a:pPr>
              <a:buNone/>
            </a:pPr>
            <a:endParaRPr lang="ru-RU"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714380"/>
          </a:xfrm>
        </p:spPr>
        <p:txBody>
          <a:bodyPr>
            <a:normAutofit/>
          </a:bodyPr>
          <a:lstStyle/>
          <a:p>
            <a:r>
              <a:rPr lang="ru-RU" dirty="0" smtClean="0"/>
              <a:t>28. задача</a:t>
            </a:r>
            <a:endParaRPr lang="ru-RU" dirty="0"/>
          </a:p>
        </p:txBody>
      </p:sp>
      <p:sp>
        <p:nvSpPr>
          <p:cNvPr id="3" name="Содержимое 2"/>
          <p:cNvSpPr>
            <a:spLocks noGrp="1"/>
          </p:cNvSpPr>
          <p:nvPr>
            <p:ph idx="1"/>
          </p:nvPr>
        </p:nvSpPr>
        <p:spPr>
          <a:xfrm>
            <a:off x="0" y="928670"/>
            <a:ext cx="8001024" cy="5643602"/>
          </a:xfrm>
        </p:spPr>
        <p:txBody>
          <a:bodyPr>
            <a:normAutofit/>
          </a:bodyPr>
          <a:lstStyle/>
          <a:p>
            <a:r>
              <a:rPr lang="ru-RU" dirty="0" smtClean="0"/>
              <a:t>Владимиру Владимировичу поступил звонок из банка о необходимости погасить просроченный кредит. Владимир Владимирович заявил что не брал кредитов. Сотрудник банка, сославшись на то, что возможен сбой, попросил Владимира Владимировича для проверки назвать номер своей пластиковой карты и контрольные цифры.</a:t>
            </a:r>
          </a:p>
          <a:p>
            <a:r>
              <a:rPr lang="ru-RU" dirty="0" smtClean="0"/>
              <a:t>Вопросы:</a:t>
            </a:r>
          </a:p>
          <a:p>
            <a:r>
              <a:rPr lang="ru-RU" dirty="0" smtClean="0"/>
              <a:t>1. В чём состоит опасность данной ситуации для личных финансов Владимира Владимировича?</a:t>
            </a:r>
          </a:p>
          <a:p>
            <a:r>
              <a:rPr lang="ru-RU" dirty="0" smtClean="0"/>
              <a:t>2. Как ему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28.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Скорее всего это мошенники, которые хотят узнать секретную информацию о банковской карте Владимира Владимировича для того чтобы снять с неё все деньги. </a:t>
            </a:r>
          </a:p>
          <a:p>
            <a:r>
              <a:rPr lang="ru-RU" dirty="0" smtClean="0"/>
              <a:t>2. Ни в коем случае не сообщать по телефону секретную информацию о своей кате а обратиться на «горячую линию» для клиентов и/или в службу безопасности банка. </a:t>
            </a:r>
          </a:p>
          <a:p>
            <a:pPr>
              <a:buNone/>
            </a:pPr>
            <a:endParaRPr lang="ru-RU"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7239000" cy="500066"/>
          </a:xfrm>
        </p:spPr>
        <p:txBody>
          <a:bodyPr>
            <a:normAutofit fontScale="90000"/>
          </a:bodyPr>
          <a:lstStyle/>
          <a:p>
            <a:r>
              <a:rPr lang="ru-RU" dirty="0" smtClean="0"/>
              <a:t>29. задача</a:t>
            </a:r>
            <a:endParaRPr lang="ru-RU" dirty="0"/>
          </a:p>
        </p:txBody>
      </p:sp>
      <p:sp>
        <p:nvSpPr>
          <p:cNvPr id="3" name="Содержимое 2"/>
          <p:cNvSpPr>
            <a:spLocks noGrp="1"/>
          </p:cNvSpPr>
          <p:nvPr>
            <p:ph idx="1"/>
          </p:nvPr>
        </p:nvSpPr>
        <p:spPr>
          <a:xfrm>
            <a:off x="0" y="857232"/>
            <a:ext cx="8143900" cy="6000768"/>
          </a:xfrm>
        </p:spPr>
        <p:txBody>
          <a:bodyPr>
            <a:normAutofit lnSpcReduction="10000"/>
          </a:bodyPr>
          <a:lstStyle/>
          <a:p>
            <a:r>
              <a:rPr lang="ru-RU" dirty="0" smtClean="0"/>
              <a:t>Петр учится в 10-ом классе. Он хочет купить новый смартфон определенной модели и марки, но у него не хватает накопленных денег. Тогда он начинает искать данную модель смартфона в интернете. На одном из сайтов Петр нашел данную модель со стоимостью в три раза ниже, чем в магазине. Единственным условиям, которое насторожило Петра было требование внести 100% предоплаты на электронный кошелек.</a:t>
            </a:r>
          </a:p>
          <a:p>
            <a:r>
              <a:rPr lang="ru-RU" dirty="0" smtClean="0"/>
              <a:t>Вопросы:</a:t>
            </a:r>
          </a:p>
          <a:p>
            <a:r>
              <a:rPr lang="ru-RU" dirty="0" smtClean="0"/>
              <a:t>1. В чём состоит опасность данной ситуации для личных финансов Петра? </a:t>
            </a:r>
          </a:p>
          <a:p>
            <a:r>
              <a:rPr lang="ru-RU" dirty="0" smtClean="0"/>
              <a:t>2. Как ему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2.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a:bodyPr>
          <a:lstStyle/>
          <a:p>
            <a:r>
              <a:rPr lang="ru-RU" dirty="0" smtClean="0"/>
              <a:t>1. Ответ на первый вопрос: если Илья Михайлович потеряет карту, он может лишиться  денег, поскольку на ней записан ПИН-код (который должен знать только владелец карты).  </a:t>
            </a:r>
          </a:p>
          <a:p>
            <a:r>
              <a:rPr lang="ru-RU" dirty="0" smtClean="0"/>
              <a:t>2. Ответ на второй вопрос: не писать на карте номер ПИН-кода, тренировать память или попросить банковских работников при выпуске карты, дать ПИН-код удобный для запоминания, к примеру цифры заключающие дату его рождения или рождения его близких.</a:t>
            </a:r>
            <a:endParaRPr lang="ru-RU"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29. Задача (решение)</a:t>
            </a:r>
            <a:endParaRPr lang="ru-RU" dirty="0"/>
          </a:p>
        </p:txBody>
      </p:sp>
      <p:sp>
        <p:nvSpPr>
          <p:cNvPr id="3" name="Содержимое 2"/>
          <p:cNvSpPr>
            <a:spLocks noGrp="1"/>
          </p:cNvSpPr>
          <p:nvPr>
            <p:ph idx="1"/>
          </p:nvPr>
        </p:nvSpPr>
        <p:spPr/>
        <p:txBody>
          <a:bodyPr>
            <a:normAutofit/>
          </a:bodyPr>
          <a:lstStyle/>
          <a:p>
            <a:r>
              <a:rPr lang="ru-RU" dirty="0" smtClean="0"/>
              <a:t>1. Скорее всего это мошенники, о чем свидетельствует необъяснимо низкая цена; после внесения предоплаты смартфон либо не придет к получателю, либо придет его некачественная подделка, а деньги обратно будет не получить, так как магазин исчезнет.</a:t>
            </a:r>
          </a:p>
          <a:p>
            <a:r>
              <a:rPr lang="ru-RU" dirty="0" smtClean="0"/>
              <a:t>2. Ни в коем случае не покупать в интернет-магазинах с подозрительно низкими ценами, пользоваться услугами проверенных фирм. </a:t>
            </a:r>
            <a:endParaRPr lang="ru-RU"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500066"/>
          </a:xfrm>
        </p:spPr>
        <p:txBody>
          <a:bodyPr>
            <a:normAutofit fontScale="90000"/>
          </a:bodyPr>
          <a:lstStyle/>
          <a:p>
            <a:r>
              <a:rPr lang="ru-RU" dirty="0" smtClean="0"/>
              <a:t>30. задача</a:t>
            </a:r>
            <a:endParaRPr lang="ru-RU" dirty="0"/>
          </a:p>
        </p:txBody>
      </p:sp>
      <p:sp>
        <p:nvSpPr>
          <p:cNvPr id="3" name="Содержимое 2"/>
          <p:cNvSpPr>
            <a:spLocks noGrp="1"/>
          </p:cNvSpPr>
          <p:nvPr>
            <p:ph idx="1"/>
          </p:nvPr>
        </p:nvSpPr>
        <p:spPr>
          <a:xfrm>
            <a:off x="0" y="785794"/>
            <a:ext cx="8143900" cy="6072206"/>
          </a:xfrm>
        </p:spPr>
        <p:txBody>
          <a:bodyPr>
            <a:normAutofit lnSpcReduction="10000"/>
          </a:bodyPr>
          <a:lstStyle/>
          <a:p>
            <a:r>
              <a:rPr lang="ru-RU" dirty="0" smtClean="0"/>
              <a:t>Лидия Ивановна оказалась в сложной жизненной ситуации: её отец попал в аварию и срочно понадобились деньги на операцию. В банке ей предложили кредит под 15% годовых, при условии если она предоставит определенный список документов. Напротив банка располагался Кредитный союз «Выручаю», где ей предложили необходимую сумму под 1,5% в день при условии предоставления одного только паспорта и в этот же день.</a:t>
            </a:r>
          </a:p>
          <a:p>
            <a:r>
              <a:rPr lang="ru-RU" dirty="0" smtClean="0"/>
              <a:t>Вопросы:</a:t>
            </a:r>
          </a:p>
          <a:p>
            <a:r>
              <a:rPr lang="ru-RU" dirty="0" smtClean="0"/>
              <a:t>1. Какое предложение следует принять Лидии Ивановне? </a:t>
            </a:r>
          </a:p>
          <a:p>
            <a:r>
              <a:rPr lang="ru-RU" dirty="0" smtClean="0"/>
              <a:t>2. Почему ей стоит приять именно этот вариант кредитования? </a:t>
            </a:r>
          </a:p>
          <a:p>
            <a:endParaRPr lang="ru-RU"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552607"/>
          </a:xfrm>
        </p:spPr>
        <p:txBody>
          <a:bodyPr>
            <a:normAutofit fontScale="90000"/>
          </a:bodyPr>
          <a:lstStyle/>
          <a:p>
            <a:r>
              <a:rPr lang="ru-RU" dirty="0" smtClean="0"/>
              <a:t>30. Задача (решение)</a:t>
            </a:r>
            <a:endParaRPr lang="ru-RU" dirty="0"/>
          </a:p>
        </p:txBody>
      </p:sp>
      <p:sp>
        <p:nvSpPr>
          <p:cNvPr id="3" name="Содержимое 2"/>
          <p:cNvSpPr>
            <a:spLocks noGrp="1"/>
          </p:cNvSpPr>
          <p:nvPr>
            <p:ph idx="1"/>
          </p:nvPr>
        </p:nvSpPr>
        <p:spPr>
          <a:xfrm>
            <a:off x="0" y="785794"/>
            <a:ext cx="8072462" cy="5929354"/>
          </a:xfrm>
        </p:spPr>
        <p:txBody>
          <a:bodyPr>
            <a:normAutofit fontScale="92500"/>
          </a:bodyPr>
          <a:lstStyle/>
          <a:p>
            <a:r>
              <a:rPr lang="ru-RU" dirty="0" smtClean="0"/>
              <a:t>1. Лидии Ивановне следует подготовить пакет документов и получить кредит в банке.</a:t>
            </a:r>
          </a:p>
          <a:p>
            <a:r>
              <a:rPr lang="ru-RU" dirty="0" smtClean="0"/>
              <a:t>2. Так как ставка по кредиту в банке в несколько раз ниже, чем в кредитном союзе, следовательно Лидии Ивановне выгоднее и безопаснее выполнить требования банка и получить у него кредит.</a:t>
            </a:r>
          </a:p>
          <a:p>
            <a:r>
              <a:rPr lang="en-US" dirty="0" smtClean="0"/>
              <a:t>PS</a:t>
            </a:r>
            <a:r>
              <a:rPr lang="ru-RU" dirty="0" smtClean="0"/>
              <a:t>: микрофинансовые организации к которым относится кредитный союз специализируются на выдаче краткосрочных кредитов, многие из них используют скрытый процент, из-за чего человек может попасть в долговую кабалу, ведь за каждый день прострочки сумма его долга будет увеличиваться. Не берите без необходимости кредиты, если без этого не обойтись, обращайтесь в крупные банки с государственным участием. </a:t>
            </a:r>
            <a:endParaRPr lang="ru-RU"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857256"/>
          </a:xfrm>
        </p:spPr>
        <p:txBody>
          <a:bodyPr>
            <a:normAutofit/>
          </a:bodyPr>
          <a:lstStyle/>
          <a:p>
            <a:r>
              <a:rPr lang="ru-RU" dirty="0" smtClean="0"/>
              <a:t>31. </a:t>
            </a:r>
            <a:r>
              <a:rPr lang="ru-RU" dirty="0" smtClean="0"/>
              <a:t>задача</a:t>
            </a:r>
            <a:endParaRPr lang="ru-RU" dirty="0"/>
          </a:p>
        </p:txBody>
      </p:sp>
      <p:sp>
        <p:nvSpPr>
          <p:cNvPr id="3" name="Содержимое 2"/>
          <p:cNvSpPr>
            <a:spLocks noGrp="1"/>
          </p:cNvSpPr>
          <p:nvPr>
            <p:ph idx="1"/>
          </p:nvPr>
        </p:nvSpPr>
        <p:spPr>
          <a:xfrm>
            <a:off x="0" y="1071546"/>
            <a:ext cx="8143900" cy="5786454"/>
          </a:xfrm>
        </p:spPr>
        <p:txBody>
          <a:bodyPr>
            <a:normAutofit/>
          </a:bodyPr>
          <a:lstStyle/>
          <a:p>
            <a:r>
              <a:rPr lang="ru-RU" dirty="0" smtClean="0"/>
              <a:t>Борис Викторович не смог расплатиться за покупку в супермаркете с помощью одной из своих пластиковых карт: на табло высвечивалась фраза об отказе принимать кредитную карту. Борис Викторович был вынужден воспользоваться дебетовой картой. </a:t>
            </a:r>
          </a:p>
          <a:p>
            <a:r>
              <a:rPr lang="ru-RU" dirty="0" smtClean="0"/>
              <a:t>Вопросы:</a:t>
            </a:r>
          </a:p>
          <a:p>
            <a:r>
              <a:rPr lang="ru-RU" dirty="0" smtClean="0"/>
              <a:t>1. Чем отличаются кредитная и дебетовая карты? Укажите два отличия.</a:t>
            </a:r>
          </a:p>
          <a:p>
            <a:r>
              <a:rPr lang="ru-RU" dirty="0" smtClean="0"/>
              <a:t>2. Какие преимущества предоставляют владельцу эти карты (дебетовая и кредитная)?</a:t>
            </a:r>
          </a:p>
          <a:p>
            <a:endParaRPr lang="ru-RU"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552607"/>
          </a:xfrm>
        </p:spPr>
        <p:txBody>
          <a:bodyPr>
            <a:normAutofit fontScale="90000"/>
          </a:bodyPr>
          <a:lstStyle/>
          <a:p>
            <a:r>
              <a:rPr lang="ru-RU" dirty="0" smtClean="0"/>
              <a:t>31. </a:t>
            </a:r>
            <a:r>
              <a:rPr lang="ru-RU" dirty="0" smtClean="0"/>
              <a:t>Задача (решение)</a:t>
            </a:r>
            <a:endParaRPr lang="ru-RU" dirty="0"/>
          </a:p>
        </p:txBody>
      </p:sp>
      <p:sp>
        <p:nvSpPr>
          <p:cNvPr id="3" name="Содержимое 2"/>
          <p:cNvSpPr>
            <a:spLocks noGrp="1"/>
          </p:cNvSpPr>
          <p:nvPr>
            <p:ph idx="1"/>
          </p:nvPr>
        </p:nvSpPr>
        <p:spPr>
          <a:xfrm>
            <a:off x="0" y="785794"/>
            <a:ext cx="8143900" cy="6072206"/>
          </a:xfrm>
        </p:spPr>
        <p:txBody>
          <a:bodyPr>
            <a:normAutofit lnSpcReduction="10000"/>
          </a:bodyPr>
          <a:lstStyle/>
          <a:p>
            <a:r>
              <a:rPr lang="ru-RU" dirty="0" smtClean="0"/>
              <a:t>1. </a:t>
            </a:r>
            <a:r>
              <a:rPr lang="ru-RU" dirty="0" smtClean="0"/>
              <a:t>а)</a:t>
            </a:r>
            <a:r>
              <a:rPr lang="ru-RU" dirty="0" smtClean="0"/>
              <a:t> </a:t>
            </a:r>
            <a:r>
              <a:rPr lang="ru-RU" dirty="0" smtClean="0"/>
              <a:t>Дебетовая карта предназначена для хранения собственных денежных средств, кредитная карта для денег которые предоставляет банк на определённое время; б) на дебетовую карту могут переводить зарплату или пенсию, на кредитной хранятся финансовые средства банка. </a:t>
            </a:r>
            <a:endParaRPr lang="ru-RU" dirty="0" smtClean="0"/>
          </a:p>
          <a:p>
            <a:r>
              <a:rPr lang="ru-RU" dirty="0" smtClean="0"/>
              <a:t>2. </a:t>
            </a:r>
            <a:r>
              <a:rPr lang="ru-RU" dirty="0" smtClean="0"/>
              <a:t>Дебетовая карта удобна для переводов денег, их хранения и оплаты различных товаров, с неё легко снять деньги, без взимания процентов.</a:t>
            </a:r>
          </a:p>
          <a:p>
            <a:r>
              <a:rPr lang="ru-RU" dirty="0" smtClean="0"/>
              <a:t>Кредитная карта удобна только при покупке товаров, если её вовремя пополнять, вы не будете платить проценты и получите бонусы за пользование картой. Если вы захотите снять деньги с кредитной карты, с вас будет удержана комиссия. </a:t>
            </a:r>
            <a:endParaRPr lang="ru-RU"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714380"/>
          </a:xfrm>
        </p:spPr>
        <p:txBody>
          <a:bodyPr>
            <a:normAutofit/>
          </a:bodyPr>
          <a:lstStyle/>
          <a:p>
            <a:r>
              <a:rPr lang="ru-RU" dirty="0" smtClean="0"/>
              <a:t>32. </a:t>
            </a:r>
            <a:r>
              <a:rPr lang="ru-RU" dirty="0" smtClean="0"/>
              <a:t>задача</a:t>
            </a:r>
            <a:endParaRPr lang="ru-RU" dirty="0"/>
          </a:p>
        </p:txBody>
      </p:sp>
      <p:sp>
        <p:nvSpPr>
          <p:cNvPr id="3" name="Содержимое 2"/>
          <p:cNvSpPr>
            <a:spLocks noGrp="1"/>
          </p:cNvSpPr>
          <p:nvPr>
            <p:ph idx="1"/>
          </p:nvPr>
        </p:nvSpPr>
        <p:spPr>
          <a:xfrm>
            <a:off x="0" y="1214422"/>
            <a:ext cx="8143900" cy="5286412"/>
          </a:xfrm>
        </p:spPr>
        <p:txBody>
          <a:bodyPr>
            <a:normAutofit/>
          </a:bodyPr>
          <a:lstStyle/>
          <a:p>
            <a:r>
              <a:rPr lang="ru-RU" dirty="0" smtClean="0"/>
              <a:t>Совершеннолетней Антонине Арсеньевне досталась в наследство крупная сумма денег. Её брат, работающий брокером, посоветовал открыть индивидуальный инвестиционный счет и вложиться в ценные бумаги. </a:t>
            </a:r>
            <a:endParaRPr lang="ru-RU" dirty="0" smtClean="0"/>
          </a:p>
          <a:p>
            <a:r>
              <a:rPr lang="ru-RU" dirty="0" smtClean="0"/>
              <a:t>Вопросы</a:t>
            </a:r>
            <a:r>
              <a:rPr lang="ru-RU" dirty="0" smtClean="0"/>
              <a:t>:</a:t>
            </a:r>
          </a:p>
          <a:p>
            <a:r>
              <a:rPr lang="ru-RU" dirty="0" smtClean="0"/>
              <a:t>1. </a:t>
            </a:r>
            <a:r>
              <a:rPr lang="ru-RU" dirty="0" smtClean="0"/>
              <a:t>Какие ценные бумаги может приобрести Антонина Арсеньевна?</a:t>
            </a:r>
            <a:endParaRPr lang="ru-RU" dirty="0" smtClean="0"/>
          </a:p>
          <a:p>
            <a:r>
              <a:rPr lang="ru-RU" dirty="0" smtClean="0"/>
              <a:t>2. </a:t>
            </a:r>
            <a:r>
              <a:rPr lang="ru-RU" dirty="0" smtClean="0"/>
              <a:t>Какие преимущества могут дать ей эти ценные бумаги?</a:t>
            </a:r>
            <a:endParaRPr lang="ru-RU" dirty="0" smtClean="0"/>
          </a:p>
          <a:p>
            <a:endParaRPr lang="ru-RU"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785818"/>
          </a:xfrm>
        </p:spPr>
        <p:txBody>
          <a:bodyPr>
            <a:normAutofit/>
          </a:bodyPr>
          <a:lstStyle/>
          <a:p>
            <a:r>
              <a:rPr lang="ru-RU" dirty="0" smtClean="0"/>
              <a:t>32. </a:t>
            </a:r>
            <a:r>
              <a:rPr lang="ru-RU" dirty="0" smtClean="0"/>
              <a:t>Задача (решение)</a:t>
            </a:r>
            <a:endParaRPr lang="ru-RU" dirty="0"/>
          </a:p>
        </p:txBody>
      </p:sp>
      <p:sp>
        <p:nvSpPr>
          <p:cNvPr id="3" name="Содержимое 2"/>
          <p:cNvSpPr>
            <a:spLocks noGrp="1"/>
          </p:cNvSpPr>
          <p:nvPr>
            <p:ph idx="1"/>
          </p:nvPr>
        </p:nvSpPr>
        <p:spPr>
          <a:xfrm>
            <a:off x="0" y="1214422"/>
            <a:ext cx="8072462" cy="5500726"/>
          </a:xfrm>
        </p:spPr>
        <p:txBody>
          <a:bodyPr>
            <a:normAutofit/>
          </a:bodyPr>
          <a:lstStyle/>
          <a:p>
            <a:r>
              <a:rPr lang="ru-RU" dirty="0" smtClean="0"/>
              <a:t>1. </a:t>
            </a:r>
            <a:r>
              <a:rPr lang="ru-RU" dirty="0" smtClean="0"/>
              <a:t>Ценные бумаги: акции предприятий, облигации государственного долга.</a:t>
            </a:r>
          </a:p>
          <a:p>
            <a:r>
              <a:rPr lang="ru-RU" dirty="0" smtClean="0"/>
              <a:t>2. Акции – могут дать Антонине Арсеньевне доход в виде девидентов, которые представляют собой часть прибыли предприятия, она сможет участвовать в управлении акционерным обществом</a:t>
            </a:r>
            <a:r>
              <a:rPr lang="ru-RU" dirty="0" smtClean="0"/>
              <a:t>; Облигации государственного долга, помогут уберечь деньги Антонины Арсеньевны от инфляции и позволят получить хотя бы небольшой но фиксированный доход.</a:t>
            </a:r>
          </a:p>
          <a:p>
            <a:r>
              <a:rPr lang="en-US" dirty="0" smtClean="0"/>
              <a:t>PS</a:t>
            </a:r>
            <a:r>
              <a:rPr lang="ru-RU" dirty="0" smtClean="0"/>
              <a:t>: при покупке ценных бумаг помните о рисках. </a:t>
            </a:r>
            <a:r>
              <a:rPr lang="ru-RU" dirty="0" smtClean="0"/>
              <a:t>Чем выше предполагаемый доход, там выше риски. </a:t>
            </a:r>
            <a:endParaRPr lang="ru-RU"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500066"/>
          </a:xfrm>
        </p:spPr>
        <p:txBody>
          <a:bodyPr>
            <a:normAutofit fontScale="90000"/>
          </a:bodyPr>
          <a:lstStyle/>
          <a:p>
            <a:r>
              <a:rPr lang="ru-RU" dirty="0" smtClean="0"/>
              <a:t>33. </a:t>
            </a:r>
            <a:r>
              <a:rPr lang="ru-RU" dirty="0" smtClean="0"/>
              <a:t>задача</a:t>
            </a:r>
            <a:endParaRPr lang="ru-RU" dirty="0"/>
          </a:p>
        </p:txBody>
      </p:sp>
      <p:sp>
        <p:nvSpPr>
          <p:cNvPr id="3" name="Содержимое 2"/>
          <p:cNvSpPr>
            <a:spLocks noGrp="1"/>
          </p:cNvSpPr>
          <p:nvPr>
            <p:ph idx="1"/>
          </p:nvPr>
        </p:nvSpPr>
        <p:spPr>
          <a:xfrm>
            <a:off x="0" y="785794"/>
            <a:ext cx="8143900" cy="6072206"/>
          </a:xfrm>
        </p:spPr>
        <p:txBody>
          <a:bodyPr>
            <a:normAutofit/>
          </a:bodyPr>
          <a:lstStyle/>
          <a:p>
            <a:r>
              <a:rPr lang="ru-RU" dirty="0" smtClean="0"/>
              <a:t>Молодой человек Марк работает охранником в магазине. Из своей заработной платы он откладывает каждый месяц по 10 тыс. руб. на образование. Сбережения Марк хранит дома. За год он сумел накопить 120 тыс. руб. За это же время, как показала официальная статистика, цены выросли на 10</a:t>
            </a:r>
            <a:r>
              <a:rPr lang="ru-RU" dirty="0" smtClean="0"/>
              <a:t>%.</a:t>
            </a:r>
            <a:endParaRPr lang="ru-RU" dirty="0" smtClean="0"/>
          </a:p>
          <a:p>
            <a:r>
              <a:rPr lang="ru-RU" dirty="0" smtClean="0"/>
              <a:t>Вопросы</a:t>
            </a:r>
            <a:r>
              <a:rPr lang="ru-RU" dirty="0" smtClean="0"/>
              <a:t>:</a:t>
            </a:r>
          </a:p>
          <a:p>
            <a:r>
              <a:rPr lang="ru-RU" dirty="0" smtClean="0"/>
              <a:t>1. Какое </a:t>
            </a:r>
            <a:r>
              <a:rPr lang="ru-RU" dirty="0" smtClean="0"/>
              <a:t>называется данное экономическое явление и чем оно опасно? </a:t>
            </a:r>
            <a:endParaRPr lang="ru-RU" dirty="0" smtClean="0"/>
          </a:p>
          <a:p>
            <a:r>
              <a:rPr lang="ru-RU" dirty="0" smtClean="0"/>
              <a:t>2. </a:t>
            </a:r>
            <a:r>
              <a:rPr lang="ru-RU" dirty="0" smtClean="0"/>
              <a:t>Что нужно сделать Марку, чтобы обезопасить свои денежные средства?</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3"/>
            <a:ext cx="7239000" cy="428628"/>
          </a:xfrm>
        </p:spPr>
        <p:txBody>
          <a:bodyPr>
            <a:normAutofit fontScale="90000"/>
          </a:bodyPr>
          <a:lstStyle/>
          <a:p>
            <a:r>
              <a:rPr lang="ru-RU" dirty="0" smtClean="0"/>
              <a:t>33. </a:t>
            </a:r>
            <a:r>
              <a:rPr lang="ru-RU" dirty="0" smtClean="0"/>
              <a:t>Задача (решение)</a:t>
            </a:r>
            <a:endParaRPr lang="ru-RU" dirty="0"/>
          </a:p>
        </p:txBody>
      </p:sp>
      <p:sp>
        <p:nvSpPr>
          <p:cNvPr id="3" name="Содержимое 2"/>
          <p:cNvSpPr>
            <a:spLocks noGrp="1"/>
          </p:cNvSpPr>
          <p:nvPr>
            <p:ph idx="1"/>
          </p:nvPr>
        </p:nvSpPr>
        <p:spPr>
          <a:xfrm>
            <a:off x="0" y="785794"/>
            <a:ext cx="8072462" cy="6072206"/>
          </a:xfrm>
        </p:spPr>
        <p:txBody>
          <a:bodyPr>
            <a:normAutofit lnSpcReduction="10000"/>
          </a:bodyPr>
          <a:lstStyle/>
          <a:p>
            <a:r>
              <a:rPr lang="ru-RU" dirty="0" smtClean="0"/>
              <a:t>1. </a:t>
            </a:r>
            <a:r>
              <a:rPr lang="ru-RU" dirty="0" smtClean="0"/>
              <a:t> Инфляция – это процесс обесценивания денег выражающийся в долговременном росте цен на товары и услуги, его опасность заключается в том что инфляция обесценивает сбережения граждан, уменьшая покупательную способность денег.</a:t>
            </a:r>
          </a:p>
          <a:p>
            <a:r>
              <a:rPr lang="ru-RU" dirty="0" smtClean="0"/>
              <a:t>2. Марк не должен хранить деньги дома, он может их положить в банк на депозит, под процент который выше прогнозируемого уровня инфляции. </a:t>
            </a:r>
          </a:p>
          <a:p>
            <a:r>
              <a:rPr lang="en-US" dirty="0" smtClean="0"/>
              <a:t>PS</a:t>
            </a:r>
            <a:r>
              <a:rPr lang="ru-RU" dirty="0" smtClean="0"/>
              <a:t>: Размещая деньги в банке, нужно учитывать тот факт, когда вам могут понадобиться деньги, ведь если вы захотите забрать деньги раньше срока, процент по вашей выплате будет снижен. Лучше всего использовать депозит не со снижаемым остатком.      </a:t>
            </a:r>
            <a:endParaRPr lang="ru-RU"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714380"/>
          </a:xfrm>
        </p:spPr>
        <p:txBody>
          <a:bodyPr>
            <a:normAutofit/>
          </a:bodyPr>
          <a:lstStyle/>
          <a:p>
            <a:r>
              <a:rPr lang="ru-RU" dirty="0" smtClean="0"/>
              <a:t>34. </a:t>
            </a:r>
            <a:r>
              <a:rPr lang="ru-RU" dirty="0" smtClean="0"/>
              <a:t>задача</a:t>
            </a:r>
            <a:endParaRPr lang="ru-RU" dirty="0"/>
          </a:p>
        </p:txBody>
      </p:sp>
      <p:sp>
        <p:nvSpPr>
          <p:cNvPr id="3" name="Содержимое 2"/>
          <p:cNvSpPr>
            <a:spLocks noGrp="1"/>
          </p:cNvSpPr>
          <p:nvPr>
            <p:ph idx="1"/>
          </p:nvPr>
        </p:nvSpPr>
        <p:spPr>
          <a:xfrm>
            <a:off x="0" y="1357298"/>
            <a:ext cx="8143900" cy="5143536"/>
          </a:xfrm>
        </p:spPr>
        <p:txBody>
          <a:bodyPr>
            <a:normAutofit/>
          </a:bodyPr>
          <a:lstStyle/>
          <a:p>
            <a:r>
              <a:rPr lang="ru-RU" dirty="0" smtClean="0"/>
              <a:t>Совершеннолетнему Вадиму досталось в наследство крупная сумма денег. Он решил </a:t>
            </a:r>
            <a:r>
              <a:rPr lang="ru-RU" dirty="0" smtClean="0"/>
              <a:t>её </a:t>
            </a:r>
            <a:r>
              <a:rPr lang="ru-RU" dirty="0" smtClean="0"/>
              <a:t>инвестировать и получать пассивный </a:t>
            </a:r>
            <a:r>
              <a:rPr lang="ru-RU" dirty="0" smtClean="0"/>
              <a:t>доход, вместо того чтобы просто хранить деньги дома в сейфе.  </a:t>
            </a:r>
            <a:endParaRPr lang="ru-RU" dirty="0" smtClean="0"/>
          </a:p>
          <a:p>
            <a:r>
              <a:rPr lang="ru-RU" dirty="0" smtClean="0"/>
              <a:t>Вопросы</a:t>
            </a:r>
            <a:r>
              <a:rPr lang="ru-RU" dirty="0" smtClean="0"/>
              <a:t>:</a:t>
            </a:r>
          </a:p>
          <a:p>
            <a:r>
              <a:rPr lang="ru-RU" dirty="0" smtClean="0"/>
              <a:t>1. </a:t>
            </a:r>
            <a:r>
              <a:rPr lang="ru-RU" dirty="0" smtClean="0"/>
              <a:t>Куда может инвестировать деньги Вадим? </a:t>
            </a:r>
            <a:endParaRPr lang="ru-RU" dirty="0" smtClean="0"/>
          </a:p>
          <a:p>
            <a:r>
              <a:rPr lang="ru-RU" dirty="0" smtClean="0"/>
              <a:t>2. </a:t>
            </a:r>
            <a:r>
              <a:rPr lang="ru-RU" dirty="0" smtClean="0"/>
              <a:t>Какие опасности существуют для тех кто хранит крупные суммы денег дома и не инвестирует их в экономику? </a:t>
            </a:r>
          </a:p>
          <a:p>
            <a:pPr>
              <a:buNone/>
            </a:pPr>
            <a:endParaRPr lang="ru-RU" dirty="0" smtClean="0"/>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51506"/>
          </a:xfrm>
        </p:spPr>
        <p:txBody>
          <a:bodyPr/>
          <a:lstStyle/>
          <a:p>
            <a:r>
              <a:rPr lang="ru-RU" dirty="0" smtClean="0"/>
              <a:t>3. задача</a:t>
            </a:r>
            <a:endParaRPr lang="ru-RU" dirty="0"/>
          </a:p>
        </p:txBody>
      </p:sp>
      <p:sp>
        <p:nvSpPr>
          <p:cNvPr id="3" name="Содержимое 2"/>
          <p:cNvSpPr>
            <a:spLocks noGrp="1"/>
          </p:cNvSpPr>
          <p:nvPr>
            <p:ph idx="1"/>
          </p:nvPr>
        </p:nvSpPr>
        <p:spPr>
          <a:xfrm>
            <a:off x="457200" y="1214422"/>
            <a:ext cx="7239000" cy="5241314"/>
          </a:xfrm>
        </p:spPr>
        <p:txBody>
          <a:bodyPr>
            <a:normAutofit lnSpcReduction="10000"/>
          </a:bodyPr>
          <a:lstStyle/>
          <a:p>
            <a:r>
              <a:rPr lang="ru-RU" dirty="0" smtClean="0"/>
              <a:t>Совершеннолетнему Кириллу Н. пришло СМС-сообщение: «На Вас счёт поступил перевод в размере 10000 рублей. Чтобы получить эти деньги, необходимо в течении двух часов оплатить комиссию 200 рублей. Если Вы не успеете, то денежные средства вернутся отправителю». </a:t>
            </a:r>
          </a:p>
          <a:p>
            <a:r>
              <a:rPr lang="ru-RU" dirty="0" smtClean="0"/>
              <a:t>Вопросы:</a:t>
            </a:r>
          </a:p>
          <a:p>
            <a:r>
              <a:rPr lang="ru-RU" dirty="0" smtClean="0"/>
              <a:t>1. В чём состоит опасность данной ситуации для личных финансов Кирилла Н.?</a:t>
            </a:r>
          </a:p>
          <a:p>
            <a:r>
              <a:rPr lang="ru-RU" dirty="0" smtClean="0"/>
              <a:t>2. Как ему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7239000" cy="571528"/>
          </a:xfrm>
        </p:spPr>
        <p:txBody>
          <a:bodyPr>
            <a:normAutofit fontScale="90000"/>
          </a:bodyPr>
          <a:lstStyle/>
          <a:p>
            <a:r>
              <a:rPr lang="ru-RU" dirty="0" smtClean="0"/>
              <a:t>34. </a:t>
            </a:r>
            <a:r>
              <a:rPr lang="ru-RU" dirty="0" smtClean="0"/>
              <a:t>Задача (решение)</a:t>
            </a:r>
            <a:endParaRPr lang="ru-RU" dirty="0"/>
          </a:p>
        </p:txBody>
      </p:sp>
      <p:sp>
        <p:nvSpPr>
          <p:cNvPr id="3" name="Содержимое 2"/>
          <p:cNvSpPr>
            <a:spLocks noGrp="1"/>
          </p:cNvSpPr>
          <p:nvPr>
            <p:ph idx="1"/>
          </p:nvPr>
        </p:nvSpPr>
        <p:spPr>
          <a:xfrm>
            <a:off x="0" y="857232"/>
            <a:ext cx="8072462" cy="6000768"/>
          </a:xfrm>
        </p:spPr>
        <p:txBody>
          <a:bodyPr>
            <a:normAutofit fontScale="92500" lnSpcReduction="10000"/>
          </a:bodyPr>
          <a:lstStyle/>
          <a:p>
            <a:r>
              <a:rPr lang="ru-RU" dirty="0" smtClean="0"/>
              <a:t>1. </a:t>
            </a:r>
            <a:r>
              <a:rPr lang="ru-RU" dirty="0" smtClean="0"/>
              <a:t>Вадим может: инвестировать деньги в покупку ценных бумаг (акций и облигаций); приобрести недвижимость и сдавать её в аренду; положить деньги на банковский депозит (не со снижаемым остатком). </a:t>
            </a:r>
          </a:p>
          <a:p>
            <a:r>
              <a:rPr lang="ru-RU" dirty="0" smtClean="0"/>
              <a:t>2. Деньги хранящиеся дома обесцениваются из-за инфляции, и их могут украсть. </a:t>
            </a:r>
            <a:endParaRPr lang="ru-RU" dirty="0" smtClean="0"/>
          </a:p>
          <a:p>
            <a:r>
              <a:rPr lang="en-US" dirty="0" smtClean="0"/>
              <a:t>PS</a:t>
            </a:r>
            <a:r>
              <a:rPr lang="ru-RU" dirty="0" smtClean="0"/>
              <a:t>: Инвестиции – это долгосрочные вложения капитала (денег) в экономику. Покупая акцию предприятия вы вкалываете  деньги в его развитие и получаете часть его прибыли в виде девидентов. Инвестиции дело рискованное, никогда вкладывайте все свои сбережение в акции одного предприятия, лучше размещайте разными способами, так вы сможете свести к минимуму свои финансовые потери в случае форс-мажорных обстоятельств.</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239000" cy="714380"/>
          </a:xfrm>
        </p:spPr>
        <p:txBody>
          <a:bodyPr>
            <a:normAutofit/>
          </a:bodyPr>
          <a:lstStyle/>
          <a:p>
            <a:r>
              <a:rPr lang="ru-RU" dirty="0" smtClean="0"/>
              <a:t>35. </a:t>
            </a:r>
            <a:r>
              <a:rPr lang="ru-RU" dirty="0" smtClean="0"/>
              <a:t>задача</a:t>
            </a:r>
            <a:endParaRPr lang="ru-RU" dirty="0"/>
          </a:p>
        </p:txBody>
      </p:sp>
      <p:sp>
        <p:nvSpPr>
          <p:cNvPr id="3" name="Содержимое 2"/>
          <p:cNvSpPr>
            <a:spLocks noGrp="1"/>
          </p:cNvSpPr>
          <p:nvPr>
            <p:ph idx="1"/>
          </p:nvPr>
        </p:nvSpPr>
        <p:spPr>
          <a:xfrm>
            <a:off x="0" y="1214422"/>
            <a:ext cx="8143900" cy="5286412"/>
          </a:xfrm>
        </p:spPr>
        <p:txBody>
          <a:bodyPr>
            <a:normAutofit/>
          </a:bodyPr>
          <a:lstStyle/>
          <a:p>
            <a:r>
              <a:rPr lang="ru-RU" dirty="0" smtClean="0"/>
              <a:t>Михаил хочет установить мобильное приложение своего банка и использовать преимущества банка </a:t>
            </a:r>
            <a:r>
              <a:rPr lang="en-US" dirty="0" smtClean="0"/>
              <a:t>on-line.</a:t>
            </a:r>
            <a:endParaRPr lang="ru-RU" dirty="0" smtClean="0"/>
          </a:p>
          <a:p>
            <a:r>
              <a:rPr lang="ru-RU" dirty="0" smtClean="0"/>
              <a:t>Вопросы</a:t>
            </a:r>
            <a:r>
              <a:rPr lang="ru-RU" dirty="0" smtClean="0"/>
              <a:t>:</a:t>
            </a:r>
          </a:p>
          <a:p>
            <a:r>
              <a:rPr lang="ru-RU" dirty="0" smtClean="0"/>
              <a:t>1. </a:t>
            </a:r>
            <a:r>
              <a:rPr lang="ru-RU" dirty="0" smtClean="0"/>
              <a:t>В чём состоит удобство пользования банком </a:t>
            </a:r>
            <a:r>
              <a:rPr lang="en-US" dirty="0" smtClean="0"/>
              <a:t>on-line</a:t>
            </a:r>
            <a:r>
              <a:rPr lang="ru-RU" dirty="0" smtClean="0"/>
              <a:t>?</a:t>
            </a:r>
            <a:r>
              <a:rPr lang="ru-RU" dirty="0" smtClean="0"/>
              <a:t> </a:t>
            </a:r>
            <a:endParaRPr lang="ru-RU" dirty="0" smtClean="0"/>
          </a:p>
          <a:p>
            <a:r>
              <a:rPr lang="ru-RU" dirty="0" smtClean="0"/>
              <a:t>2. </a:t>
            </a:r>
            <a:r>
              <a:rPr lang="ru-RU" dirty="0" smtClean="0"/>
              <a:t>Какие правила безопасности ему следует соблюдать при установке мобильного приложения?</a:t>
            </a:r>
            <a:endParaRPr lang="ru-RU" dirty="0" smtClean="0"/>
          </a:p>
          <a:p>
            <a:endParaRPr lang="ru-RU"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7239000" cy="785818"/>
          </a:xfrm>
        </p:spPr>
        <p:txBody>
          <a:bodyPr>
            <a:normAutofit/>
          </a:bodyPr>
          <a:lstStyle/>
          <a:p>
            <a:r>
              <a:rPr lang="ru-RU" dirty="0" smtClean="0"/>
              <a:t>35. </a:t>
            </a:r>
            <a:r>
              <a:rPr lang="ru-RU" dirty="0" smtClean="0"/>
              <a:t>Задача (решение)</a:t>
            </a:r>
            <a:endParaRPr lang="ru-RU" dirty="0"/>
          </a:p>
        </p:txBody>
      </p:sp>
      <p:sp>
        <p:nvSpPr>
          <p:cNvPr id="3" name="Содержимое 2"/>
          <p:cNvSpPr>
            <a:spLocks noGrp="1"/>
          </p:cNvSpPr>
          <p:nvPr>
            <p:ph idx="1"/>
          </p:nvPr>
        </p:nvSpPr>
        <p:spPr>
          <a:xfrm>
            <a:off x="0" y="1214422"/>
            <a:ext cx="8072462" cy="5500726"/>
          </a:xfrm>
        </p:spPr>
        <p:txBody>
          <a:bodyPr>
            <a:normAutofit/>
          </a:bodyPr>
          <a:lstStyle/>
          <a:p>
            <a:r>
              <a:rPr lang="ru-RU" dirty="0" smtClean="0"/>
              <a:t>1. </a:t>
            </a:r>
            <a:r>
              <a:rPr lang="ru-RU" dirty="0" smtClean="0"/>
              <a:t>Михаил сможет совершать покупки и осуществлять денежные переводы в любое время суток, отслеживая состояние своих финансов в режиме реального времени. </a:t>
            </a:r>
            <a:endParaRPr lang="ru-RU" dirty="0" smtClean="0"/>
          </a:p>
          <a:p>
            <a:r>
              <a:rPr lang="en-US" dirty="0" smtClean="0"/>
              <a:t>PS</a:t>
            </a:r>
            <a:r>
              <a:rPr lang="ru-RU" dirty="0" smtClean="0"/>
              <a:t>: </a:t>
            </a:r>
            <a:r>
              <a:rPr lang="ru-RU" dirty="0" smtClean="0"/>
              <a:t>чтобы безопасно пользоваться услугами </a:t>
            </a:r>
            <a:r>
              <a:rPr lang="en-US" dirty="0" smtClean="0"/>
              <a:t>on-line</a:t>
            </a:r>
            <a:r>
              <a:rPr lang="ru-RU" dirty="0" smtClean="0"/>
              <a:t> банка, Михаил должен: установить приложение </a:t>
            </a:r>
            <a:r>
              <a:rPr lang="en-US" dirty="0" smtClean="0"/>
              <a:t>on-line</a:t>
            </a:r>
            <a:r>
              <a:rPr lang="ru-RU" dirty="0" smtClean="0"/>
              <a:t> банка только из официальных источников, желательно сделать это в банке с помощью сотрудника; никому не сообщать секретную информацию клиента </a:t>
            </a:r>
            <a:r>
              <a:rPr lang="en-US" dirty="0" smtClean="0"/>
              <a:t>on-line</a:t>
            </a:r>
            <a:r>
              <a:rPr lang="ru-RU" dirty="0" smtClean="0"/>
              <a:t> </a:t>
            </a:r>
            <a:r>
              <a:rPr lang="ru-RU" dirty="0" smtClean="0"/>
              <a:t>банка (пароль, логин, реквизиты карточки, ПИН-код).</a:t>
            </a:r>
          </a:p>
          <a:p>
            <a:pPr>
              <a:buNone/>
            </a:pPr>
            <a:endParaRPr lang="ru-RU"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3" y="214290"/>
            <a:ext cx="8001055" cy="34163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Желаем успехов на экзаменах!</a:t>
            </a:r>
          </a:p>
          <a:p>
            <a:pPr algn="ctr"/>
            <a:endParaRPr lang="ru-RU"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Рисунок 4"/>
          <p:cNvPicPr/>
          <p:nvPr/>
        </p:nvPicPr>
        <p:blipFill>
          <a:blip r:embed="rId2"/>
          <a:srcRect/>
          <a:stretch>
            <a:fillRect/>
          </a:stretch>
        </p:blipFill>
        <p:spPr bwMode="auto">
          <a:xfrm>
            <a:off x="0" y="2285993"/>
            <a:ext cx="8143899" cy="45720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608630"/>
          </a:xfrm>
        </p:spPr>
        <p:txBody>
          <a:bodyPr/>
          <a:lstStyle/>
          <a:p>
            <a:r>
              <a:rPr lang="ru-RU" dirty="0" smtClean="0"/>
              <a:t>3. Задача (решение)</a:t>
            </a:r>
            <a:endParaRPr lang="ru-RU" dirty="0"/>
          </a:p>
        </p:txBody>
      </p:sp>
      <p:sp>
        <p:nvSpPr>
          <p:cNvPr id="3" name="Содержимое 2"/>
          <p:cNvSpPr>
            <a:spLocks noGrp="1"/>
          </p:cNvSpPr>
          <p:nvPr>
            <p:ph idx="1"/>
          </p:nvPr>
        </p:nvSpPr>
        <p:spPr>
          <a:xfrm>
            <a:off x="457200" y="1142984"/>
            <a:ext cx="7239000" cy="5312752"/>
          </a:xfrm>
        </p:spPr>
        <p:txBody>
          <a:bodyPr>
            <a:normAutofit/>
          </a:bodyPr>
          <a:lstStyle/>
          <a:p>
            <a:r>
              <a:rPr lang="ru-RU" dirty="0" smtClean="0"/>
              <a:t>1. Ответ на первый вопрос: это мошенники, которые собирают деньги с доверчивых граждан, это видно по тому что решение об оплате 200 рублей комиссии нужно принимать немедленно. </a:t>
            </a:r>
          </a:p>
          <a:p>
            <a:r>
              <a:rPr lang="ru-RU" dirty="0" smtClean="0"/>
              <a:t>2. Ответ на второй вопрос: не в коем случае не платить комиссию и обратиться в службу безопасности банка или на горячую линию по работе с клиентами.</a:t>
            </a:r>
          </a:p>
          <a:p>
            <a:r>
              <a:rPr lang="en-US" dirty="0" smtClean="0"/>
              <a:t>PS</a:t>
            </a:r>
            <a:r>
              <a:rPr lang="ru-RU" dirty="0" smtClean="0"/>
              <a:t>: Помните: «Бесплатный сыр бывает только в мышеловке».</a:t>
            </a:r>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65754"/>
          </a:xfrm>
        </p:spPr>
        <p:txBody>
          <a:bodyPr>
            <a:normAutofit fontScale="90000"/>
          </a:bodyPr>
          <a:lstStyle/>
          <a:p>
            <a:r>
              <a:rPr lang="ru-RU" dirty="0" smtClean="0"/>
              <a:t>4. задача</a:t>
            </a:r>
            <a:endParaRPr lang="ru-RU" dirty="0"/>
          </a:p>
        </p:txBody>
      </p:sp>
      <p:sp>
        <p:nvSpPr>
          <p:cNvPr id="3" name="Содержимое 2"/>
          <p:cNvSpPr>
            <a:spLocks noGrp="1"/>
          </p:cNvSpPr>
          <p:nvPr>
            <p:ph idx="1"/>
          </p:nvPr>
        </p:nvSpPr>
        <p:spPr>
          <a:xfrm>
            <a:off x="457200" y="928670"/>
            <a:ext cx="7239000" cy="5527066"/>
          </a:xfrm>
        </p:spPr>
        <p:txBody>
          <a:bodyPr>
            <a:normAutofit lnSpcReduction="10000"/>
          </a:bodyPr>
          <a:lstStyle/>
          <a:p>
            <a:r>
              <a:rPr lang="ru-RU" dirty="0" smtClean="0"/>
              <a:t>16-ти летняя Екатерина искала работу, график которой можно было совместить с учёбой в колледже. В Интернете она нашла предложение: «Работа в удобное время. Набор текста. 1 лист – 100 рублей. Для получения первого заказа Вы должны перечислить 500 рублей  на электронный кошелёк работодателя! Торопитесь! Осталось 8 вакансий!». </a:t>
            </a:r>
          </a:p>
          <a:p>
            <a:r>
              <a:rPr lang="ru-RU" dirty="0" smtClean="0"/>
              <a:t>Вопросы:</a:t>
            </a:r>
          </a:p>
          <a:p>
            <a:r>
              <a:rPr lang="ru-RU" dirty="0" smtClean="0"/>
              <a:t>1. Сможет ли Екатерина получить желанную работу?</a:t>
            </a:r>
          </a:p>
          <a:p>
            <a:r>
              <a:rPr lang="ru-RU" dirty="0" smtClean="0"/>
              <a:t>2. Как ей правильно поступить в данной ситуации? </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506</TotalTime>
  <Words>5692</Words>
  <Application>Microsoft Office PowerPoint</Application>
  <PresentationFormat>Экран (4:3)</PresentationFormat>
  <Paragraphs>311</Paragraphs>
  <Slides>73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73</vt:i4>
      </vt:variant>
    </vt:vector>
  </HeadingPairs>
  <TitlesOfParts>
    <vt:vector size="74" baseType="lpstr">
      <vt:lpstr>Изящная</vt:lpstr>
      <vt:lpstr>Справочник</vt:lpstr>
      <vt:lpstr>Инструкция</vt:lpstr>
      <vt:lpstr>1. задача</vt:lpstr>
      <vt:lpstr>1. Задача (решение)</vt:lpstr>
      <vt:lpstr>2. задача</vt:lpstr>
      <vt:lpstr>2. Задача (решение)</vt:lpstr>
      <vt:lpstr>3. задача</vt:lpstr>
      <vt:lpstr>3. Задача (решение)</vt:lpstr>
      <vt:lpstr>4. задача</vt:lpstr>
      <vt:lpstr>4. Задача (решение)</vt:lpstr>
      <vt:lpstr>5. задача</vt:lpstr>
      <vt:lpstr>5. Задача (решение)</vt:lpstr>
      <vt:lpstr>6. задача</vt:lpstr>
      <vt:lpstr>6. Задача (решение)</vt:lpstr>
      <vt:lpstr>7. задача</vt:lpstr>
      <vt:lpstr>7. Задача (решение)</vt:lpstr>
      <vt:lpstr>8. задача</vt:lpstr>
      <vt:lpstr>8. Задача (решение)</vt:lpstr>
      <vt:lpstr>9. задача</vt:lpstr>
      <vt:lpstr>9. Задача (решение)</vt:lpstr>
      <vt:lpstr>10. задача</vt:lpstr>
      <vt:lpstr>10. Задача (решение)</vt:lpstr>
      <vt:lpstr>11. задача</vt:lpstr>
      <vt:lpstr>11. Задача (решение)</vt:lpstr>
      <vt:lpstr>12. задача</vt:lpstr>
      <vt:lpstr>12. Задача (решение)</vt:lpstr>
      <vt:lpstr>13. задача</vt:lpstr>
      <vt:lpstr>13. Задача (решение)</vt:lpstr>
      <vt:lpstr>14. задача</vt:lpstr>
      <vt:lpstr>14. Задача (решение)</vt:lpstr>
      <vt:lpstr>15. задача</vt:lpstr>
      <vt:lpstr>15. Задача (решение)</vt:lpstr>
      <vt:lpstr>16. задача</vt:lpstr>
      <vt:lpstr>16. Задача (решение)</vt:lpstr>
      <vt:lpstr>17. задача</vt:lpstr>
      <vt:lpstr>17. Задача (решение)</vt:lpstr>
      <vt:lpstr>18. задача</vt:lpstr>
      <vt:lpstr>18. Задача (решение)</vt:lpstr>
      <vt:lpstr>19. задача</vt:lpstr>
      <vt:lpstr>19. Задача (решение)</vt:lpstr>
      <vt:lpstr>20. задача</vt:lpstr>
      <vt:lpstr>20. Задача (решение)</vt:lpstr>
      <vt:lpstr>21. задача</vt:lpstr>
      <vt:lpstr>21. Задача (решение)</vt:lpstr>
      <vt:lpstr>22. задача</vt:lpstr>
      <vt:lpstr>22. Задача (решение)</vt:lpstr>
      <vt:lpstr>23. задача</vt:lpstr>
      <vt:lpstr>23. Задача (решение)</vt:lpstr>
      <vt:lpstr>24. задача</vt:lpstr>
      <vt:lpstr>24. Задача (решение)</vt:lpstr>
      <vt:lpstr>25. задача</vt:lpstr>
      <vt:lpstr>25. Задача (решение)</vt:lpstr>
      <vt:lpstr>26. задача</vt:lpstr>
      <vt:lpstr>26. Задача (решение)</vt:lpstr>
      <vt:lpstr>27. задача</vt:lpstr>
      <vt:lpstr>27. Задача (решение)</vt:lpstr>
      <vt:lpstr>28. задача</vt:lpstr>
      <vt:lpstr>28. Задача (решение)</vt:lpstr>
      <vt:lpstr>29. задача</vt:lpstr>
      <vt:lpstr>29. Задача (решение)</vt:lpstr>
      <vt:lpstr>30. задача</vt:lpstr>
      <vt:lpstr>30. Задача (решение)</vt:lpstr>
      <vt:lpstr>31. задача</vt:lpstr>
      <vt:lpstr>31. Задача (решение)</vt:lpstr>
      <vt:lpstr>32. задача</vt:lpstr>
      <vt:lpstr>32. Задача (решение)</vt:lpstr>
      <vt:lpstr>33. задача</vt:lpstr>
      <vt:lpstr>33. Задача (решение)</vt:lpstr>
      <vt:lpstr>34. задача</vt:lpstr>
      <vt:lpstr>34. Задача (решение)</vt:lpstr>
      <vt:lpstr>35. задача</vt:lpstr>
      <vt:lpstr>35. Задача (решение)</vt:lpstr>
      <vt:lpstr>Слайд 73</vt:lpstr>
    </vt:vector>
  </TitlesOfParts>
  <Company>R&amp;K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Справочник</dc:title>
  <dc:creator>Антон</dc:creator>
  <cp:lastModifiedBy>Антон</cp:lastModifiedBy>
  <cp:revision>55</cp:revision>
  <dcterms:created xsi:type="dcterms:W3CDTF">2019-12-14T16:23:36Z</dcterms:created>
  <dcterms:modified xsi:type="dcterms:W3CDTF">2019-12-22T20:31:15Z</dcterms:modified>
</cp:coreProperties>
</file>