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2" r:id="rId8"/>
    <p:sldId id="265" r:id="rId9"/>
    <p:sldId id="263" r:id="rId10"/>
    <p:sldId id="264" r:id="rId11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5C6D"/>
    <a:srgbClr val="6AE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0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73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7729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607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494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567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78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52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41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71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24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53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63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92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77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79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5F762-BA9D-417D-93A0-3FA7BB802609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B18017D-737A-47A2-9ED2-BE73B7F11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08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DA0D89-ED51-54AF-181A-F6C726955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8859" y="987543"/>
            <a:ext cx="9522884" cy="2563230"/>
          </a:xfrm>
        </p:spPr>
        <p:txBody>
          <a:bodyPr/>
          <a:lstStyle/>
          <a:p>
            <a:r>
              <a:rPr lang="ru-RU" sz="6600" dirty="0"/>
              <a:t>Урок </a:t>
            </a:r>
            <a:br>
              <a:rPr lang="ru-RU" sz="6600" dirty="0"/>
            </a:br>
            <a:r>
              <a:rPr lang="ru-RU" sz="6600" dirty="0"/>
              <a:t>математики</a:t>
            </a:r>
            <a:br>
              <a:rPr lang="ru-RU" sz="6600" dirty="0"/>
            </a:br>
            <a:r>
              <a:rPr lang="ru-RU" sz="6600" dirty="0"/>
              <a:t>в 3 классе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42B2243-8BA7-43EB-E61E-617C32F7B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3175" y="3750798"/>
            <a:ext cx="5527343" cy="1096899"/>
          </a:xfrm>
        </p:spPr>
        <p:txBody>
          <a:bodyPr/>
          <a:lstStyle/>
          <a:p>
            <a:r>
              <a:rPr lang="ru-RU" dirty="0"/>
              <a:t>Подготовила : учитель начальных классов </a:t>
            </a:r>
          </a:p>
          <a:p>
            <a:r>
              <a:rPr lang="ru-RU" dirty="0"/>
              <a:t>Агапова Татьяна Владимировна  </a:t>
            </a:r>
          </a:p>
        </p:txBody>
      </p:sp>
      <p:sp>
        <p:nvSpPr>
          <p:cNvPr id="4" name="Часть круга 3">
            <a:extLst>
              <a:ext uri="{FF2B5EF4-FFF2-40B4-BE49-F238E27FC236}">
                <a16:creationId xmlns:a16="http://schemas.microsoft.com/office/drawing/2014/main" xmlns="" id="{A0A647D3-CF1A-EB4E-BE6D-5B83A31CA081}"/>
              </a:ext>
            </a:extLst>
          </p:cNvPr>
          <p:cNvSpPr/>
          <p:nvPr/>
        </p:nvSpPr>
        <p:spPr>
          <a:xfrm rot="840263">
            <a:off x="820838" y="2311568"/>
            <a:ext cx="4219650" cy="4215007"/>
          </a:xfrm>
          <a:prstGeom prst="pie">
            <a:avLst>
              <a:gd name="adj1" fmla="val 63653"/>
              <a:gd name="adj2" fmla="val 16200000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82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5306" y="652667"/>
            <a:ext cx="4368877" cy="64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74183" y="669249"/>
            <a:ext cx="4391697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5306" y="2374003"/>
            <a:ext cx="2912771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37400" y="2361380"/>
            <a:ext cx="2912771" cy="64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50171" y="2301023"/>
            <a:ext cx="2912771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5307" y="4037527"/>
            <a:ext cx="2189409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04377" y="4037527"/>
            <a:ext cx="2189409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74461" y="4037527"/>
            <a:ext cx="2189409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173533" y="4037527"/>
            <a:ext cx="2189409" cy="64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05307" y="283335"/>
            <a:ext cx="8738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260777" y="789972"/>
            <a:ext cx="838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5306" y="2056375"/>
            <a:ext cx="8738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555362" y="2434364"/>
            <a:ext cx="838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4630" y="3691871"/>
            <a:ext cx="8738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849136" y="4039811"/>
            <a:ext cx="838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972018" y="5233112"/>
            <a:ext cx="1371601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648707" y="5233112"/>
            <a:ext cx="1371601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5277106" y="5239880"/>
            <a:ext cx="1371601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833065" y="5271721"/>
            <a:ext cx="1444040" cy="643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2309066" y="5263086"/>
            <a:ext cx="1523999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68434" y="5271676"/>
            <a:ext cx="1570687" cy="6439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TextBox 47"/>
          <p:cNvSpPr txBox="1"/>
          <p:nvPr/>
        </p:nvSpPr>
        <p:spPr>
          <a:xfrm>
            <a:off x="768433" y="4902344"/>
            <a:ext cx="85848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135985" y="5360603"/>
            <a:ext cx="838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506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9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C30901-C47B-1F17-75D1-143C27AE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31" y="138112"/>
            <a:ext cx="2765954" cy="1550989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Устный счёт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CF9054B-7DD5-B021-0344-87BCB5ADE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5925" y="1114425"/>
            <a:ext cx="6900862" cy="728663"/>
          </a:xfrm>
        </p:spPr>
        <p:txBody>
          <a:bodyPr>
            <a:noAutofit/>
          </a:bodyPr>
          <a:lstStyle/>
          <a:p>
            <a:r>
              <a:rPr lang="ru-RU" sz="3000" dirty="0"/>
              <a:t>Произведение чисел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r>
              <a:rPr lang="ru-RU" sz="3000" dirty="0"/>
              <a:t> и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r>
              <a:rPr lang="ru-RU" sz="3000" dirty="0"/>
              <a:t> равно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25</a:t>
            </a:r>
            <a:endParaRPr lang="ru-RU" sz="3000" dirty="0"/>
          </a:p>
        </p:txBody>
      </p:sp>
      <p:sp>
        <p:nvSpPr>
          <p:cNvPr id="9" name="Объект 5">
            <a:extLst>
              <a:ext uri="{FF2B5EF4-FFF2-40B4-BE49-F238E27FC236}">
                <a16:creationId xmlns:a16="http://schemas.microsoft.com/office/drawing/2014/main" xmlns="" id="{22CBBF86-17D8-2505-4358-9A5B45649A3E}"/>
              </a:ext>
            </a:extLst>
          </p:cNvPr>
          <p:cNvSpPr txBox="1">
            <a:spLocks/>
          </p:cNvSpPr>
          <p:nvPr/>
        </p:nvSpPr>
        <p:spPr>
          <a:xfrm>
            <a:off x="1485900" y="2871787"/>
            <a:ext cx="7758113" cy="728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/>
              <a:t>Если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r>
              <a:rPr lang="ru-RU" sz="3000" dirty="0"/>
              <a:t> увеличить в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r>
              <a:rPr lang="ru-RU" sz="3000" dirty="0"/>
              <a:t> раза, получится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15</a:t>
            </a:r>
            <a:endParaRPr lang="ru-RU" sz="3000" dirty="0"/>
          </a:p>
        </p:txBody>
      </p:sp>
      <p:sp>
        <p:nvSpPr>
          <p:cNvPr id="10" name="Объект 5">
            <a:extLst>
              <a:ext uri="{FF2B5EF4-FFF2-40B4-BE49-F238E27FC236}">
                <a16:creationId xmlns:a16="http://schemas.microsoft.com/office/drawing/2014/main" xmlns="" id="{DA3A70EB-B09C-F62E-944E-41FC29A6DAC4}"/>
              </a:ext>
            </a:extLst>
          </p:cNvPr>
          <p:cNvSpPr txBox="1">
            <a:spLocks/>
          </p:cNvSpPr>
          <p:nvPr/>
        </p:nvSpPr>
        <p:spPr>
          <a:xfrm>
            <a:off x="1685925" y="3382963"/>
            <a:ext cx="6700838" cy="728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dirty="0"/>
          </a:p>
        </p:txBody>
      </p:sp>
      <p:sp>
        <p:nvSpPr>
          <p:cNvPr id="11" name="Объект 5">
            <a:extLst>
              <a:ext uri="{FF2B5EF4-FFF2-40B4-BE49-F238E27FC236}">
                <a16:creationId xmlns:a16="http://schemas.microsoft.com/office/drawing/2014/main" xmlns="" id="{90108F8A-5C49-E19F-05B9-587AB90787FF}"/>
              </a:ext>
            </a:extLst>
          </p:cNvPr>
          <p:cNvSpPr txBox="1">
            <a:spLocks/>
          </p:cNvSpPr>
          <p:nvPr/>
        </p:nvSpPr>
        <p:spPr>
          <a:xfrm>
            <a:off x="1485900" y="4787900"/>
            <a:ext cx="6700838" cy="728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r>
              <a:rPr lang="ru-RU" sz="3000" dirty="0"/>
              <a:t> больше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10</a:t>
            </a:r>
            <a:r>
              <a:rPr lang="ru-RU" sz="3000" dirty="0"/>
              <a:t> в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r>
              <a:rPr lang="ru-RU" sz="3000" dirty="0"/>
              <a:t> раза </a:t>
            </a:r>
          </a:p>
        </p:txBody>
      </p:sp>
      <p:sp>
        <p:nvSpPr>
          <p:cNvPr id="12" name="Объект 5">
            <a:extLst>
              <a:ext uri="{FF2B5EF4-FFF2-40B4-BE49-F238E27FC236}">
                <a16:creationId xmlns:a16="http://schemas.microsoft.com/office/drawing/2014/main" xmlns="" id="{CC0D25F2-1DB6-F3E2-2D25-C1D1F7996874}"/>
              </a:ext>
            </a:extLst>
          </p:cNvPr>
          <p:cNvSpPr txBox="1">
            <a:spLocks/>
          </p:cNvSpPr>
          <p:nvPr/>
        </p:nvSpPr>
        <p:spPr>
          <a:xfrm>
            <a:off x="1485900" y="5599112"/>
            <a:ext cx="7100887" cy="728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/>
              <a:t>При умножении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</a:t>
            </a:r>
            <a:r>
              <a:rPr lang="ru-RU" sz="3000" dirty="0"/>
              <a:t> на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r>
              <a:rPr lang="ru-RU" sz="3000" dirty="0"/>
              <a:t> получается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</a:t>
            </a:r>
            <a:endParaRPr lang="ru-RU" sz="3000" dirty="0"/>
          </a:p>
        </p:txBody>
      </p:sp>
      <p:sp>
        <p:nvSpPr>
          <p:cNvPr id="13" name="Объект 5">
            <a:extLst>
              <a:ext uri="{FF2B5EF4-FFF2-40B4-BE49-F238E27FC236}">
                <a16:creationId xmlns:a16="http://schemas.microsoft.com/office/drawing/2014/main" xmlns="" id="{59845182-7F53-E52D-1D9A-06BE1C96A0D5}"/>
              </a:ext>
            </a:extLst>
          </p:cNvPr>
          <p:cNvSpPr txBox="1">
            <a:spLocks/>
          </p:cNvSpPr>
          <p:nvPr/>
        </p:nvSpPr>
        <p:spPr>
          <a:xfrm>
            <a:off x="1485900" y="3747294"/>
            <a:ext cx="6700838" cy="728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/>
              <a:t>Если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r>
              <a:rPr lang="ru-RU" sz="3000" dirty="0"/>
              <a:t> умножить на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r>
              <a:rPr lang="ru-RU" sz="3000" dirty="0"/>
              <a:t>, будет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</a:t>
            </a:r>
            <a:endParaRPr lang="ru-RU" sz="3000" dirty="0"/>
          </a:p>
        </p:txBody>
      </p:sp>
      <p:sp>
        <p:nvSpPr>
          <p:cNvPr id="14" name="Объект 5">
            <a:extLst>
              <a:ext uri="{FF2B5EF4-FFF2-40B4-BE49-F238E27FC236}">
                <a16:creationId xmlns:a16="http://schemas.microsoft.com/office/drawing/2014/main" xmlns="" id="{1E8A5DC0-D478-4644-8EF7-DD6A5EC257C7}"/>
              </a:ext>
            </a:extLst>
          </p:cNvPr>
          <p:cNvSpPr txBox="1">
            <a:spLocks/>
          </p:cNvSpPr>
          <p:nvPr/>
        </p:nvSpPr>
        <p:spPr>
          <a:xfrm>
            <a:off x="1485900" y="2100265"/>
            <a:ext cx="6700838" cy="728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000" dirty="0"/>
              <a:t>Частное чисел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36</a:t>
            </a:r>
            <a:r>
              <a:rPr lang="ru-RU" sz="3000" dirty="0"/>
              <a:t> равно </a:t>
            </a:r>
            <a:r>
              <a:rPr lang="ru-RU" sz="3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endParaRPr lang="ru-RU" sz="3000" dirty="0"/>
          </a:p>
        </p:txBody>
      </p:sp>
      <p:sp>
        <p:nvSpPr>
          <p:cNvPr id="15" name="Объект 5">
            <a:extLst>
              <a:ext uri="{FF2B5EF4-FFF2-40B4-BE49-F238E27FC236}">
                <a16:creationId xmlns:a16="http://schemas.microsoft.com/office/drawing/2014/main" xmlns="" id="{F9472E5C-F434-664F-A403-68CC6D1C5C92}"/>
              </a:ext>
            </a:extLst>
          </p:cNvPr>
          <p:cNvSpPr txBox="1">
            <a:spLocks/>
          </p:cNvSpPr>
          <p:nvPr/>
        </p:nvSpPr>
        <p:spPr>
          <a:xfrm>
            <a:off x="8586787" y="967581"/>
            <a:ext cx="914401" cy="728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3000" dirty="0"/>
          </a:p>
        </p:txBody>
      </p:sp>
      <p:sp>
        <p:nvSpPr>
          <p:cNvPr id="16" name="Объект 5">
            <a:extLst>
              <a:ext uri="{FF2B5EF4-FFF2-40B4-BE49-F238E27FC236}">
                <a16:creationId xmlns:a16="http://schemas.microsoft.com/office/drawing/2014/main" xmlns="" id="{339B7AE0-4DCC-4130-3CF0-4413AF5DCB5B}"/>
              </a:ext>
            </a:extLst>
          </p:cNvPr>
          <p:cNvSpPr txBox="1">
            <a:spLocks/>
          </p:cNvSpPr>
          <p:nvPr/>
        </p:nvSpPr>
        <p:spPr>
          <a:xfrm>
            <a:off x="6810375" y="2074071"/>
            <a:ext cx="914401" cy="728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3000" dirty="0"/>
          </a:p>
        </p:txBody>
      </p:sp>
      <p:sp>
        <p:nvSpPr>
          <p:cNvPr id="17" name="Знак ''плюс'' 16">
            <a:extLst>
              <a:ext uri="{FF2B5EF4-FFF2-40B4-BE49-F238E27FC236}">
                <a16:creationId xmlns:a16="http://schemas.microsoft.com/office/drawing/2014/main" xmlns="" id="{752AE8DF-A86A-02A4-7C8D-1D9966FD0EBA}"/>
              </a:ext>
            </a:extLst>
          </p:cNvPr>
          <p:cNvSpPr/>
          <p:nvPr/>
        </p:nvSpPr>
        <p:spPr>
          <a:xfrm>
            <a:off x="6586538" y="2089155"/>
            <a:ext cx="600075" cy="574676"/>
          </a:xfrm>
          <a:prstGeom prst="mathPlus">
            <a:avLst>
              <a:gd name="adj1" fmla="val 18547"/>
            </a:avLst>
          </a:prstGeom>
          <a:solidFill>
            <a:srgbClr val="6AE3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92D05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8" name="Знак ''минус'' 17">
            <a:extLst>
              <a:ext uri="{FF2B5EF4-FFF2-40B4-BE49-F238E27FC236}">
                <a16:creationId xmlns:a16="http://schemas.microsoft.com/office/drawing/2014/main" xmlns="" id="{CA4292BE-F92D-18C3-80D9-22B8858B16F8}"/>
              </a:ext>
            </a:extLst>
          </p:cNvPr>
          <p:cNvSpPr/>
          <p:nvPr/>
        </p:nvSpPr>
        <p:spPr>
          <a:xfrm>
            <a:off x="8697516" y="1114425"/>
            <a:ext cx="478631" cy="484982"/>
          </a:xfrm>
          <a:prstGeom prst="mathMinus">
            <a:avLst/>
          </a:prstGeom>
          <a:solidFill>
            <a:srgbClr val="EE5C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нак ''минус'' 18">
            <a:extLst>
              <a:ext uri="{FF2B5EF4-FFF2-40B4-BE49-F238E27FC236}">
                <a16:creationId xmlns:a16="http://schemas.microsoft.com/office/drawing/2014/main" xmlns="" id="{B06EC819-BFF0-A2AC-312F-BDDD3240EE0A}"/>
              </a:ext>
            </a:extLst>
          </p:cNvPr>
          <p:cNvSpPr/>
          <p:nvPr/>
        </p:nvSpPr>
        <p:spPr>
          <a:xfrm>
            <a:off x="9244013" y="2871787"/>
            <a:ext cx="478631" cy="484982"/>
          </a:xfrm>
          <a:prstGeom prst="mathMinus">
            <a:avLst/>
          </a:prstGeom>
          <a:solidFill>
            <a:srgbClr val="EE5C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нак ''минус'' 19">
            <a:extLst>
              <a:ext uri="{FF2B5EF4-FFF2-40B4-BE49-F238E27FC236}">
                <a16:creationId xmlns:a16="http://schemas.microsoft.com/office/drawing/2014/main" xmlns="" id="{9D0C9253-000E-B356-EF33-F455B359240D}"/>
              </a:ext>
            </a:extLst>
          </p:cNvPr>
          <p:cNvSpPr/>
          <p:nvPr/>
        </p:nvSpPr>
        <p:spPr>
          <a:xfrm>
            <a:off x="8347471" y="5647928"/>
            <a:ext cx="478631" cy="484982"/>
          </a:xfrm>
          <a:prstGeom prst="mathMinus">
            <a:avLst/>
          </a:prstGeom>
          <a:solidFill>
            <a:srgbClr val="EE5C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Знак ''плюс'' 20">
            <a:extLst>
              <a:ext uri="{FF2B5EF4-FFF2-40B4-BE49-F238E27FC236}">
                <a16:creationId xmlns:a16="http://schemas.microsoft.com/office/drawing/2014/main" xmlns="" id="{391710DA-31BA-C668-2B4B-A9D2C5E388D2}"/>
              </a:ext>
            </a:extLst>
          </p:cNvPr>
          <p:cNvSpPr/>
          <p:nvPr/>
        </p:nvSpPr>
        <p:spPr>
          <a:xfrm>
            <a:off x="7529513" y="3718324"/>
            <a:ext cx="600075" cy="574676"/>
          </a:xfrm>
          <a:prstGeom prst="mathPlus">
            <a:avLst>
              <a:gd name="adj1" fmla="val 13575"/>
            </a:avLst>
          </a:prstGeom>
          <a:solidFill>
            <a:srgbClr val="6AE3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92D05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22" name="Знак ''минус'' 21">
            <a:extLst>
              <a:ext uri="{FF2B5EF4-FFF2-40B4-BE49-F238E27FC236}">
                <a16:creationId xmlns:a16="http://schemas.microsoft.com/office/drawing/2014/main" xmlns="" id="{295F18FD-2E64-FB15-12D1-6BA55E266F20}"/>
              </a:ext>
            </a:extLst>
          </p:cNvPr>
          <p:cNvSpPr/>
          <p:nvPr/>
        </p:nvSpPr>
        <p:spPr>
          <a:xfrm>
            <a:off x="5856684" y="4845445"/>
            <a:ext cx="478631" cy="484982"/>
          </a:xfrm>
          <a:prstGeom prst="mathMinus">
            <a:avLst/>
          </a:prstGeom>
          <a:solidFill>
            <a:srgbClr val="EE5C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1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/>
      <p:bldP spid="11" grpId="0"/>
      <p:bldP spid="12" grpId="0"/>
      <p:bldP spid="13" grpId="0"/>
      <p:bldP spid="14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7058AC-9C70-6680-74C2-BAAC2F4E6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6555980" cy="932596"/>
          </a:xfrm>
        </p:spPr>
        <p:txBody>
          <a:bodyPr>
            <a:normAutofit/>
          </a:bodyPr>
          <a:lstStyle/>
          <a:p>
            <a:r>
              <a:rPr lang="ru-RU" dirty="0"/>
              <a:t>Хватит ли тортика на всех?</a:t>
            </a:r>
          </a:p>
        </p:txBody>
      </p:sp>
      <p:pic>
        <p:nvPicPr>
          <p:cNvPr id="7" name="Объект 6" descr="Изображение выглядит как десерт, Торт на день рождения, Сладость, еда&#10;&#10;AI-generated content may be incorrect.">
            <a:extLst>
              <a:ext uri="{FF2B5EF4-FFF2-40B4-BE49-F238E27FC236}">
                <a16:creationId xmlns:a16="http://schemas.microsoft.com/office/drawing/2014/main" xmlns="" id="{293036C5-C95D-1160-1C92-113BD2CAE8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01" r="3807" b="3064"/>
          <a:stretch/>
        </p:blipFill>
        <p:spPr bwMode="auto">
          <a:xfrm>
            <a:off x="677334" y="2304196"/>
            <a:ext cx="4582771" cy="3944204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Picture background">
            <a:extLst>
              <a:ext uri="{FF2B5EF4-FFF2-40B4-BE49-F238E27FC236}">
                <a16:creationId xmlns:a16="http://schemas.microsoft.com/office/drawing/2014/main" xmlns="" id="{8961FAC6-6BCE-867E-5A8D-23A6BFC2B31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 descr="Изображение выглядит как десерт, пирог, Сладость, выпечка&#10;&#10;AI-generated content may be incorrect.">
            <a:extLst>
              <a:ext uri="{FF2B5EF4-FFF2-40B4-BE49-F238E27FC236}">
                <a16:creationId xmlns:a16="http://schemas.microsoft.com/office/drawing/2014/main" xmlns="" id="{B881A5C0-B0D4-3AF2-3C11-617ECA2ADB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004" y="1542197"/>
            <a:ext cx="3604113" cy="3080146"/>
          </a:xfrm>
          <a:prstGeom prst="ellipse">
            <a:avLst/>
          </a:prstGeom>
          <a:ln>
            <a:solidFill>
              <a:schemeClr val="accent1"/>
            </a:solidFill>
          </a:ln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65BCA36C-6465-D745-0462-833BDF88AE97}"/>
              </a:ext>
            </a:extLst>
          </p:cNvPr>
          <p:cNvSpPr txBox="1">
            <a:spLocks/>
          </p:cNvSpPr>
          <p:nvPr/>
        </p:nvSpPr>
        <p:spPr>
          <a:xfrm>
            <a:off x="5260105" y="4849505"/>
            <a:ext cx="4582770" cy="9325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/>
              <a:t>По делить на дольки</a:t>
            </a:r>
          </a:p>
        </p:txBody>
      </p:sp>
    </p:spTree>
    <p:extLst>
      <p:ext uri="{BB962C8B-B14F-4D97-AF65-F5344CB8AC3E}">
        <p14:creationId xmlns:p14="http://schemas.microsoft.com/office/powerpoint/2010/main" val="51010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1436BA-B533-1EAE-1D0C-A23E69E1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221006" cy="768824"/>
          </a:xfrm>
        </p:spPr>
        <p:txBody>
          <a:bodyPr/>
          <a:lstStyle/>
          <a:p>
            <a:r>
              <a:rPr lang="ru-RU" dirty="0"/>
              <a:t>Цели: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EB9877-9D7A-0B04-0E57-1C9CEB926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7508"/>
            <a:ext cx="9176350" cy="3880773"/>
          </a:xfrm>
        </p:spPr>
        <p:txBody>
          <a:bodyPr>
            <a:normAutofit/>
          </a:bodyPr>
          <a:lstStyle/>
          <a:p>
            <a:r>
              <a:rPr lang="ru-RU" sz="4400" dirty="0"/>
              <a:t>Узнать, что такое доли;</a:t>
            </a:r>
          </a:p>
          <a:p>
            <a:r>
              <a:rPr lang="ru-RU" sz="4400" dirty="0"/>
              <a:t>Научиться делить целое на доли;</a:t>
            </a:r>
          </a:p>
          <a:p>
            <a:r>
              <a:rPr lang="ru-RU" sz="4400" dirty="0"/>
              <a:t>Научиться записывать и сравнивать доли.</a:t>
            </a:r>
          </a:p>
        </p:txBody>
      </p:sp>
      <p:sp>
        <p:nvSpPr>
          <p:cNvPr id="4" name="Часть круга 3">
            <a:extLst>
              <a:ext uri="{FF2B5EF4-FFF2-40B4-BE49-F238E27FC236}">
                <a16:creationId xmlns:a16="http://schemas.microsoft.com/office/drawing/2014/main" xmlns="" id="{DB9CFA79-1239-E541-E130-22B1241FF96F}"/>
              </a:ext>
            </a:extLst>
          </p:cNvPr>
          <p:cNvSpPr/>
          <p:nvPr/>
        </p:nvSpPr>
        <p:spPr>
          <a:xfrm rot="14579905">
            <a:off x="7401650" y="3471894"/>
            <a:ext cx="2624889" cy="2445871"/>
          </a:xfrm>
          <a:prstGeom prst="pi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2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17012A-6A38-7CF1-F5B8-5A362091E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50" y="302024"/>
            <a:ext cx="8596667" cy="1014484"/>
          </a:xfrm>
        </p:spPr>
        <p:txBody>
          <a:bodyPr>
            <a:normAutofit fontScale="90000"/>
          </a:bodyPr>
          <a:lstStyle/>
          <a:p>
            <a:r>
              <a:rPr lang="ru-RU" sz="9800" dirty="0"/>
              <a:t>Что такое доли?</a:t>
            </a:r>
            <a:r>
              <a:rPr lang="ru-RU" sz="66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63121B-EF77-833E-5560-AC99F59BA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11" y="1961031"/>
            <a:ext cx="7661448" cy="673679"/>
          </a:xfrm>
        </p:spPr>
        <p:txBody>
          <a:bodyPr>
            <a:normAutofit fontScale="92500" lnSpcReduction="20000"/>
          </a:bodyPr>
          <a:lstStyle/>
          <a:p>
            <a:r>
              <a:rPr lang="ru-RU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Доли-</a:t>
            </a:r>
            <a:r>
              <a:rPr lang="ru-RU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часть чего либо.</a:t>
            </a:r>
            <a:endParaRPr lang="ru-R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xmlns="" id="{768027B5-961C-07BB-231E-EE7D082A4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56" y="4626591"/>
            <a:ext cx="1714817" cy="1694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 background">
            <a:extLst>
              <a:ext uri="{FF2B5EF4-FFF2-40B4-BE49-F238E27FC236}">
                <a16:creationId xmlns:a16="http://schemas.microsoft.com/office/drawing/2014/main" xmlns="" id="{C927CD7D-462E-6237-4B70-5C780625A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760" y="4776716"/>
            <a:ext cx="2746106" cy="1544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Picture background">
            <a:extLst>
              <a:ext uri="{FF2B5EF4-FFF2-40B4-BE49-F238E27FC236}">
                <a16:creationId xmlns:a16="http://schemas.microsoft.com/office/drawing/2014/main" xmlns="" id="{0CB84B92-633E-73F2-FBA1-A5DEA1FFD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807" y="4490113"/>
            <a:ext cx="2322329" cy="225291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Picture background">
            <a:extLst>
              <a:ext uri="{FF2B5EF4-FFF2-40B4-BE49-F238E27FC236}">
                <a16:creationId xmlns:a16="http://schemas.microsoft.com/office/drawing/2014/main" xmlns="" id="{E24F1F27-34E9-8A15-2BFB-8F79CFEB9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5361" y="2823830"/>
            <a:ext cx="2231409" cy="223140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22EB303E-64CA-9C2C-3C04-4385EE5E32EC}"/>
              </a:ext>
            </a:extLst>
          </p:cNvPr>
          <p:cNvSpPr txBox="1">
            <a:spLocks/>
          </p:cNvSpPr>
          <p:nvPr/>
        </p:nvSpPr>
        <p:spPr>
          <a:xfrm>
            <a:off x="383211" y="2686596"/>
            <a:ext cx="7661448" cy="673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Доли-</a:t>
            </a:r>
            <a:r>
              <a:rPr lang="ru-RU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равные части целого.</a:t>
            </a:r>
            <a:endParaRPr lang="ru-R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2630C640-F16D-C67B-90E1-5DAFB61EABF0}"/>
              </a:ext>
            </a:extLst>
          </p:cNvPr>
          <p:cNvSpPr txBox="1">
            <a:spLocks/>
          </p:cNvSpPr>
          <p:nvPr/>
        </p:nvSpPr>
        <p:spPr>
          <a:xfrm>
            <a:off x="383211" y="3412161"/>
            <a:ext cx="7661448" cy="1214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Доли- </a:t>
            </a:r>
            <a:r>
              <a:rPr lang="ru-RU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это равные части, на которые разделили  целое.</a:t>
            </a:r>
            <a:endParaRPr lang="ru-R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4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4B6309-08B9-021A-119C-98B767775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5263"/>
            <a:ext cx="8596668" cy="93345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Доли </a:t>
            </a:r>
          </a:p>
        </p:txBody>
      </p:sp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xmlns="" id="{ED2B7FD1-241E-8D11-669C-62E4D985245F}"/>
              </a:ext>
            </a:extLst>
          </p:cNvPr>
          <p:cNvSpPr/>
          <p:nvPr/>
        </p:nvSpPr>
        <p:spPr>
          <a:xfrm>
            <a:off x="800100" y="1240632"/>
            <a:ext cx="2643187" cy="2586038"/>
          </a:xfrm>
          <a:prstGeom prst="flowChartConnector">
            <a:avLst/>
          </a:prstGeom>
          <a:solidFill>
            <a:schemeClr val="bg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xmlns="" id="{0885623B-69B8-3A85-EDB3-A985F1345CAA}"/>
              </a:ext>
            </a:extLst>
          </p:cNvPr>
          <p:cNvSpPr/>
          <p:nvPr/>
        </p:nvSpPr>
        <p:spPr>
          <a:xfrm>
            <a:off x="7045586" y="1309687"/>
            <a:ext cx="2643187" cy="2586038"/>
          </a:xfrm>
          <a:prstGeom prst="flowChartConnector">
            <a:avLst/>
          </a:prstGeom>
          <a:solidFill>
            <a:schemeClr val="bg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ИЛИ 8">
            <a:extLst>
              <a:ext uri="{FF2B5EF4-FFF2-40B4-BE49-F238E27FC236}">
                <a16:creationId xmlns:a16="http://schemas.microsoft.com/office/drawing/2014/main" xmlns="" id="{D13D5554-1AA6-0084-F461-BE34B31118C3}"/>
              </a:ext>
            </a:extLst>
          </p:cNvPr>
          <p:cNvSpPr/>
          <p:nvPr/>
        </p:nvSpPr>
        <p:spPr>
          <a:xfrm>
            <a:off x="3855839" y="1458338"/>
            <a:ext cx="2613421" cy="2553892"/>
          </a:xfrm>
          <a:prstGeom prst="flowChartOr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16F1852C-5A01-4B66-F32C-F26F6D840D53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2121694" y="1240632"/>
            <a:ext cx="0" cy="25860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50A9B758-A4F4-72CF-EEE3-BBB487465716}"/>
              </a:ext>
            </a:extLst>
          </p:cNvPr>
          <p:cNvCxnSpPr>
            <a:stCxn id="5" idx="0"/>
            <a:endCxn id="5" idx="4"/>
          </p:cNvCxnSpPr>
          <p:nvPr/>
        </p:nvCxnSpPr>
        <p:spPr>
          <a:xfrm>
            <a:off x="8367180" y="1309687"/>
            <a:ext cx="0" cy="25860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F4035720-B8BA-C2B3-42A8-F367318D473B}"/>
              </a:ext>
            </a:extLst>
          </p:cNvPr>
          <p:cNvCxnSpPr>
            <a:cxnSpLocks/>
            <a:stCxn id="5" idx="7"/>
            <a:endCxn id="5" idx="3"/>
          </p:cNvCxnSpPr>
          <p:nvPr/>
        </p:nvCxnSpPr>
        <p:spPr>
          <a:xfrm flipH="1">
            <a:off x="7432672" y="1688403"/>
            <a:ext cx="1869015" cy="18286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7D54C43A-4369-91BF-1D51-BAE028BD7496}"/>
              </a:ext>
            </a:extLst>
          </p:cNvPr>
          <p:cNvCxnSpPr>
            <a:cxnSpLocks/>
            <a:stCxn id="5" idx="5"/>
            <a:endCxn id="5" idx="1"/>
          </p:cNvCxnSpPr>
          <p:nvPr/>
        </p:nvCxnSpPr>
        <p:spPr>
          <a:xfrm flipH="1" flipV="1">
            <a:off x="7432672" y="1688403"/>
            <a:ext cx="1869015" cy="18286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203C883-7EE2-03DE-F8A3-9F60BEE23123}"/>
              </a:ext>
            </a:extLst>
          </p:cNvPr>
          <p:cNvCxnSpPr>
            <a:cxnSpLocks/>
            <a:stCxn id="5" idx="6"/>
            <a:endCxn id="5" idx="2"/>
          </p:cNvCxnSpPr>
          <p:nvPr/>
        </p:nvCxnSpPr>
        <p:spPr>
          <a:xfrm flipH="1">
            <a:off x="7045586" y="2602706"/>
            <a:ext cx="264318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3163533-04AB-7B4D-4E39-6DB52A6EFC25}"/>
              </a:ext>
            </a:extLst>
          </p:cNvPr>
          <p:cNvSpPr txBox="1"/>
          <p:nvPr/>
        </p:nvSpPr>
        <p:spPr>
          <a:xfrm>
            <a:off x="1317350" y="1748821"/>
            <a:ext cx="783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1</a:t>
            </a:r>
          </a:p>
          <a:p>
            <a:r>
              <a:rPr lang="ru-RU" sz="3200" dirty="0"/>
              <a:t>-</a:t>
            </a:r>
          </a:p>
          <a:p>
            <a:r>
              <a:rPr lang="ru-RU" sz="3200" dirty="0"/>
              <a:t>2</a:t>
            </a:r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DE9F5C9-E24D-C8A9-C9AF-BC1D972164F5}"/>
              </a:ext>
            </a:extLst>
          </p:cNvPr>
          <p:cNvSpPr txBox="1"/>
          <p:nvPr/>
        </p:nvSpPr>
        <p:spPr>
          <a:xfrm>
            <a:off x="4583876" y="1458338"/>
            <a:ext cx="7835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</a:t>
            </a:r>
          </a:p>
          <a:p>
            <a:r>
              <a:rPr lang="ru-RU" sz="2800" dirty="0"/>
              <a:t>-</a:t>
            </a:r>
          </a:p>
          <a:p>
            <a:r>
              <a:rPr lang="ru-RU" sz="2800" dirty="0"/>
              <a:t>4</a:t>
            </a:r>
            <a:endParaRPr lang="ru-R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125CF51-24FC-8270-C027-8C1F94D8ACD8}"/>
              </a:ext>
            </a:extLst>
          </p:cNvPr>
          <p:cNvSpPr txBox="1"/>
          <p:nvPr/>
        </p:nvSpPr>
        <p:spPr>
          <a:xfrm>
            <a:off x="8409719" y="2783681"/>
            <a:ext cx="13592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</a:t>
            </a:r>
          </a:p>
          <a:p>
            <a:r>
              <a:rPr lang="ru-RU" sz="2000" dirty="0"/>
              <a:t>-</a:t>
            </a:r>
          </a:p>
          <a:p>
            <a:r>
              <a:rPr lang="ru-RU" sz="2000" dirty="0"/>
              <a:t>8</a:t>
            </a:r>
            <a:endParaRPr lang="ru-RU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2FDF430-08E1-6147-5F28-9E1AF633F1BC}"/>
              </a:ext>
            </a:extLst>
          </p:cNvPr>
          <p:cNvSpPr txBox="1"/>
          <p:nvPr/>
        </p:nvSpPr>
        <p:spPr>
          <a:xfrm>
            <a:off x="677334" y="4056183"/>
            <a:ext cx="33215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Половинка </a:t>
            </a:r>
            <a:r>
              <a:rPr lang="ru-RU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или</a:t>
            </a:r>
          </a:p>
          <a:p>
            <a:r>
              <a:rPr lang="ru-RU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Одна вторая доли </a:t>
            </a:r>
            <a:r>
              <a:rPr lang="ru-RU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(1/2)</a:t>
            </a:r>
          </a:p>
          <a:p>
            <a:r>
              <a:rPr lang="ru-RU" sz="36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</a:t>
            </a:r>
            <a:endParaRPr lang="ru-RU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D3A6A82E-221E-A103-9599-0F5C5646CE05}"/>
              </a:ext>
            </a:extLst>
          </p:cNvPr>
          <p:cNvSpPr txBox="1"/>
          <p:nvPr/>
        </p:nvSpPr>
        <p:spPr>
          <a:xfrm>
            <a:off x="4084375" y="4341855"/>
            <a:ext cx="21563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Четверть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или</a:t>
            </a:r>
          </a:p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Одна четвертая доли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(1/4)</a:t>
            </a:r>
            <a:endParaRPr lang="ru-RU" sz="28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4BCB1626-B74B-03DE-7B48-81D75B7FD484}"/>
              </a:ext>
            </a:extLst>
          </p:cNvPr>
          <p:cNvSpPr txBox="1"/>
          <p:nvPr/>
        </p:nvSpPr>
        <p:spPr>
          <a:xfrm>
            <a:off x="7532426" y="4246334"/>
            <a:ext cx="21563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Восьмая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или</a:t>
            </a:r>
          </a:p>
          <a:p>
            <a:r>
              <a:rPr lang="ru-RU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Одна восьмая доли 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(1/8)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8406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24" grpId="0"/>
      <p:bldP spid="25" grpId="0"/>
      <p:bldP spid="26" grpId="0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214C09-CA39-9BFD-4AF6-72E450D2D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6637866" cy="809767"/>
          </a:xfrm>
        </p:spPr>
        <p:txBody>
          <a:bodyPr/>
          <a:lstStyle/>
          <a:p>
            <a:r>
              <a:rPr lang="ru-RU" dirty="0"/>
              <a:t>Задание :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C5797296-D60E-CE51-579D-C8DC5E98763F}"/>
              </a:ext>
            </a:extLst>
          </p:cNvPr>
          <p:cNvSpPr/>
          <p:nvPr/>
        </p:nvSpPr>
        <p:spPr>
          <a:xfrm>
            <a:off x="436726" y="1327286"/>
            <a:ext cx="2784145" cy="28114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D3BCA29A-4CD9-0472-BA94-24456F7513B1}"/>
              </a:ext>
            </a:extLst>
          </p:cNvPr>
          <p:cNvCxnSpPr>
            <a:cxnSpLocks/>
          </p:cNvCxnSpPr>
          <p:nvPr/>
        </p:nvCxnSpPr>
        <p:spPr>
          <a:xfrm>
            <a:off x="1828798" y="1327286"/>
            <a:ext cx="0" cy="281144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FD47C26-F8E5-75D1-6384-985D5EBE8B49}"/>
              </a:ext>
            </a:extLst>
          </p:cNvPr>
          <p:cNvSpPr txBox="1"/>
          <p:nvPr/>
        </p:nvSpPr>
        <p:spPr>
          <a:xfrm>
            <a:off x="2090009" y="1994216"/>
            <a:ext cx="783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1</a:t>
            </a:r>
          </a:p>
          <a:p>
            <a:r>
              <a:rPr lang="ru-RU" sz="3200" dirty="0"/>
              <a:t>-</a:t>
            </a:r>
          </a:p>
          <a:p>
            <a:r>
              <a:rPr lang="ru-RU" sz="3200" dirty="0"/>
              <a:t>2</a:t>
            </a:r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53F9EB88-89FE-C93B-94AD-6681AD74F9AA}"/>
              </a:ext>
            </a:extLst>
          </p:cNvPr>
          <p:cNvSpPr/>
          <p:nvPr/>
        </p:nvSpPr>
        <p:spPr>
          <a:xfrm>
            <a:off x="6566039" y="753499"/>
            <a:ext cx="2784145" cy="28114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2060F9A5-200D-4552-05A5-37E1E6E7EC43}"/>
              </a:ext>
            </a:extLst>
          </p:cNvPr>
          <p:cNvCxnSpPr>
            <a:cxnSpLocks/>
            <a:endCxn id="8" idx="4"/>
          </p:cNvCxnSpPr>
          <p:nvPr/>
        </p:nvCxnSpPr>
        <p:spPr>
          <a:xfrm>
            <a:off x="7958111" y="753499"/>
            <a:ext cx="1" cy="281144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1CE4F4D3-2053-273E-41A0-BB54F7E34956}"/>
              </a:ext>
            </a:extLst>
          </p:cNvPr>
          <p:cNvCxnSpPr>
            <a:cxnSpLocks/>
            <a:stCxn id="8" idx="6"/>
            <a:endCxn id="8" idx="2"/>
          </p:cNvCxnSpPr>
          <p:nvPr/>
        </p:nvCxnSpPr>
        <p:spPr>
          <a:xfrm flipH="1">
            <a:off x="6566039" y="2159219"/>
            <a:ext cx="2784145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746B6C12-7E53-1531-B374-7F54D3E31127}"/>
              </a:ext>
            </a:extLst>
          </p:cNvPr>
          <p:cNvSpPr/>
          <p:nvPr/>
        </p:nvSpPr>
        <p:spPr>
          <a:xfrm>
            <a:off x="3482703" y="731881"/>
            <a:ext cx="2784145" cy="28114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51EB016E-74B7-9F14-971A-A02D122A2B65}"/>
              </a:ext>
            </a:extLst>
          </p:cNvPr>
          <p:cNvCxnSpPr>
            <a:cxnSpLocks/>
          </p:cNvCxnSpPr>
          <p:nvPr/>
        </p:nvCxnSpPr>
        <p:spPr>
          <a:xfrm>
            <a:off x="4874774" y="731881"/>
            <a:ext cx="0" cy="146721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24E66A81-10AF-B493-CCF5-F6DC0CEC98E1}"/>
              </a:ext>
            </a:extLst>
          </p:cNvPr>
          <p:cNvCxnSpPr>
            <a:cxnSpLocks/>
          </p:cNvCxnSpPr>
          <p:nvPr/>
        </p:nvCxnSpPr>
        <p:spPr>
          <a:xfrm flipH="1">
            <a:off x="3890430" y="2137118"/>
            <a:ext cx="960610" cy="99399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0AD427C3-185C-7215-44B6-0ABCE221510D}"/>
              </a:ext>
            </a:extLst>
          </p:cNvPr>
          <p:cNvCxnSpPr>
            <a:cxnSpLocks/>
            <a:stCxn id="15" idx="5"/>
          </p:cNvCxnSpPr>
          <p:nvPr/>
        </p:nvCxnSpPr>
        <p:spPr>
          <a:xfrm flipH="1" flipV="1">
            <a:off x="4874774" y="2168345"/>
            <a:ext cx="984345" cy="9632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B55393E9-5910-9002-3AF8-C8FB5ED496AB}"/>
              </a:ext>
            </a:extLst>
          </p:cNvPr>
          <p:cNvSpPr/>
          <p:nvPr/>
        </p:nvSpPr>
        <p:spPr>
          <a:xfrm>
            <a:off x="1828797" y="4027584"/>
            <a:ext cx="2784145" cy="28114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D80AF2B4-6F1F-23B6-C297-DCED86E5B1FC}"/>
              </a:ext>
            </a:extLst>
          </p:cNvPr>
          <p:cNvCxnSpPr>
            <a:cxnSpLocks/>
          </p:cNvCxnSpPr>
          <p:nvPr/>
        </p:nvCxnSpPr>
        <p:spPr>
          <a:xfrm>
            <a:off x="2481801" y="4298506"/>
            <a:ext cx="787688" cy="113479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xmlns="" id="{8B576E90-F6B0-599A-6FDF-CC8064FA94BD}"/>
              </a:ext>
            </a:extLst>
          </p:cNvPr>
          <p:cNvCxnSpPr>
            <a:cxnSpLocks/>
          </p:cNvCxnSpPr>
          <p:nvPr/>
        </p:nvCxnSpPr>
        <p:spPr>
          <a:xfrm>
            <a:off x="1828797" y="5433304"/>
            <a:ext cx="1392073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F49CC04B-2B9C-9178-2E9E-3FBA2A65CB26}"/>
              </a:ext>
            </a:extLst>
          </p:cNvPr>
          <p:cNvCxnSpPr>
            <a:cxnSpLocks/>
          </p:cNvCxnSpPr>
          <p:nvPr/>
        </p:nvCxnSpPr>
        <p:spPr>
          <a:xfrm flipV="1">
            <a:off x="2333767" y="5452280"/>
            <a:ext cx="887103" cy="112079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xmlns="" id="{D2E714A8-D0BA-4D7B-08DD-1B8356A30790}"/>
              </a:ext>
            </a:extLst>
          </p:cNvPr>
          <p:cNvCxnSpPr>
            <a:cxnSpLocks/>
          </p:cNvCxnSpPr>
          <p:nvPr/>
        </p:nvCxnSpPr>
        <p:spPr>
          <a:xfrm flipH="1">
            <a:off x="3246205" y="4298506"/>
            <a:ext cx="627669" cy="113479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xmlns="" id="{DBAB286E-B692-665C-B704-21A3929C5DA8}"/>
              </a:ext>
            </a:extLst>
          </p:cNvPr>
          <p:cNvCxnSpPr>
            <a:cxnSpLocks/>
          </p:cNvCxnSpPr>
          <p:nvPr/>
        </p:nvCxnSpPr>
        <p:spPr>
          <a:xfrm flipH="1">
            <a:off x="3220869" y="5334597"/>
            <a:ext cx="1392072" cy="98707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xmlns="" id="{421432EF-193B-0C18-6241-546A35DC181E}"/>
              </a:ext>
            </a:extLst>
          </p:cNvPr>
          <p:cNvCxnSpPr>
            <a:cxnSpLocks/>
          </p:cNvCxnSpPr>
          <p:nvPr/>
        </p:nvCxnSpPr>
        <p:spPr>
          <a:xfrm flipH="1" flipV="1">
            <a:off x="3269489" y="5452280"/>
            <a:ext cx="824839" cy="112079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A11119B9-BF69-0B76-DA29-35408B5C12B9}"/>
              </a:ext>
            </a:extLst>
          </p:cNvPr>
          <p:cNvSpPr txBox="1"/>
          <p:nvPr/>
        </p:nvSpPr>
        <p:spPr>
          <a:xfrm>
            <a:off x="4083536" y="1024403"/>
            <a:ext cx="783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1</a:t>
            </a:r>
          </a:p>
          <a:p>
            <a:r>
              <a:rPr lang="ru-RU" sz="3200" dirty="0"/>
              <a:t>-</a:t>
            </a:r>
          </a:p>
          <a:p>
            <a:r>
              <a:rPr lang="ru-RU" sz="3200" dirty="0"/>
              <a:t>3</a:t>
            </a:r>
            <a:endParaRPr lang="ru-RU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35715B36-D63E-FAA8-0B42-A3E896DA2535}"/>
              </a:ext>
            </a:extLst>
          </p:cNvPr>
          <p:cNvSpPr txBox="1"/>
          <p:nvPr/>
        </p:nvSpPr>
        <p:spPr>
          <a:xfrm>
            <a:off x="7331135" y="849937"/>
            <a:ext cx="7835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</a:t>
            </a:r>
          </a:p>
          <a:p>
            <a:r>
              <a:rPr lang="ru-RU" sz="2800" dirty="0"/>
              <a:t>-</a:t>
            </a:r>
          </a:p>
          <a:p>
            <a:r>
              <a:rPr lang="ru-RU" sz="1600" dirty="0"/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CB7BC239-8DD9-47D4-5F4C-F4F32ADD8DAD}"/>
              </a:ext>
            </a:extLst>
          </p:cNvPr>
          <p:cNvSpPr txBox="1"/>
          <p:nvPr/>
        </p:nvSpPr>
        <p:spPr>
          <a:xfrm>
            <a:off x="3068032" y="4020097"/>
            <a:ext cx="783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</a:t>
            </a:r>
          </a:p>
          <a:p>
            <a:r>
              <a:rPr lang="ru-RU" sz="2400" dirty="0"/>
              <a:t>-</a:t>
            </a:r>
          </a:p>
          <a:p>
            <a:r>
              <a:rPr lang="ru-RU" sz="2400" dirty="0"/>
              <a:t>6</a:t>
            </a:r>
            <a:endParaRPr lang="ru-RU" sz="1400" dirty="0"/>
          </a:p>
        </p:txBody>
      </p:sp>
      <p:sp>
        <p:nvSpPr>
          <p:cNvPr id="67" name="Овал 66">
            <a:extLst>
              <a:ext uri="{FF2B5EF4-FFF2-40B4-BE49-F238E27FC236}">
                <a16:creationId xmlns:a16="http://schemas.microsoft.com/office/drawing/2014/main" xmlns="" id="{90451793-1FCB-4F01-D4A7-DF0550B4ED4E}"/>
              </a:ext>
            </a:extLst>
          </p:cNvPr>
          <p:cNvSpPr/>
          <p:nvPr/>
        </p:nvSpPr>
        <p:spPr>
          <a:xfrm>
            <a:off x="5556241" y="3814706"/>
            <a:ext cx="2784145" cy="28114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xmlns="" id="{DEDDAF6A-8400-1006-D891-B2D49FDA0DB5}"/>
              </a:ext>
            </a:extLst>
          </p:cNvPr>
          <p:cNvCxnSpPr>
            <a:cxnSpLocks/>
            <a:endCxn id="67" idx="2"/>
          </p:cNvCxnSpPr>
          <p:nvPr/>
        </p:nvCxnSpPr>
        <p:spPr>
          <a:xfrm flipH="1">
            <a:off x="5556241" y="5220425"/>
            <a:ext cx="1392071" cy="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xmlns="" id="{C258017A-F61F-CE3E-EFCA-04DD56C365C5}"/>
              </a:ext>
            </a:extLst>
          </p:cNvPr>
          <p:cNvCxnSpPr>
            <a:cxnSpLocks/>
          </p:cNvCxnSpPr>
          <p:nvPr/>
        </p:nvCxnSpPr>
        <p:spPr>
          <a:xfrm flipH="1" flipV="1">
            <a:off x="6566039" y="4027584"/>
            <a:ext cx="382273" cy="119284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xmlns="" id="{15B908BE-77F5-FD82-B0D0-C1E9CB1ED995}"/>
              </a:ext>
            </a:extLst>
          </p:cNvPr>
          <p:cNvCxnSpPr>
            <a:cxnSpLocks/>
          </p:cNvCxnSpPr>
          <p:nvPr/>
        </p:nvCxnSpPr>
        <p:spPr>
          <a:xfrm flipV="1">
            <a:off x="6948311" y="4554559"/>
            <a:ext cx="1166408" cy="66586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xmlns="" id="{D9356897-F6FE-0D79-465E-183F9ADB302D}"/>
              </a:ext>
            </a:extLst>
          </p:cNvPr>
          <p:cNvCxnSpPr>
            <a:cxnSpLocks/>
          </p:cNvCxnSpPr>
          <p:nvPr/>
        </p:nvCxnSpPr>
        <p:spPr>
          <a:xfrm flipV="1">
            <a:off x="6757175" y="5198807"/>
            <a:ext cx="191136" cy="137427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xmlns="" id="{559E64C1-704D-DD1B-DA32-343E5D70D0DB}"/>
              </a:ext>
            </a:extLst>
          </p:cNvPr>
          <p:cNvCxnSpPr>
            <a:cxnSpLocks/>
          </p:cNvCxnSpPr>
          <p:nvPr/>
        </p:nvCxnSpPr>
        <p:spPr>
          <a:xfrm>
            <a:off x="6948310" y="5220425"/>
            <a:ext cx="1166409" cy="78763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67AB3D76-9764-1006-FC21-78313E987A59}"/>
              </a:ext>
            </a:extLst>
          </p:cNvPr>
          <p:cNvSpPr txBox="1"/>
          <p:nvPr/>
        </p:nvSpPr>
        <p:spPr>
          <a:xfrm>
            <a:off x="6051619" y="4046629"/>
            <a:ext cx="783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</a:t>
            </a:r>
          </a:p>
          <a:p>
            <a:r>
              <a:rPr lang="ru-RU" sz="2400" dirty="0"/>
              <a:t>-</a:t>
            </a:r>
          </a:p>
          <a:p>
            <a:r>
              <a:rPr lang="ru-RU" sz="2400" dirty="0"/>
              <a:t>5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7786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4" grpId="0"/>
      <p:bldP spid="65" grpId="0"/>
      <p:bldP spid="66" grpId="0"/>
      <p:bldP spid="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578" y="0"/>
            <a:ext cx="9379144" cy="641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2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A07DBD-6D80-2589-82BB-7F2184A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</a:t>
            </a:r>
            <a:r>
              <a:rPr lang="ru-RU" dirty="0" smtClean="0"/>
              <a:t>минутка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624D98-69DB-A757-83FE-70392CE2D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332" y="1236372"/>
            <a:ext cx="8596668" cy="4457261"/>
          </a:xfrm>
        </p:spPr>
        <p:txBody>
          <a:bodyPr>
            <a:noAutofit/>
          </a:bodyPr>
          <a:lstStyle/>
          <a:p>
            <a:r>
              <a:rPr lang="ru-RU" sz="3200" dirty="0" smtClean="0"/>
              <a:t>Потрудились-отдохнем, </a:t>
            </a:r>
          </a:p>
          <a:p>
            <a:r>
              <a:rPr lang="ru-RU" sz="3200" dirty="0" smtClean="0"/>
              <a:t>Встанем, глубоко вздохнем.</a:t>
            </a:r>
          </a:p>
          <a:p>
            <a:r>
              <a:rPr lang="ru-RU" sz="3200" dirty="0" smtClean="0"/>
              <a:t>Руки в стороны, вперед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Влево, вправо поворот.</a:t>
            </a:r>
          </a:p>
          <a:p>
            <a:r>
              <a:rPr lang="ru-RU" sz="3200" dirty="0" smtClean="0"/>
              <a:t>Три наклона, прямо встать.</a:t>
            </a:r>
          </a:p>
          <a:p>
            <a:r>
              <a:rPr lang="ru-RU" sz="3200" dirty="0" smtClean="0"/>
              <a:t>Руки вниз и вверх поднять.</a:t>
            </a:r>
          </a:p>
          <a:p>
            <a:r>
              <a:rPr lang="ru-RU" sz="3200" dirty="0" smtClean="0"/>
              <a:t>Руки плавно опустили, </a:t>
            </a:r>
          </a:p>
          <a:p>
            <a:r>
              <a:rPr lang="ru-RU" sz="3200" dirty="0" smtClean="0"/>
              <a:t>Всем улыбки подари </a:t>
            </a:r>
          </a:p>
        </p:txBody>
      </p:sp>
      <p:pic>
        <p:nvPicPr>
          <p:cNvPr id="1026" name="Picture 2" descr="Физкультминутки для первоклассников – НАУМЁ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38625"/>
            <a:ext cx="6096000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70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520</TotalTime>
  <Words>203</Words>
  <Application>Microsoft Office PowerPoint</Application>
  <PresentationFormat>Произвольный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Урок  математики в 3 классе </vt:lpstr>
      <vt:lpstr>Устный счёт</vt:lpstr>
      <vt:lpstr>Хватит ли тортика на всех?</vt:lpstr>
      <vt:lpstr>Цели:</vt:lpstr>
      <vt:lpstr>Что такое доли? </vt:lpstr>
      <vt:lpstr>Доли </vt:lpstr>
      <vt:lpstr>Задание :</vt:lpstr>
      <vt:lpstr>Презентация PowerPoint</vt:lpstr>
      <vt:lpstr>Физкультминутка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математики в 3 классе </dc:title>
  <dc:creator>agapovata20@mail.ru</dc:creator>
  <cp:lastModifiedBy>comp6</cp:lastModifiedBy>
  <cp:revision>10</cp:revision>
  <cp:lastPrinted>2025-12-02T06:32:29Z</cp:lastPrinted>
  <dcterms:created xsi:type="dcterms:W3CDTF">2025-12-01T18:14:57Z</dcterms:created>
  <dcterms:modified xsi:type="dcterms:W3CDTF">2025-12-02T09:35:57Z</dcterms:modified>
</cp:coreProperties>
</file>