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59" r:id="rId7"/>
    <p:sldId id="286" r:id="rId8"/>
    <p:sldId id="264" r:id="rId9"/>
    <p:sldId id="262" r:id="rId10"/>
    <p:sldId id="263" r:id="rId11"/>
    <p:sldId id="266" r:id="rId12"/>
    <p:sldId id="265" r:id="rId13"/>
    <p:sldId id="270" r:id="rId14"/>
    <p:sldId id="271" r:id="rId15"/>
    <p:sldId id="28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>
      <p:cViewPr varScale="1">
        <p:scale>
          <a:sx n="116" d="100"/>
          <a:sy n="116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908720"/>
            <a:ext cx="849694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 </a:t>
            </a:r>
            <a:endParaRPr lang="ru-RU" sz="5400" dirty="0"/>
          </a:p>
          <a:p>
            <a:pPr algn="ctr"/>
            <a:r>
              <a:rPr lang="ru-RU" sz="6000" b="1" i="1" dirty="0" err="1" smtClean="0">
                <a:solidFill>
                  <a:schemeClr val="bg1"/>
                </a:solidFill>
              </a:rPr>
              <a:t>Адвент-календарь</a:t>
            </a:r>
            <a:r>
              <a:rPr lang="ru-RU" sz="6000" b="1" i="1" dirty="0" smtClean="0">
                <a:solidFill>
                  <a:schemeClr val="bg1"/>
                </a:solidFill>
              </a:rPr>
              <a:t> </a:t>
            </a:r>
            <a:endParaRPr lang="ru-RU" sz="6000" i="1" dirty="0">
              <a:solidFill>
                <a:schemeClr val="bg1"/>
              </a:solidFill>
            </a:endParaRPr>
          </a:p>
          <a:p>
            <a:pPr algn="ctr"/>
            <a:r>
              <a:rPr lang="ru-RU" sz="6000" b="1" i="1" dirty="0" smtClean="0">
                <a:solidFill>
                  <a:schemeClr val="bg1"/>
                </a:solidFill>
              </a:rPr>
              <a:t>«В ожидании Нового года»</a:t>
            </a:r>
          </a:p>
          <a:p>
            <a:pPr algn="ctr"/>
            <a:r>
              <a:rPr lang="ru-RU" sz="6000" b="1" dirty="0" smtClean="0"/>
              <a:t> </a:t>
            </a:r>
            <a:endParaRPr lang="ru-RU" sz="6000" dirty="0" smtClean="0"/>
          </a:p>
          <a:p>
            <a:pPr algn="ctr"/>
            <a:endParaRPr lang="ru-RU" sz="5400" b="1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14338" name="Picture 2" descr="C:\Users\Admin\Desktop\печать\0_a4c93_9cb78d12_orig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626815" cy="1679811"/>
          </a:xfrm>
          <a:prstGeom prst="rect">
            <a:avLst/>
          </a:prstGeom>
          <a:noFill/>
        </p:spPr>
      </p:pic>
      <p:pic>
        <p:nvPicPr>
          <p:cNvPr id="5" name="Picture 2" descr="C:\Users\Admin\Desktop\печать\0_a4c93_9cb78d12_orig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1626815" cy="1679811"/>
          </a:xfrm>
          <a:prstGeom prst="rect">
            <a:avLst/>
          </a:prstGeom>
          <a:noFill/>
        </p:spPr>
      </p:pic>
      <p:pic>
        <p:nvPicPr>
          <p:cNvPr id="7" name="Picture 2" descr="C:\Users\Admin\Desktop\печать\0_a4c93_9cb78d12_orig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1626815" cy="1679811"/>
          </a:xfrm>
          <a:prstGeom prst="rect">
            <a:avLst/>
          </a:prstGeom>
          <a:noFill/>
        </p:spPr>
      </p:pic>
      <p:pic>
        <p:nvPicPr>
          <p:cNvPr id="8" name="Picture 2" descr="C:\Users\Admin\Desktop\печать\0_a4c93_9cb78d12_orig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1626815" cy="1679811"/>
          </a:xfrm>
          <a:prstGeom prst="rect">
            <a:avLst/>
          </a:prstGeom>
          <a:noFill/>
        </p:spPr>
      </p:pic>
      <p:pic>
        <p:nvPicPr>
          <p:cNvPr id="9" name="Picture 2" descr="C:\Users\Admin\Desktop\печать\0_a4c93_9cb78d12_orig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1626815" cy="167981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5576" y="573325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i="1" dirty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Century Schoolbook" pitchFamily="18" charset="0"/>
              </a:rPr>
              <a:t>2025г</a:t>
            </a:r>
            <a:endParaRPr lang="ru-RU" sz="20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5569" y="410639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  <a:p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ru-RU" sz="2800" i="1" dirty="0">
                <a:solidFill>
                  <a:schemeClr val="bg1"/>
                </a:solidFill>
                <a:latin typeface="Century Schoolbook" pitchFamily="18" charset="0"/>
              </a:rPr>
              <a:t>  </a:t>
            </a:r>
          </a:p>
          <a:p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ru-RU" sz="2800" i="1" dirty="0">
                <a:solidFill>
                  <a:schemeClr val="bg1"/>
                </a:solidFill>
                <a:latin typeface="Century Schoolbook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60648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декабря –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играем в настольные игры</a:t>
            </a:r>
            <a:endParaRPr lang="ru-RU" sz="2400" i="1" dirty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i="1" dirty="0">
              <a:solidFill>
                <a:schemeClr val="bg1"/>
              </a:solidFill>
              <a:latin typeface="Century Schoolbook" pitchFamily="18" charset="0"/>
            </a:endParaRPr>
          </a:p>
          <a:p>
            <a:endParaRPr lang="ru-RU" sz="2400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22533" name="Picture 5" descr="C:\Users\Admin\Desktop\печать\2436896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7283" y="4523126"/>
            <a:ext cx="1937102" cy="2304256"/>
          </a:xfrm>
          <a:prstGeom prst="rect">
            <a:avLst/>
          </a:prstGeom>
          <a:noFill/>
        </p:spPr>
      </p:pic>
      <p:pic>
        <p:nvPicPr>
          <p:cNvPr id="12" name="Рисунок 11" descr="i (4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500" y="2924944"/>
            <a:ext cx="2673000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 (4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620688"/>
            <a:ext cx="2673000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 (4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764704"/>
            <a:ext cx="2673000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915816" y="1484784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Настольные игры недавно открыли.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И вмиг все про скуку сразу забыли.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1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9611" y="447147"/>
            <a:ext cx="8352928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24декабря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Новогодний утренник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_20260114_184728_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500" y="1268760"/>
            <a:ext cx="2673000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60114_184831_8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268760"/>
            <a:ext cx="2004750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60114_184947_5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268760"/>
            <a:ext cx="2004750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83768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Ёлка шарики надела,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Детвора подарков ждёт.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Будет праздник и веселье —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Наступает Новый год!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  <a:p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ru-RU" sz="2800" i="1" dirty="0">
                <a:solidFill>
                  <a:schemeClr val="bg1"/>
                </a:solidFill>
                <a:latin typeface="Century Schoolbook" pitchFamily="18" charset="0"/>
              </a:rPr>
              <a:t>  </a:t>
            </a:r>
          </a:p>
          <a:p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ru-RU" sz="2800" i="1" dirty="0">
                <a:solidFill>
                  <a:schemeClr val="bg1"/>
                </a:solidFill>
                <a:latin typeface="Century Schoolbook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0648"/>
            <a:ext cx="82809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Century Schoolbook" pitchFamily="18" charset="0"/>
              </a:rPr>
              <a:t>25 декабря </a:t>
            </a:r>
            <a:r>
              <a:rPr lang="ru-RU" sz="2800" i="1" dirty="0">
                <a:solidFill>
                  <a:schemeClr val="bg1"/>
                </a:solidFill>
                <a:latin typeface="Century Schoolbook" pitchFamily="18" charset="0"/>
              </a:rPr>
              <a:t>– </a:t>
            </a:r>
            <a:r>
              <a:rPr lang="ru-RU" sz="2800" dirty="0" smtClean="0">
                <a:solidFill>
                  <a:schemeClr val="bg1"/>
                </a:solidFill>
              </a:rPr>
              <a:t>«Снежинка» (рисование) </a:t>
            </a:r>
          </a:p>
          <a:p>
            <a:endParaRPr lang="ru-RU" dirty="0"/>
          </a:p>
        </p:txBody>
      </p:sp>
      <p:pic>
        <p:nvPicPr>
          <p:cNvPr id="10" name="Рисунок 9" descr="IMG20251218091438_BURST001.jpg"/>
          <p:cNvPicPr>
            <a:picLocks noChangeAspect="1"/>
          </p:cNvPicPr>
          <p:nvPr/>
        </p:nvPicPr>
        <p:blipFill>
          <a:blip r:embed="rId3" cstate="print"/>
          <a:srcRect t="8802"/>
          <a:stretch>
            <a:fillRect/>
          </a:stretch>
        </p:blipFill>
        <p:spPr>
          <a:xfrm>
            <a:off x="179512" y="1340768"/>
            <a:ext cx="2520280" cy="298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20251218091647.jpg"/>
          <p:cNvPicPr>
            <a:picLocks noChangeAspect="1"/>
          </p:cNvPicPr>
          <p:nvPr/>
        </p:nvPicPr>
        <p:blipFill>
          <a:blip r:embed="rId4" cstate="print"/>
          <a:srcRect t="15403"/>
          <a:stretch>
            <a:fillRect/>
          </a:stretch>
        </p:blipFill>
        <p:spPr>
          <a:xfrm>
            <a:off x="3275856" y="3645024"/>
            <a:ext cx="2520280" cy="298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20251218093043.jpg"/>
          <p:cNvPicPr>
            <a:picLocks noChangeAspect="1"/>
          </p:cNvPicPr>
          <p:nvPr/>
        </p:nvPicPr>
        <p:blipFill>
          <a:blip r:embed="rId5" cstate="print"/>
          <a:srcRect t="20204"/>
          <a:stretch>
            <a:fillRect/>
          </a:stretch>
        </p:blipFill>
        <p:spPr>
          <a:xfrm>
            <a:off x="6444208" y="1340768"/>
            <a:ext cx="2520281" cy="298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f5a3c577-5b33-4b2f-913a-8e8004032149.jpg"/>
          <p:cNvPicPr>
            <a:picLocks noChangeAspect="1"/>
          </p:cNvPicPr>
          <p:nvPr/>
        </p:nvPicPr>
        <p:blipFill>
          <a:blip r:embed="rId6" cstate="print"/>
          <a:srcRect l="18096" t="65750" r="9051" b="3801"/>
          <a:stretch>
            <a:fillRect/>
          </a:stretch>
        </p:blipFill>
        <p:spPr>
          <a:xfrm>
            <a:off x="2699792" y="764704"/>
            <a:ext cx="3789825" cy="1188000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55776" y="2049324"/>
            <a:ext cx="396044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chemeClr val="bg1"/>
                </a:solidFill>
              </a:rPr>
              <a:t>Прямо с неба к нам летят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Лёгкие пушинки.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Серебрятся и блестят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Белые снежинки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bg1"/>
                </a:solidFill>
                <a:latin typeface="Century Schoolbook" pitchFamily="18" charset="0"/>
              </a:rPr>
              <a:t>26 </a:t>
            </a:r>
            <a:r>
              <a:rPr lang="ru-RU" sz="4000" i="1" dirty="0">
                <a:solidFill>
                  <a:schemeClr val="bg1"/>
                </a:solidFill>
                <a:latin typeface="Century Schoolbook" pitchFamily="18" charset="0"/>
              </a:rPr>
              <a:t>декабря </a:t>
            </a:r>
            <a:r>
              <a:rPr lang="ru-RU" sz="4000" i="1" dirty="0" smtClean="0">
                <a:solidFill>
                  <a:schemeClr val="bg1"/>
                </a:solidFill>
                <a:latin typeface="Century Schoolbook" pitchFamily="18" charset="0"/>
              </a:rPr>
              <a:t>– лепка «Снеговик» </a:t>
            </a:r>
            <a:endParaRPr lang="ru-RU" sz="4000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11270" name="Picture 6" descr="C:\Users\User\Downloads\презентация адвент-календарь\IMG-20241223-WA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7000" y="836712"/>
            <a:ext cx="2187000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C:\Users\User\Downloads\презентация адвент-календарь\IMG-20241223-WA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2187000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4" name="Picture 10" descr="C:\Users\User\Downloads\презентация адвент-календарь\IMG-20241223-WA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80728"/>
            <a:ext cx="2187000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5" name="Picture 11" descr="C:\Users\User\Downloads\презентация адвент-календарь\IMG-20241223-WA0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789040"/>
            <a:ext cx="2187000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ownloads\презентация адвент-календарь\Изображение WhatsApp 2025-01-09 в 06.56.52_39c8ca3f.jpg"/>
          <p:cNvPicPr>
            <a:picLocks noChangeAspect="1" noChangeArrowheads="1"/>
          </p:cNvPicPr>
          <p:nvPr/>
        </p:nvPicPr>
        <p:blipFill>
          <a:blip r:embed="rId7" cstate="print"/>
          <a:srcRect l="13026" t="12836" b="38949"/>
          <a:stretch>
            <a:fillRect/>
          </a:stretch>
        </p:blipFill>
        <p:spPr bwMode="auto">
          <a:xfrm>
            <a:off x="2555776" y="692696"/>
            <a:ext cx="432714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339752" y="24928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Мы слепили снежный ком,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Шляпу сделали на нём,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Нос приделали и в миг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Получился снеговик.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5974E0-7F2B-CF93-3CC2-D7F00D289EC4}"/>
              </a:ext>
            </a:extLst>
          </p:cNvPr>
          <p:cNvSpPr txBox="1"/>
          <p:nvPr/>
        </p:nvSpPr>
        <p:spPr>
          <a:xfrm>
            <a:off x="611560" y="116632"/>
            <a:ext cx="78488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декабря –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«Подуй на снежинку» — игровое упражнение дыхательной гимнастики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5301208"/>
            <a:ext cx="4374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Ветер, ветер, дуй сильней,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Чтоб плясалось веселей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Ледяной </a:t>
            </a:r>
            <a:r>
              <a:rPr lang="ru-RU" i="1" dirty="0" err="1" smtClean="0">
                <a:solidFill>
                  <a:schemeClr val="bg1"/>
                </a:solidFill>
              </a:rPr>
              <a:t>кружинке</a:t>
            </a:r>
            <a:r>
              <a:rPr lang="ru-RU" i="1" dirty="0" smtClean="0">
                <a:solidFill>
                  <a:schemeClr val="bg1"/>
                </a:solidFill>
              </a:rPr>
              <a:t> – Маленькой снежинке.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0a3cdee7-14fe-44cc-9e28-021998650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700808"/>
            <a:ext cx="2683483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561a073-e21d-4811-9692-d2ddf02bf4b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700808"/>
            <a:ext cx="2683483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37074b7-da0c-4339-949c-6ccf00ea0fb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628800"/>
            <a:ext cx="2629260" cy="34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5974E0-7F2B-CF93-3CC2-D7F00D289EC4}"/>
              </a:ext>
            </a:extLst>
          </p:cNvPr>
          <p:cNvSpPr txBox="1"/>
          <p:nvPr/>
        </p:nvSpPr>
        <p:spPr>
          <a:xfrm>
            <a:off x="611560" y="116632"/>
            <a:ext cx="7848872" cy="2318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декабря – 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новогодних мультфильмов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дома.</a:t>
            </a:r>
            <a:endParaRPr lang="ru-RU" sz="32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Снеговик-почтовик», </a:t>
            </a:r>
          </a:p>
          <a:p>
            <a:pPr algn="ctr">
              <a:spcAft>
                <a:spcPts val="1000"/>
              </a:spcAft>
            </a:pP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Дед Мороз и лето»</a:t>
            </a:r>
          </a:p>
        </p:txBody>
      </p:sp>
      <p:pic>
        <p:nvPicPr>
          <p:cNvPr id="8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83768" y="2186286"/>
            <a:ext cx="3717545" cy="4671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  <a:p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ru-RU" sz="2800" i="1" dirty="0">
                <a:solidFill>
                  <a:schemeClr val="bg1"/>
                </a:solidFill>
                <a:latin typeface="Century Schoolbook" pitchFamily="18" charset="0"/>
              </a:rPr>
              <a:t>  </a:t>
            </a:r>
          </a:p>
          <a:p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ru-RU" sz="2800" i="1" dirty="0">
                <a:solidFill>
                  <a:schemeClr val="bg1"/>
                </a:solidFill>
                <a:latin typeface="Century Schoolbook" pitchFamily="18" charset="0"/>
              </a:rPr>
              <a:t> </a:t>
            </a:r>
          </a:p>
        </p:txBody>
      </p:sp>
      <p:pic>
        <p:nvPicPr>
          <p:cNvPr id="26626" name="Picture 2" descr="http://www.playcast.ru/uploads/2018/01/01/242829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92696"/>
            <a:ext cx="6241326" cy="3664998"/>
          </a:xfrm>
          <a:prstGeom prst="rect">
            <a:avLst/>
          </a:prstGeom>
          <a:noFill/>
        </p:spPr>
      </p:pic>
      <p:pic>
        <p:nvPicPr>
          <p:cNvPr id="26627" name="Picture 3" descr="C:\Users\Admin\Desktop\печать\0_1e62ed_78838234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69160"/>
            <a:ext cx="1296144" cy="1726115"/>
          </a:xfrm>
          <a:prstGeom prst="rect">
            <a:avLst/>
          </a:prstGeom>
          <a:noFill/>
        </p:spPr>
      </p:pic>
      <p:pic>
        <p:nvPicPr>
          <p:cNvPr id="9" name="Picture 3" descr="C:\Users\Admin\Desktop\печать\0_1e62ed_78838234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869160"/>
            <a:ext cx="1385283" cy="1844824"/>
          </a:xfrm>
          <a:prstGeom prst="rect">
            <a:avLst/>
          </a:prstGeom>
          <a:noFill/>
        </p:spPr>
      </p:pic>
      <p:pic>
        <p:nvPicPr>
          <p:cNvPr id="10" name="Picture 3" descr="C:\Users\Admin\Desktop\печать\0_1e62ed_78838234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4823844"/>
            <a:ext cx="1440160" cy="1917905"/>
          </a:xfrm>
          <a:prstGeom prst="rect">
            <a:avLst/>
          </a:prstGeom>
          <a:noFill/>
        </p:spPr>
      </p:pic>
      <p:pic>
        <p:nvPicPr>
          <p:cNvPr id="11" name="Picture 3" descr="C:\Users\Admin\Desktop\печать\0_1e62ed_78838234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725144"/>
            <a:ext cx="1440160" cy="1917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836712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chemeClr val="bg1"/>
                </a:solidFill>
                <a:latin typeface="Century Schoolbook" pitchFamily="18" charset="0"/>
              </a:rPr>
              <a:t>Холодные льдинки сложились узором,</a:t>
            </a:r>
            <a:br>
              <a:rPr lang="ru-RU" sz="3600" i="1" dirty="0">
                <a:solidFill>
                  <a:schemeClr val="bg1"/>
                </a:solidFill>
                <a:latin typeface="Century Schoolbook" pitchFamily="18" charset="0"/>
              </a:rPr>
            </a:br>
            <a:r>
              <a:rPr lang="ru-RU" sz="3600" i="1" dirty="0">
                <a:solidFill>
                  <a:schemeClr val="bg1"/>
                </a:solidFill>
                <a:latin typeface="Century Schoolbook" pitchFamily="18" charset="0"/>
              </a:rPr>
              <a:t>О чем-то поет нам метель за окном.</a:t>
            </a:r>
            <a:br>
              <a:rPr lang="ru-RU" sz="3600" i="1" dirty="0">
                <a:solidFill>
                  <a:schemeClr val="bg1"/>
                </a:solidFill>
                <a:latin typeface="Century Schoolbook" pitchFamily="18" charset="0"/>
              </a:rPr>
            </a:br>
            <a:r>
              <a:rPr lang="ru-RU" sz="3600" i="1" dirty="0">
                <a:solidFill>
                  <a:schemeClr val="bg1"/>
                </a:solidFill>
                <a:latin typeface="Century Schoolbook" pitchFamily="18" charset="0"/>
              </a:rPr>
              <a:t>Чудес новогодних дождемся мы скоро.</a:t>
            </a:r>
            <a:br>
              <a:rPr lang="ru-RU" sz="3600" i="1" dirty="0">
                <a:solidFill>
                  <a:schemeClr val="bg1"/>
                </a:solidFill>
                <a:latin typeface="Century Schoolbook" pitchFamily="18" charset="0"/>
              </a:rPr>
            </a:br>
            <a:r>
              <a:rPr lang="ru-RU" sz="3600" i="1" dirty="0">
                <a:solidFill>
                  <a:schemeClr val="bg1"/>
                </a:solidFill>
                <a:latin typeface="Century Schoolbook" pitchFamily="18" charset="0"/>
              </a:rPr>
              <a:t>Увидим, как сказка приходит </a:t>
            </a:r>
          </a:p>
          <a:p>
            <a:pPr algn="ctr"/>
            <a:r>
              <a:rPr lang="ru-RU" sz="3600" i="1" dirty="0">
                <a:solidFill>
                  <a:schemeClr val="bg1"/>
                </a:solidFill>
                <a:latin typeface="Century Schoolbook" pitchFamily="18" charset="0"/>
              </a:rPr>
              <a:t>в наш дом…</a:t>
            </a:r>
            <a:br>
              <a:rPr lang="ru-RU" sz="3600" i="1" dirty="0">
                <a:solidFill>
                  <a:schemeClr val="bg1"/>
                </a:solidFill>
                <a:latin typeface="Century Schoolbook" pitchFamily="18" charset="0"/>
              </a:rPr>
            </a:br>
            <a:endParaRPr lang="ru-RU" sz="3600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268760"/>
            <a:ext cx="8712968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Century Schoolbook" pitchFamily="18" charset="0"/>
              </a:rPr>
              <a:t>АДВЕНТ-КАЛЕНДАРЬ</a:t>
            </a:r>
            <a:r>
              <a:rPr lang="ru-RU" sz="1600" i="1" dirty="0">
                <a:solidFill>
                  <a:schemeClr val="bg1"/>
                </a:solidFill>
                <a:latin typeface="Century Schoolbook" pitchFamily="18" charset="0"/>
              </a:rPr>
              <a:t> - ОДИН ИЗ САМЫХ УДАЧНЫХ СПОСОБОВ </a:t>
            </a:r>
            <a:r>
              <a:rPr lang="ru-RU" sz="1600" i="1" dirty="0" smtClean="0">
                <a:solidFill>
                  <a:schemeClr val="bg1"/>
                </a:solidFill>
                <a:latin typeface="Century Schoolbook" pitchFamily="18" charset="0"/>
              </a:rPr>
              <a:t>РАСКРАСИТЬ</a:t>
            </a: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Century Schoolbook" pitchFamily="18" charset="0"/>
              </a:rPr>
              <a:t>ОЖИДАНИЕ ПРАЗДНИКА ОЩУЩЕНИЕМ РАДОСТИ И ВОЛШЕБСТВА. ЧТО </a:t>
            </a:r>
            <a:r>
              <a:rPr lang="ru-RU" sz="1600" i="1" dirty="0" smtClean="0">
                <a:solidFill>
                  <a:schemeClr val="bg1"/>
                </a:solidFill>
                <a:latin typeface="Century Schoolbook" pitchFamily="18" charset="0"/>
              </a:rPr>
              <a:t>ЖЕ</a:t>
            </a: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Century Schoolbook" pitchFamily="18" charset="0"/>
              </a:rPr>
              <a:t>ЭТО ТАКОЕ? СУТЬ АДВЕНТ-КАЛЕНДАРЯ СОСТОИТ В ТОМ, ЧТО ВЕДЕТСЯ </a:t>
            </a:r>
            <a:r>
              <a:rPr lang="ru-RU" sz="1600" i="1" dirty="0" smtClean="0">
                <a:solidFill>
                  <a:schemeClr val="bg1"/>
                </a:solidFill>
                <a:latin typeface="Century Schoolbook" pitchFamily="18" charset="0"/>
              </a:rPr>
              <a:t>ПО</a:t>
            </a: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Century Schoolbook" pitchFamily="18" charset="0"/>
              </a:rPr>
              <a:t>ДНЯМ ОБРАТНЫЙ ОТСЧЕТ ДО НОВОГО ГОДА. ПРИЧЕМ КАЖДЫЙ ДЕНЬ </a:t>
            </a:r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Century Schoolbook" pitchFamily="18" charset="0"/>
              </a:rPr>
              <a:t>РЕБЕНОК </a:t>
            </a:r>
            <a:r>
              <a:rPr lang="ru-RU" sz="1600" i="1" dirty="0">
                <a:solidFill>
                  <a:schemeClr val="bg1"/>
                </a:solidFill>
                <a:latin typeface="Century Schoolbook" pitchFamily="18" charset="0"/>
              </a:rPr>
              <a:t>НАХОДИТ В АДВЕНТ-КАЛЕНДАРЕ КАКОЙ-ТО НЕБОЛЬШОЙ И </a:t>
            </a:r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Century Schoolbook" pitchFamily="18" charset="0"/>
              </a:rPr>
              <a:t>ПРИЯТНЫЙ </a:t>
            </a:r>
            <a:r>
              <a:rPr lang="ru-RU" sz="1600" i="1" dirty="0">
                <a:solidFill>
                  <a:schemeClr val="bg1"/>
                </a:solidFill>
                <a:latin typeface="Century Schoolbook" pitchFamily="18" charset="0"/>
              </a:rPr>
              <a:t>СЮРПРИЗ, А ТАКЖЕ ЗАДАНИЕ ИЛИ ИДЕЮ ДОСУГА </a:t>
            </a:r>
            <a:r>
              <a:rPr lang="ru-RU" sz="1600" i="1" dirty="0" smtClean="0">
                <a:solidFill>
                  <a:schemeClr val="bg1"/>
                </a:solidFill>
                <a:latin typeface="Century Schoolbook" pitchFamily="18" charset="0"/>
              </a:rPr>
              <a:t>НА</a:t>
            </a: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Century Schoolbook" pitchFamily="18" charset="0"/>
              </a:rPr>
              <a:t>ТЕКУЩИЙ ДЕНЬ. ВАЖНОЕ МЕСТО В ДАННОМ ПРОЕКТЕ ЗАНИМАЕТ </a:t>
            </a:r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Century Schoolbook" pitchFamily="18" charset="0"/>
              </a:rPr>
              <a:t>ИЗУЧЕНИЕ </a:t>
            </a:r>
            <a:r>
              <a:rPr lang="ru-RU" sz="1600" i="1" dirty="0">
                <a:solidFill>
                  <a:schemeClr val="bg1"/>
                </a:solidFill>
                <a:latin typeface="Century Schoolbook" pitchFamily="18" charset="0"/>
              </a:rPr>
              <a:t>И СОХРАНЕНИЕ ТРАДИЦИЙ ПРАЗДНОВАНИЯ НОВОГО ГОДА, </a:t>
            </a:r>
            <a:r>
              <a:rPr lang="ru-RU" sz="1600" i="1" dirty="0" smtClean="0">
                <a:solidFill>
                  <a:schemeClr val="bg1"/>
                </a:solidFill>
                <a:latin typeface="Century Schoolbook" pitchFamily="18" charset="0"/>
              </a:rPr>
              <a:t>ЧТО</a:t>
            </a: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Century Schoolbook" pitchFamily="18" charset="0"/>
              </a:rPr>
              <a:t>ПОМОГАЕТ УДОВЛЕТВОРИТЬ ПОЗНАВАТЕЛЬНЫЙ ИНТЕРЕС ДЕТЕЙ К </a:t>
            </a:r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Century Schoolbook" pitchFamily="18" charset="0"/>
              </a:rPr>
              <a:t>ЭТОМУ </a:t>
            </a:r>
            <a:r>
              <a:rPr lang="ru-RU" sz="1600" i="1" dirty="0">
                <a:solidFill>
                  <a:schemeClr val="bg1"/>
                </a:solidFill>
                <a:latin typeface="Century Schoolbook" pitchFamily="18" charset="0"/>
              </a:rPr>
              <a:t>ПРАЗДНИКУ. </a:t>
            </a:r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16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1600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052736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u="sng" dirty="0" smtClean="0">
                <a:solidFill>
                  <a:schemeClr val="bg1"/>
                </a:solidFill>
                <a:latin typeface="Century Schoolbook" pitchFamily="18" charset="0"/>
              </a:rPr>
              <a:t>Цель </a:t>
            </a:r>
            <a:r>
              <a:rPr lang="ru-RU" sz="3600" i="1" u="sng" dirty="0" err="1" smtClean="0">
                <a:solidFill>
                  <a:schemeClr val="bg1"/>
                </a:solidFill>
                <a:latin typeface="Century Schoolbook" pitchFamily="18" charset="0"/>
              </a:rPr>
              <a:t>адвент-календаря</a:t>
            </a:r>
            <a:r>
              <a:rPr lang="ru-RU" sz="3600" i="1" u="sng" dirty="0" smtClean="0">
                <a:solidFill>
                  <a:schemeClr val="bg1"/>
                </a:solidFill>
                <a:latin typeface="Century Schoolbook" pitchFamily="18" charset="0"/>
              </a:rPr>
              <a:t>: </a:t>
            </a:r>
            <a:endParaRPr lang="ru-RU" sz="3600" i="1" u="sng" dirty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3600" i="1" u="sng" dirty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r>
              <a:rPr lang="ru-RU" sz="3600" i="1" dirty="0">
                <a:solidFill>
                  <a:schemeClr val="bg1"/>
                </a:solidFill>
                <a:latin typeface="Century Schoolbook" pitchFamily="18" charset="0"/>
              </a:rPr>
              <a:t>Вызвать интерес к предстоящему празднику. Создать праздничное новогоднее настроение</a:t>
            </a:r>
          </a:p>
        </p:txBody>
      </p:sp>
      <p:pic>
        <p:nvPicPr>
          <p:cNvPr id="15362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6455" y="2186286"/>
            <a:ext cx="3717545" cy="4671714"/>
          </a:xfrm>
          <a:prstGeom prst="rect">
            <a:avLst/>
          </a:prstGeom>
          <a:noFill/>
        </p:spPr>
      </p:pic>
      <p:pic>
        <p:nvPicPr>
          <p:cNvPr id="15363" name="Picture 3" descr="C:\Users\Admin\Desktop\печать\pic (1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188641"/>
            <a:ext cx="7748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Century Schoolbook" pitchFamily="18" charset="0"/>
              </a:rPr>
              <a:t>17 </a:t>
            </a:r>
            <a:r>
              <a:rPr lang="ru-RU" sz="2800" i="1" dirty="0">
                <a:solidFill>
                  <a:schemeClr val="bg1"/>
                </a:solidFill>
                <a:latin typeface="Century Schoolbook" pitchFamily="18" charset="0"/>
              </a:rPr>
              <a:t>декабря – получили письмо от </a:t>
            </a:r>
            <a:endParaRPr lang="ru-RU" sz="28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Century Schoolbook" pitchFamily="18" charset="0"/>
              </a:rPr>
              <a:t>Деда </a:t>
            </a:r>
            <a:r>
              <a:rPr lang="ru-RU" sz="2800" i="1" dirty="0">
                <a:solidFill>
                  <a:schemeClr val="bg1"/>
                </a:solidFill>
                <a:latin typeface="Century Schoolbook" pitchFamily="18" charset="0"/>
              </a:rPr>
              <a:t>Мороза </a:t>
            </a:r>
            <a:r>
              <a:rPr lang="ru-RU" sz="2800" i="1" dirty="0" smtClean="0">
                <a:solidFill>
                  <a:schemeClr val="bg1"/>
                </a:solidFill>
                <a:latin typeface="Century Schoolbook" pitchFamily="18" charset="0"/>
              </a:rPr>
              <a:t>с </a:t>
            </a:r>
            <a:r>
              <a:rPr lang="ru-RU" sz="2800" i="1" dirty="0" err="1">
                <a:solidFill>
                  <a:schemeClr val="bg1"/>
                </a:solidFill>
                <a:latin typeface="Century Schoolbook" pitchFamily="18" charset="0"/>
              </a:rPr>
              <a:t>адвент-календарем</a:t>
            </a:r>
            <a:r>
              <a:rPr lang="ru-RU" sz="2800" i="1" dirty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endParaRPr lang="ru-RU" sz="2800" i="1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algn="ctr"/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5" name="Picture 2" descr="C:\Users\Admin\Desktop\печать\orig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0528" y="5229200"/>
            <a:ext cx="1985916" cy="1548000"/>
          </a:xfrm>
          <a:prstGeom prst="rect">
            <a:avLst/>
          </a:prstGeom>
          <a:noFill/>
        </p:spPr>
      </p:pic>
      <p:pic>
        <p:nvPicPr>
          <p:cNvPr id="6" name="Picture 2" descr="C:\Users\Admin\Desktop\печать\orig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80312" y="5085184"/>
            <a:ext cx="1985923" cy="1548000"/>
          </a:xfrm>
          <a:prstGeom prst="rect">
            <a:avLst/>
          </a:prstGeom>
          <a:noFill/>
        </p:spPr>
      </p:pic>
      <p:pic>
        <p:nvPicPr>
          <p:cNvPr id="16387" name="Picture 3" descr="C:\Users\Admin\Desktop\печать\pic (1)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23" cy="500042"/>
          </a:xfrm>
          <a:prstGeom prst="rect">
            <a:avLst/>
          </a:prstGeom>
          <a:noFill/>
        </p:spPr>
      </p:pic>
      <p:pic>
        <p:nvPicPr>
          <p:cNvPr id="12" name="Рисунок 11" descr="d58bd740588485351dec047f13259036.jpg"/>
          <p:cNvPicPr/>
          <p:nvPr/>
        </p:nvPicPr>
        <p:blipFill>
          <a:blip r:embed="rId5" cstate="print"/>
          <a:srcRect l="3207" t="4330" r="3061" b="4330"/>
          <a:stretch>
            <a:fillRect/>
          </a:stretch>
        </p:blipFill>
        <p:spPr>
          <a:xfrm>
            <a:off x="1475656" y="1484784"/>
            <a:ext cx="6124575" cy="4219575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г. Шарыпово, детский сад 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Ромашка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                                                                     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детям группы № 3 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Земляничка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г. Шарыпово, детский сад 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Ромашка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                                                                     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детям группы № 3 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Земляничка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г. Шарыпово, детский сад 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Ромашка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                                                                     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детям группы № 3 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Земляничка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г. Шарыпово, детский сад 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Ромашка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                                                                     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детям группы № 3 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Земляничка</a:t>
            </a:r>
            <a:r>
              <a:rPr kumimoji="0" lang="ru-RU" sz="1100" b="0" i="1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1" y="4797152"/>
            <a:ext cx="2808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Г. Шарыпово, детский сад «ромашка»,                                                                       </a:t>
            </a:r>
          </a:p>
          <a:p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детям группы № 3 «земляничка»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IMG_20241218_182837.jpg"/>
          <p:cNvPicPr>
            <a:picLocks noChangeAspect="1"/>
          </p:cNvPicPr>
          <p:nvPr/>
        </p:nvPicPr>
        <p:blipFill>
          <a:blip r:embed="rId3" cstate="print"/>
          <a:srcRect l="2886" t="5096" r="2823"/>
          <a:stretch>
            <a:fillRect/>
          </a:stretch>
        </p:blipFill>
        <p:spPr>
          <a:xfrm>
            <a:off x="971600" y="404664"/>
            <a:ext cx="7056784" cy="5363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6021288"/>
            <a:ext cx="432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i="1" dirty="0" err="1" smtClean="0">
                <a:solidFill>
                  <a:schemeClr val="bg1"/>
                </a:solidFill>
                <a:latin typeface="Century Schoolbook" pitchFamily="18" charset="0"/>
              </a:rPr>
              <a:t>Адвент-календарь</a:t>
            </a:r>
            <a:endParaRPr lang="ru-RU" sz="3600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7" name="Рисунок 6" descr="389962e0d6a64afe59fac91ca803c3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76672"/>
            <a:ext cx="1584000" cy="15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60648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600" i="1" dirty="0" smtClean="0">
                <a:solidFill>
                  <a:schemeClr val="bg1"/>
                </a:solidFill>
                <a:latin typeface="Century Schoolbook" pitchFamily="18" charset="0"/>
              </a:rPr>
              <a:t>18</a:t>
            </a:r>
            <a:r>
              <a:rPr lang="ru-RU" sz="3600" i="1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ru-RU" sz="3600" i="1" dirty="0" smtClean="0">
                <a:solidFill>
                  <a:schemeClr val="bg1"/>
                </a:solidFill>
                <a:latin typeface="Century Schoolbook" pitchFamily="18" charset="0"/>
              </a:rPr>
              <a:t>декабря – наряжаем елочку</a:t>
            </a:r>
            <a:endParaRPr lang="ru-RU" sz="3600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15361" name="Picture 1" descr="C:\Users\User\Downloads\презентация адвент-календарь\IMG-20241219-WA0031.jpg"/>
          <p:cNvPicPr>
            <a:picLocks noChangeAspect="1" noChangeArrowheads="1"/>
          </p:cNvPicPr>
          <p:nvPr/>
        </p:nvPicPr>
        <p:blipFill>
          <a:blip r:embed="rId3" cstate="print"/>
          <a:srcRect l="10661" t="12358" b="1140"/>
          <a:stretch>
            <a:fillRect/>
          </a:stretch>
        </p:blipFill>
        <p:spPr bwMode="auto">
          <a:xfrm>
            <a:off x="179512" y="2060848"/>
            <a:ext cx="2453930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C:\Users\User\Downloads\презентация адвент-календарь\IMG-20241219-WA0029.jpg"/>
          <p:cNvPicPr>
            <a:picLocks noChangeAspect="1" noChangeArrowheads="1"/>
          </p:cNvPicPr>
          <p:nvPr/>
        </p:nvPicPr>
        <p:blipFill>
          <a:blip r:embed="rId4" cstate="print"/>
          <a:srcRect l="13170" t="4204" r="-1175" b="12201"/>
          <a:stretch>
            <a:fillRect/>
          </a:stretch>
        </p:blipFill>
        <p:spPr bwMode="auto">
          <a:xfrm>
            <a:off x="6444208" y="1916832"/>
            <a:ext cx="2501328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C:\Users\User\Downloads\презентация адвент-календарь\Изображение WhatsApp 2024-12-19 в 10.50.59_1eb511d8.jpg"/>
          <p:cNvPicPr>
            <a:picLocks noChangeAspect="1" noChangeArrowheads="1"/>
          </p:cNvPicPr>
          <p:nvPr/>
        </p:nvPicPr>
        <p:blipFill>
          <a:blip r:embed="rId5" cstate="print"/>
          <a:srcRect r="-2473" b="8734"/>
          <a:stretch>
            <a:fillRect/>
          </a:stretch>
        </p:blipFill>
        <p:spPr bwMode="auto">
          <a:xfrm>
            <a:off x="3048633" y="980728"/>
            <a:ext cx="3046734" cy="48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95736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Елочка, ты елка,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Елка просто диво,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Посмотрите сами,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Как она красива!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91072" y="500042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  <a:p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ru-RU" sz="2800" i="1" dirty="0">
                <a:solidFill>
                  <a:schemeClr val="bg1"/>
                </a:solidFill>
                <a:latin typeface="Century Schoolbook" pitchFamily="18" charset="0"/>
              </a:rPr>
              <a:t>  </a:t>
            </a:r>
          </a:p>
          <a:p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ru-RU" sz="2800" i="1" dirty="0">
                <a:solidFill>
                  <a:schemeClr val="bg1"/>
                </a:solidFill>
                <a:latin typeface="Century Schoolbook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60648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  <a:latin typeface="Century Schoolbook" pitchFamily="18" charset="0"/>
              </a:rPr>
              <a:t>19 </a:t>
            </a:r>
            <a:r>
              <a:rPr lang="ru-RU" sz="3600" i="1" dirty="0">
                <a:solidFill>
                  <a:schemeClr val="bg1"/>
                </a:solidFill>
                <a:latin typeface="Century Schoolbook" pitchFamily="18" charset="0"/>
              </a:rPr>
              <a:t>декабря – </a:t>
            </a:r>
            <a:r>
              <a:rPr lang="ru-RU" sz="3600" i="1" dirty="0" smtClean="0">
                <a:solidFill>
                  <a:schemeClr val="bg1"/>
                </a:solidFill>
                <a:latin typeface="Century Schoolbook" pitchFamily="18" charset="0"/>
              </a:rPr>
              <a:t>украшали окна</a:t>
            </a:r>
            <a:endParaRPr lang="ru-RU" sz="3600" i="1" dirty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ru-RU" sz="2400" i="1" dirty="0">
                <a:solidFill>
                  <a:schemeClr val="bg1"/>
                </a:solidFill>
                <a:latin typeface="Century Schoolbook" pitchFamily="18" charset="0"/>
              </a:rPr>
              <a:t/>
            </a:r>
            <a:br>
              <a:rPr lang="ru-RU" sz="2400" i="1" dirty="0">
                <a:solidFill>
                  <a:schemeClr val="bg1"/>
                </a:solidFill>
                <a:latin typeface="Century Schoolbook" pitchFamily="18" charset="0"/>
              </a:rPr>
            </a:br>
            <a:endParaRPr lang="ru-RU" sz="2400" i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13313" name="Picture 1" descr="C:\Users\User\Downloads\презентация адвент-календарь\IMG-20241222-WA0015.jpg"/>
          <p:cNvPicPr>
            <a:picLocks noChangeAspect="1" noChangeArrowheads="1"/>
          </p:cNvPicPr>
          <p:nvPr/>
        </p:nvPicPr>
        <p:blipFill>
          <a:blip r:embed="rId3" cstate="print"/>
          <a:srcRect t="4091" b="5504"/>
          <a:stretch>
            <a:fillRect/>
          </a:stretch>
        </p:blipFill>
        <p:spPr bwMode="auto">
          <a:xfrm>
            <a:off x="179512" y="980728"/>
            <a:ext cx="2000989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User\Downloads\презентация адвент-календарь\IMG-20241222-WA0019.jpg"/>
          <p:cNvPicPr>
            <a:picLocks noChangeAspect="1" noChangeArrowheads="1"/>
          </p:cNvPicPr>
          <p:nvPr/>
        </p:nvPicPr>
        <p:blipFill>
          <a:blip r:embed="rId4" cstate="print"/>
          <a:srcRect l="17689" t="17478" r="5209" b="8728"/>
          <a:stretch>
            <a:fillRect/>
          </a:stretch>
        </p:blipFill>
        <p:spPr bwMode="auto">
          <a:xfrm>
            <a:off x="7092280" y="4149080"/>
            <a:ext cx="1888101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C:\Users\User\Downloads\презентация адвент-календарь\IMG-20241222-WA0014.jpg"/>
          <p:cNvPicPr>
            <a:picLocks noChangeAspect="1" noChangeArrowheads="1"/>
          </p:cNvPicPr>
          <p:nvPr/>
        </p:nvPicPr>
        <p:blipFill>
          <a:blip r:embed="rId5" cstate="print"/>
          <a:srcRect l="9817" t="9347" r="5102"/>
          <a:stretch>
            <a:fillRect/>
          </a:stretch>
        </p:blipFill>
        <p:spPr bwMode="auto">
          <a:xfrm>
            <a:off x="3841549" y="4402320"/>
            <a:ext cx="1697816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ownloads\презентация адвент-календарь\Изображение WhatsApp 2025-01-09 в 07.30.16_2a1eee2a.jpg"/>
          <p:cNvPicPr>
            <a:picLocks noChangeAspect="1" noChangeArrowheads="1"/>
          </p:cNvPicPr>
          <p:nvPr/>
        </p:nvPicPr>
        <p:blipFill>
          <a:blip r:embed="rId6" cstate="print"/>
          <a:srcRect l="9868" t="1701" r="20384" b="7617"/>
          <a:stretch>
            <a:fillRect/>
          </a:stretch>
        </p:blipFill>
        <p:spPr bwMode="auto">
          <a:xfrm>
            <a:off x="2843808" y="764704"/>
            <a:ext cx="3298042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 (4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1052736"/>
            <a:ext cx="1809000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 (4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4221088"/>
            <a:ext cx="1809000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43808" y="3212976"/>
            <a:ext cx="33525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Узором чудной </a:t>
            </a:r>
            <a:r>
              <a:rPr lang="ru-RU" i="1" dirty="0" err="1" smtClean="0">
                <a:solidFill>
                  <a:schemeClr val="bg1"/>
                </a:solidFill>
              </a:rPr>
              <a:t>вытынанки</a:t>
            </a:r>
            <a:endParaRPr lang="ru-RU" i="1" dirty="0" smtClean="0">
              <a:solidFill>
                <a:schemeClr val="bg1"/>
              </a:solidFill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Ажурный сыпался снежок,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Неслись с горы резные санки,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Нес Дед Мороз большой мешок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-fotki.yandex.ru/get/145691/27156178.1bd/0_1981a7_3125b1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572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>
                <a:solidFill>
                  <a:schemeClr val="bg1"/>
                </a:solidFill>
                <a:latin typeface="Century Schoolbook" pitchFamily="18" charset="0"/>
              </a:rPr>
              <a:t>22 </a:t>
            </a:r>
            <a:r>
              <a:rPr lang="ru-RU" sz="2800" i="1" u="sng" dirty="0" smtClean="0">
                <a:solidFill>
                  <a:schemeClr val="bg1"/>
                </a:solidFill>
                <a:latin typeface="Century Schoolbook" pitchFamily="18" charset="0"/>
              </a:rPr>
              <a:t>декабря - аппликация «Снеговик»</a:t>
            </a:r>
            <a:endParaRPr lang="ru-RU" sz="2800" i="1" u="sng" dirty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ru-RU" sz="2800" i="1" dirty="0">
                <a:solidFill>
                  <a:schemeClr val="bg1"/>
                </a:solidFill>
                <a:latin typeface="Century Schoolbook" pitchFamily="18" charset="0"/>
              </a:rPr>
              <a:t>. </a:t>
            </a:r>
          </a:p>
          <a:p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  <a:p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ru-RU" sz="2800" i="1" dirty="0">
                <a:solidFill>
                  <a:schemeClr val="bg1"/>
                </a:solidFill>
                <a:latin typeface="Century Schoolbook" pitchFamily="18" charset="0"/>
              </a:rPr>
              <a:t>  </a:t>
            </a:r>
          </a:p>
          <a:p>
            <a:endParaRPr lang="ru-RU" sz="2800" i="1" dirty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ru-RU" sz="2800" i="1" dirty="0">
                <a:solidFill>
                  <a:schemeClr val="bg1"/>
                </a:solidFill>
                <a:latin typeface="Century Schoolbook" pitchFamily="18" charset="0"/>
              </a:rPr>
              <a:t> </a:t>
            </a:r>
          </a:p>
        </p:txBody>
      </p:sp>
      <p:pic>
        <p:nvPicPr>
          <p:cNvPr id="17410" name="Picture 2" descr="C:\Users\User\Downloads\презентация адвент-календарь\IMG-20241217-WA0021.jpg"/>
          <p:cNvPicPr>
            <a:picLocks noChangeAspect="1" noChangeArrowheads="1"/>
          </p:cNvPicPr>
          <p:nvPr/>
        </p:nvPicPr>
        <p:blipFill>
          <a:blip r:embed="rId3" cstate="print"/>
          <a:srcRect l="3478" t="15385" r="28678" b="29646"/>
          <a:stretch>
            <a:fillRect/>
          </a:stretch>
        </p:blipFill>
        <p:spPr bwMode="auto">
          <a:xfrm>
            <a:off x="179512" y="1844824"/>
            <a:ext cx="2266067" cy="24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User\Downloads\презентация адвент-календарь\IMG-20241217-WA0019.jpg"/>
          <p:cNvPicPr>
            <a:picLocks noChangeAspect="1" noChangeArrowheads="1"/>
          </p:cNvPicPr>
          <p:nvPr/>
        </p:nvPicPr>
        <p:blipFill>
          <a:blip r:embed="rId4" cstate="print"/>
          <a:srcRect t="15992" r="10832" b="19313"/>
          <a:stretch>
            <a:fillRect/>
          </a:stretch>
        </p:blipFill>
        <p:spPr bwMode="auto">
          <a:xfrm>
            <a:off x="6516216" y="1700808"/>
            <a:ext cx="2268000" cy="219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C:\Users\User\Downloads\презентация адвент-календарь\IMG-20241217-WA0015.jpg"/>
          <p:cNvPicPr>
            <a:picLocks noChangeAspect="1" noChangeArrowheads="1"/>
          </p:cNvPicPr>
          <p:nvPr/>
        </p:nvPicPr>
        <p:blipFill>
          <a:blip r:embed="rId5" cstate="print"/>
          <a:srcRect r="13740" b="43301"/>
          <a:stretch>
            <a:fillRect/>
          </a:stretch>
        </p:blipFill>
        <p:spPr bwMode="auto">
          <a:xfrm>
            <a:off x="3347864" y="2708920"/>
            <a:ext cx="2505685" cy="21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 descr="C:\Users\User\Downloads\презентация адвент-календарь\IMG-20250108-WA0079.jpg"/>
          <p:cNvPicPr>
            <a:picLocks noChangeAspect="1" noChangeArrowheads="1"/>
          </p:cNvPicPr>
          <p:nvPr/>
        </p:nvPicPr>
        <p:blipFill>
          <a:blip r:embed="rId6" cstate="print"/>
          <a:srcRect l="6618" r="1827" b="49746"/>
          <a:stretch>
            <a:fillRect/>
          </a:stretch>
        </p:blipFill>
        <p:spPr bwMode="auto">
          <a:xfrm>
            <a:off x="2555776" y="980728"/>
            <a:ext cx="3848169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11760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err="1" smtClean="0">
                <a:solidFill>
                  <a:schemeClr val="bg1"/>
                </a:solidFill>
              </a:rPr>
              <a:t>Снеговик-снеговичок</a:t>
            </a:r>
            <a:r>
              <a:rPr lang="ru-RU" i="1" dirty="0" smtClean="0">
                <a:solidFill>
                  <a:schemeClr val="bg1"/>
                </a:solidFill>
              </a:rPr>
              <a:t>,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Ты как гриб-боровичок,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Крепенький и ладный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И такой нарядный!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265</Words>
  <Application>Microsoft Office PowerPoint</Application>
  <PresentationFormat>Экран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 kiselew</dc:creator>
  <cp:lastModifiedBy>User</cp:lastModifiedBy>
  <cp:revision>151</cp:revision>
  <dcterms:created xsi:type="dcterms:W3CDTF">2018-11-28T13:43:37Z</dcterms:created>
  <dcterms:modified xsi:type="dcterms:W3CDTF">2026-01-14T14:03:28Z</dcterms:modified>
</cp:coreProperties>
</file>