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144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 /><Relationship Id="rId34" Type="http://schemas.openxmlformats.org/officeDocument/2006/relationships/tableStyles" Target="tableStyles.xml" /><Relationship Id="rId3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29" name="Shape 1029"/>
          <p:cNvSpPr>
            <a:spLocks noChangeShapeType="1" noGrp="1"/>
          </p:cNvSpPr>
          <p:nvPr>
            <p:ph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1" name="Shape 1031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2" name="Shape 1032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1_Тре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52" name="Прямая соединительная линия 12"/>
          <p:cNvGrpSpPr/>
          <p:nvPr/>
        </p:nvGrpSpPr>
        <p:grpSpPr bwMode="auto">
          <a:xfrm>
            <a:off x="506412" y="5340350"/>
            <a:ext cx="8643937" cy="23811"/>
            <a:chOff x="319" y="3364"/>
            <a:chExt cx="5445" cy="15"/>
          </a:xfrm>
        </p:grpSpPr>
        <p:pic>
          <p:nvPicPr>
            <p:cNvPr id="2050" name="Прямая соединительная линия 1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19" y="3364"/>
              <a:ext cx="5445" cy="15"/>
            </a:xfrm>
            <a:prstGeom prst="rect">
              <a:avLst/>
            </a:prstGeom>
            <a:noFill/>
          </p:spPr>
        </p:pic>
        <p:sp>
          <p:nvSpPr>
            <p:cNvPr id="2051" name="Shape 2051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2053" name="Текст 7"/>
          <p:cNvSpPr>
            <a:spLocks noChangeShapeType="1" noGrp="1"/>
          </p:cNvSpPr>
          <p:nvPr>
            <p:ph type="body"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2054" name="Заголовок 9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2055" name="Дата 15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2056" name="Нижний колонтитул 1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2057" name="Номер слайда 14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2_Тре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076" name="Прямая соединительная линия 6"/>
          <p:cNvGrpSpPr/>
          <p:nvPr/>
        </p:nvGrpSpPr>
        <p:grpSpPr bwMode="auto">
          <a:xfrm>
            <a:off x="506412" y="1036637"/>
            <a:ext cx="8643937" cy="30162"/>
            <a:chOff x="319" y="653"/>
            <a:chExt cx="5445" cy="19"/>
          </a:xfrm>
        </p:grpSpPr>
        <p:pic>
          <p:nvPicPr>
            <p:cNvPr id="3074" name="Прямая соединительная линия 6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</p:spPr>
        </p:pic>
        <p:sp>
          <p:nvSpPr>
            <p:cNvPr id="3075" name="Shape 3075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3079" name="Прямая соединительная линия 8"/>
          <p:cNvGrpSpPr/>
          <p:nvPr/>
        </p:nvGrpSpPr>
        <p:grpSpPr bwMode="auto">
          <a:xfrm>
            <a:off x="506412" y="1036637"/>
            <a:ext cx="8643937" cy="30162"/>
            <a:chOff x="319" y="653"/>
            <a:chExt cx="5445" cy="19"/>
          </a:xfrm>
        </p:grpSpPr>
        <p:pic>
          <p:nvPicPr>
            <p:cNvPr id="3077" name="Прямая соединительная линия 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</p:spPr>
        </p:pic>
        <p:sp>
          <p:nvSpPr>
            <p:cNvPr id="3078" name="Shape 3078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3082" name="Прямая соединительная линия 11"/>
          <p:cNvGrpSpPr/>
          <p:nvPr/>
        </p:nvGrpSpPr>
        <p:grpSpPr bwMode="auto">
          <a:xfrm>
            <a:off x="506412" y="1047750"/>
            <a:ext cx="8643937" cy="25400"/>
            <a:chOff x="319" y="660"/>
            <a:chExt cx="5445" cy="16"/>
          </a:xfrm>
        </p:grpSpPr>
        <p:pic>
          <p:nvPicPr>
            <p:cNvPr id="3080" name="Прямая соединительная линия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</p:spPr>
        </p:pic>
        <p:sp>
          <p:nvSpPr>
            <p:cNvPr id="3081" name="Shape 3081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3083" name="Текст 7"/>
          <p:cNvSpPr>
            <a:spLocks noChangeShapeType="1" noGrp="1"/>
          </p:cNvSpPr>
          <p:nvPr>
            <p:ph type="body"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3084" name="Заголовок 9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085" name="Дата 24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86" name="Нижний колонтитул 18"/>
          <p:cNvSpPr>
            <a:spLocks noChangeShapeType="1" noGrp="1"/>
          </p:cNvSpPr>
          <p:nvPr>
            <p:ph type="ftr" idx="3"/>
          </p:nvPr>
        </p:nvSpPr>
        <p:spPr bwMode="auto">
          <a:xfrm>
            <a:off x="3581400" y="76200"/>
            <a:ext cx="2895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87" name="Номер слайда 1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3_Тре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100" name="Прямая соединительная линия 12"/>
          <p:cNvGrpSpPr/>
          <p:nvPr/>
        </p:nvGrpSpPr>
        <p:grpSpPr bwMode="auto">
          <a:xfrm>
            <a:off x="506412" y="3432175"/>
            <a:ext cx="8643937" cy="23811"/>
            <a:chOff x="319" y="2162"/>
            <a:chExt cx="5445" cy="15"/>
          </a:xfrm>
        </p:grpSpPr>
        <p:pic>
          <p:nvPicPr>
            <p:cNvPr id="4098" name="Прямая соединительная линия 1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19" y="2162"/>
              <a:ext cx="5445" cy="15"/>
            </a:xfrm>
            <a:prstGeom prst="rect">
              <a:avLst/>
            </a:prstGeom>
            <a:noFill/>
          </p:spPr>
        </p:pic>
        <p:sp>
          <p:nvSpPr>
            <p:cNvPr id="4099" name="Shape 4099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4101" name="Текст 7"/>
          <p:cNvSpPr>
            <a:spLocks noChangeShapeType="1" noGrp="1"/>
          </p:cNvSpPr>
          <p:nvPr>
            <p:ph type="body"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102" name="Заголовок 9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4103" name="Дата 18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4104" name="Нижний колонтитул 10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4105" name="Номер слайда 1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4_Тре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124" name="Прямая соединительная линия 12"/>
          <p:cNvGrpSpPr/>
          <p:nvPr/>
        </p:nvGrpSpPr>
        <p:grpSpPr bwMode="auto">
          <a:xfrm>
            <a:off x="506412" y="6010274"/>
            <a:ext cx="8643937" cy="25400"/>
            <a:chOff x="319" y="3786"/>
            <a:chExt cx="5445" cy="16"/>
          </a:xfrm>
        </p:grpSpPr>
        <p:pic>
          <p:nvPicPr>
            <p:cNvPr id="5122" name="Прямая соединительная линия 1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19" y="3786"/>
              <a:ext cx="5445" cy="16"/>
            </a:xfrm>
            <a:prstGeom prst="rect">
              <a:avLst/>
            </a:prstGeom>
            <a:noFill/>
          </p:spPr>
        </p:pic>
        <p:sp>
          <p:nvSpPr>
            <p:cNvPr id="5123" name="Shape 5123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5125" name="Текст 7"/>
          <p:cNvSpPr>
            <a:spLocks noChangeShapeType="1" noGrp="1"/>
          </p:cNvSpPr>
          <p:nvPr>
            <p:ph type="body"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5126" name="Заголовок 9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5127" name="Дата 9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5128" name="Нижний колонтитул 5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5129" name="Номер слайда 6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7000"/>
            <a:ext cx="762000" cy="2476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5_Тре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Текст 7"/>
          <p:cNvSpPr>
            <a:spLocks noChangeShapeType="1" noGrp="1"/>
          </p:cNvSpPr>
          <p:nvPr>
            <p:ph type="body"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6147" name="Заголовок 9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148" name="Дата 2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6149" name="Нижний колонтитул 23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6150" name="Номер слайда 6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6_Тре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172" name="Прямая соединительная линия 12"/>
          <p:cNvGrpSpPr/>
          <p:nvPr/>
        </p:nvGrpSpPr>
        <p:grpSpPr bwMode="auto">
          <a:xfrm>
            <a:off x="506412" y="5840412"/>
            <a:ext cx="8643937" cy="23811"/>
            <a:chOff x="319" y="3679"/>
            <a:chExt cx="5445" cy="15"/>
          </a:xfrm>
        </p:grpSpPr>
        <p:pic>
          <p:nvPicPr>
            <p:cNvPr id="7170" name="Прямая соединительная линия 1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19" y="3679"/>
              <a:ext cx="5445" cy="15"/>
            </a:xfrm>
            <a:prstGeom prst="rect">
              <a:avLst/>
            </a:prstGeom>
            <a:noFill/>
          </p:spPr>
        </p:pic>
        <p:sp>
          <p:nvSpPr>
            <p:cNvPr id="7171" name="Shape 7171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7173" name="Текст 7"/>
          <p:cNvSpPr>
            <a:spLocks noChangeShapeType="1" noGrp="1"/>
          </p:cNvSpPr>
          <p:nvPr>
            <p:ph type="body"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7174" name="Заголовок 9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7175" name="Дата 24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7176" name="Нижний колонтитул 28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7177" name="Номер слайда 6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7_Тре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Текст 7"/>
          <p:cNvSpPr>
            <a:spLocks noChangeShapeType="1" noGrp="1"/>
          </p:cNvSpPr>
          <p:nvPr>
            <p:ph type="body"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8195" name="Заголовок 9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8196" name="Дата 6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8197" name="Нижний колонтитул 4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8198" name="Номер слайда 30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8_Тре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Текст 7"/>
          <p:cNvSpPr>
            <a:spLocks noChangeShapeType="1" noGrp="1"/>
          </p:cNvSpPr>
          <p:nvPr>
            <p:ph type="body"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9219" name="Заголовок 9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9220" name="Дата 3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9221" name="Нижний колонтитул 4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9222" name="Номер слайда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3.jpg"/><Relationship Id="rId12" Type="http://schemas.openxmlformats.org/officeDocument/2006/relationships/image" Target="../media/image4.png"/><Relationship Id="rId13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1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Прямая соединительная линия 6"/>
          <p:cNvGrpSpPr/>
          <p:nvPr/>
        </p:nvGrpSpPr>
        <p:grpSpPr bwMode="auto">
          <a:xfrm>
            <a:off x="506412" y="1036637"/>
            <a:ext cx="8643937" cy="30162"/>
            <a:chOff x="319" y="653"/>
            <a:chExt cx="5445" cy="19"/>
          </a:xfrm>
        </p:grpSpPr>
        <p:pic>
          <p:nvPicPr>
            <p:cNvPr id="1026" name="Прямая соединительная линия 6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</p:spPr>
        </p:pic>
        <p:sp>
          <p:nvSpPr>
            <p:cNvPr id="1027" name="Shape 1027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1029" name="Текст 7"/>
          <p:cNvSpPr>
            <a:spLocks noChangeShapeType="1" noGrp="1"/>
          </p:cNvSpPr>
          <p:nvPr>
            <p:ph type="body" idx="1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lr>
                <a:srgbClr val="F0A22E"/>
              </a:buClr>
              <a:buSzPct val="70000"/>
              <a:buChar char=""/>
              <a:defRPr/>
            </a:pPr>
            <a:r>
              <a:rPr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lr>
                <a:srgbClr val="F0A22E"/>
              </a:buClr>
              <a:buSzPct val="70000"/>
              <a:buChar char=""/>
              <a:defRPr/>
            </a:pPr>
            <a:r>
              <a:rPr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lr>
                <a:srgbClr val="F0A22E"/>
              </a:buClr>
              <a:buSzPct val="70000"/>
              <a:buChar char=""/>
              <a:defRPr/>
            </a:pPr>
            <a:r>
              <a:rPr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lr>
                <a:srgbClr val="F0A22E"/>
              </a:buClr>
              <a:buSzPct val="60000"/>
              <a:buChar char=""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030" name="Дата 10"/>
          <p:cNvSpPr>
            <a:spLocks noChangeShapeType="1" noGrp="1"/>
          </p:cNvSpPr>
          <p:nvPr>
            <p:ph type="dt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1" name="Нижний колонтитул 27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32" name="Номер слайда 4"/>
          <p:cNvSpPr>
            <a:spLocks noChangeShapeType="1" noGrp="1"/>
          </p:cNvSpPr>
          <p:nvPr>
            <p:ph type="sldNum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Franklin Gothic Book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200">
                <a:solidFill>
                  <a:srgbClr val="D38E27"/>
                </a:solidFill>
              </a:rPr>
              <a:t/>
            </a:fld>
            <a:endParaRPr/>
          </a:p>
        </p:txBody>
      </p:sp>
      <p:sp>
        <p:nvSpPr>
          <p:cNvPr id="1033" name="Заголовок 9"/>
          <p:cNvSpPr>
            <a:spLocks noChangeShapeType="1" noGrp="1"/>
          </p:cNvSpPr>
          <p:nvPr>
            <p:ph type="title" idx="0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заголовка</a:t>
            </a:r>
            <a:endParaRPr/>
          </a:p>
        </p:txBody>
      </p:sp>
      <p:grpSp>
        <p:nvGrpSpPr>
          <p:cNvPr id="1036" name="Прямая соединительная линия 8"/>
          <p:cNvGrpSpPr/>
          <p:nvPr/>
        </p:nvGrpSpPr>
        <p:grpSpPr bwMode="auto">
          <a:xfrm>
            <a:off x="506412" y="1036637"/>
            <a:ext cx="8643937" cy="30162"/>
            <a:chOff x="319" y="653"/>
            <a:chExt cx="5445" cy="19"/>
          </a:xfrm>
        </p:grpSpPr>
        <p:pic>
          <p:nvPicPr>
            <p:cNvPr id="1034" name="Прямая соединительная линия 8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319" y="653"/>
              <a:ext cx="5445" cy="19"/>
            </a:xfrm>
            <a:prstGeom prst="rect">
              <a:avLst/>
            </a:prstGeom>
            <a:noFill/>
          </p:spPr>
        </p:pic>
        <p:sp>
          <p:nvSpPr>
            <p:cNvPr id="1035" name="Shape 1035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  <p:grpSp>
        <p:nvGrpSpPr>
          <p:cNvPr id="1039" name="Прямая соединительная линия 11"/>
          <p:cNvGrpSpPr/>
          <p:nvPr/>
        </p:nvGrpSpPr>
        <p:grpSpPr bwMode="auto">
          <a:xfrm>
            <a:off x="506412" y="1047750"/>
            <a:ext cx="8643937" cy="25400"/>
            <a:chOff x="319" y="660"/>
            <a:chExt cx="5445" cy="16"/>
          </a:xfrm>
        </p:grpSpPr>
        <p:pic>
          <p:nvPicPr>
            <p:cNvPr id="1037" name="Прямая соединительная линия 11"/>
            <p:cNvPicPr>
              <a:picLocks noChangeAspect="1"/>
            </p:cNvPicPr>
            <p:nvPr/>
          </p:nvPicPr>
          <p:blipFill>
            <a:blip r:embed="rId13"/>
            <a:stretch/>
          </p:blipFill>
          <p:spPr bwMode="auto">
            <a:xfrm>
              <a:off x="319" y="660"/>
              <a:ext cx="5445" cy="16"/>
            </a:xfrm>
            <a:prstGeom prst="rect">
              <a:avLst/>
            </a:prstGeom>
            <a:noFill/>
          </p:spPr>
        </p:pic>
        <p:sp>
          <p:nvSpPr>
            <p:cNvPr id="1038" name="Shape 1038"/>
            <p:cNvSpPr txBox="1">
              <a:spLocks noChangeShapeType="1"/>
            </p:cNvSpPr>
            <p:nvPr/>
          </p:nvSpPr>
          <p:spPr bwMode="auto">
            <a:prstGeom prst="rect">
              <a:avLst/>
            </a:prstGeom>
            <a:noFill/>
          </p:spPr>
          <p:txBody>
            <a:bodyPr lIns="91440" tIns="45720" rIns="91440" bIns="45720"/>
            <a:lstStyle/>
            <a:p>
              <a:pPr>
                <a:defRPr/>
              </a:pPr>
              <a:endParaRPr sz="1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>
        <a:spcBef>
          <a:spcPts val="0"/>
        </a:spcBef>
        <a:buNone/>
        <a:defRPr sz="36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>
        <a:spcBef>
          <a:spcPts val="0"/>
        </a:spcBef>
        <a:buClr>
          <a:schemeClr val="accent1"/>
        </a:buClr>
        <a:buSzPct val="7000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buClr>
          <a:schemeClr val="accent1"/>
        </a:buClr>
        <a:buSzPct val="7000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buClr>
          <a:schemeClr val="accent1"/>
        </a:buClr>
        <a:buSzPct val="70000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buClr>
          <a:schemeClr val="accent1"/>
        </a:buClr>
        <a:buSzPct val="700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buClr>
          <a:schemeClr val="accent1"/>
        </a:buClr>
        <a:buSzPct val="60000"/>
        <a:buFont typeface="Wingdings 2"/>
        <a:buChar char=""/>
        <a:defRPr sz="18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Clr>
          <a:schemeClr val="accent1"/>
        </a:buClr>
        <a:buSzPct val="6000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Clr>
          <a:schemeClr val="accent1"/>
        </a:buClr>
        <a:buSzPct val="6000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Clr>
          <a:schemeClr val="accent1"/>
        </a:buClr>
        <a:buSzPct val="60000"/>
        <a:buFont typeface="Wingdings 2"/>
        <a:buChar char="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Clr>
          <a:schemeClr val="accent1"/>
        </a:buClr>
        <a:buSzPct val="60000"/>
        <a:buFont typeface="Wingdings 2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Rectangle 2"/>
          <p:cNvPicPr>
            <a:picLocks noChangeAspect="1" noGrp="1"/>
          </p:cNvPicPr>
          <p:nvPr>
            <p:ph type="ctrTitle"/>
          </p:nvPr>
        </p:nvPicPr>
        <p:blipFill>
          <a:blip r:embed="rId3"/>
          <a:srcRect l="0" t="0" r="0" b="35559"/>
          <a:stretch/>
        </p:blipFill>
        <p:spPr bwMode="auto">
          <a:xfrm flipH="0" flipV="0">
            <a:off x="4936331" y="1132283"/>
            <a:ext cx="3895724" cy="32879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Grp="1"/>
          </p:cNvPicPr>
          <p:nvPr/>
        </p:nvPicPr>
        <p:blipFill>
          <a:blip r:embed="rId2"/>
          <a:srcRect l="0" t="17134" r="0" b="18682"/>
          <a:stretch/>
        </p:blipFill>
        <p:spPr bwMode="auto">
          <a:xfrm>
            <a:off x="1979612" y="1700212"/>
            <a:ext cx="5143500" cy="3268662"/>
          </a:xfrm>
          <a:prstGeom prst="rect">
            <a:avLst/>
          </a:prstGeom>
          <a:noFill/>
        </p:spPr>
      </p:pic>
      <p:sp>
        <p:nvSpPr>
          <p:cNvPr id="19459" name="Rectangle 6"/>
          <p:cNvSpPr>
            <a:spLocks noChangeShapeType="1" noGrp="1"/>
          </p:cNvSpPr>
          <p:nvPr/>
        </p:nvSpPr>
        <p:spPr bwMode="auto">
          <a:xfrm>
            <a:off x="1835150" y="333375"/>
            <a:ext cx="2954337" cy="3024187"/>
          </a:xfrm>
          <a:prstGeom prst="rect">
            <a:avLst/>
          </a:prstGeom>
          <a:solidFill>
            <a:srgbClr val="FBA3C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460" name="Rectangle 7"/>
          <p:cNvSpPr>
            <a:spLocks noChangeShapeType="1" noGrp="1"/>
          </p:cNvSpPr>
          <p:nvPr/>
        </p:nvSpPr>
        <p:spPr bwMode="auto">
          <a:xfrm>
            <a:off x="1835150" y="3284537"/>
            <a:ext cx="2952750" cy="3097212"/>
          </a:xfrm>
          <a:prstGeom prst="rect">
            <a:avLst/>
          </a:prstGeom>
          <a:solidFill>
            <a:srgbClr val="F3F5A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461" name="Rectangle 8"/>
          <p:cNvSpPr>
            <a:spLocks noChangeShapeType="1" noGrp="1"/>
          </p:cNvSpPr>
          <p:nvPr/>
        </p:nvSpPr>
        <p:spPr bwMode="auto">
          <a:xfrm>
            <a:off x="4787900" y="333375"/>
            <a:ext cx="2736850" cy="2951162"/>
          </a:xfrm>
          <a:prstGeom prst="rect">
            <a:avLst/>
          </a:prstGeom>
          <a:solidFill>
            <a:schemeClr val="folHlink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462" name="Rectangle 9"/>
          <p:cNvSpPr>
            <a:spLocks noChangeShapeType="1" noGrp="1"/>
          </p:cNvSpPr>
          <p:nvPr/>
        </p:nvSpPr>
        <p:spPr bwMode="auto">
          <a:xfrm>
            <a:off x="4787900" y="3284537"/>
            <a:ext cx="2736850" cy="3097212"/>
          </a:xfrm>
          <a:prstGeom prst="rect">
            <a:avLst/>
          </a:prstGeom>
          <a:solidFill>
            <a:srgbClr val="B2A6F8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1143000" y="1857375"/>
            <a:ext cx="6778625" cy="35607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b="0" i="1" u="none"/>
              <a:t>Кого первым встречает героиня сказки "Гуси-лебеди", отправившаяся на поиски</a:t>
            </a:r>
            <a:endParaRPr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b="0" i="1" u="none"/>
              <a:t> брата?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835150" y="1484312"/>
            <a:ext cx="5616575" cy="3819525"/>
          </a:xfrm>
          <a:prstGeom prst="rect">
            <a:avLst/>
          </a:prstGeom>
          <a:noFill/>
        </p:spPr>
      </p:pic>
      <p:sp>
        <p:nvSpPr>
          <p:cNvPr id="21507" name="Rectangle 5"/>
          <p:cNvSpPr>
            <a:spLocks noChangeShapeType="1" noGrp="1"/>
          </p:cNvSpPr>
          <p:nvPr/>
        </p:nvSpPr>
        <p:spPr bwMode="auto">
          <a:xfrm>
            <a:off x="971550" y="836612"/>
            <a:ext cx="3529012" cy="2520950"/>
          </a:xfrm>
          <a:prstGeom prst="rect">
            <a:avLst/>
          </a:prstGeom>
          <a:solidFill>
            <a:srgbClr val="FFFF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1508" name="Rectangle 6"/>
          <p:cNvSpPr>
            <a:spLocks noChangeShapeType="1" noGrp="1"/>
          </p:cNvSpPr>
          <p:nvPr/>
        </p:nvSpPr>
        <p:spPr bwMode="auto">
          <a:xfrm>
            <a:off x="971550" y="3357562"/>
            <a:ext cx="3529012" cy="2592387"/>
          </a:xfrm>
          <a:prstGeom prst="rect">
            <a:avLst/>
          </a:prstGeom>
          <a:solidFill>
            <a:srgbClr val="00FF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1509" name="Rectangle 7"/>
          <p:cNvSpPr>
            <a:spLocks noChangeShapeType="1" noGrp="1"/>
          </p:cNvSpPr>
          <p:nvPr/>
        </p:nvSpPr>
        <p:spPr bwMode="auto">
          <a:xfrm>
            <a:off x="4500562" y="836612"/>
            <a:ext cx="3671887" cy="2520950"/>
          </a:xfrm>
          <a:prstGeom prst="rect">
            <a:avLst/>
          </a:prstGeom>
          <a:solidFill>
            <a:srgbClr val="CC00CC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1510" name="Rectangle 8"/>
          <p:cNvSpPr>
            <a:spLocks noChangeShapeType="1" noGrp="1"/>
          </p:cNvSpPr>
          <p:nvPr/>
        </p:nvSpPr>
        <p:spPr bwMode="auto">
          <a:xfrm>
            <a:off x="4500562" y="3357562"/>
            <a:ext cx="3671887" cy="2592387"/>
          </a:xfrm>
          <a:prstGeom prst="rect">
            <a:avLst/>
          </a:prstGeom>
          <a:solidFill>
            <a:srgbClr val="FFCCCC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ShapeType="1" noGrp="1"/>
          </p:cNvSpPr>
          <p:nvPr>
            <p:ph type="obj"/>
          </p:nvPr>
        </p:nvSpPr>
        <p:spPr bwMode="auto">
          <a:xfrm>
            <a:off x="1908175" y="1989137"/>
            <a:ext cx="6789737" cy="4525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b="0" i="1" u="none"/>
              <a:t>Про Емелю в сказке речь...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b="0" i="1" u="none"/>
              <a:t>В чистом поле едет печь.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b="0" i="1" u="none"/>
              <a:t>По чьему велению,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b="0" i="1" u="none"/>
              <a:t>По чьему хотению?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786062" y="1047750"/>
            <a:ext cx="3571875" cy="4762500"/>
          </a:xfrm>
          <a:prstGeom prst="rect">
            <a:avLst/>
          </a:prstGeom>
          <a:noFill/>
        </p:spPr>
      </p:pic>
      <p:sp>
        <p:nvSpPr>
          <p:cNvPr id="23555" name="Rectangle 7"/>
          <p:cNvSpPr>
            <a:spLocks noChangeShapeType="1" noGrp="1"/>
          </p:cNvSpPr>
          <p:nvPr/>
        </p:nvSpPr>
        <p:spPr bwMode="auto">
          <a:xfrm>
            <a:off x="1692275" y="333375"/>
            <a:ext cx="3097212" cy="3024187"/>
          </a:xfrm>
          <a:prstGeom prst="rect">
            <a:avLst/>
          </a:prstGeom>
          <a:solidFill>
            <a:srgbClr val="FBA3C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3556" name="Rectangle 8"/>
          <p:cNvSpPr>
            <a:spLocks noChangeShapeType="1" noGrp="1"/>
          </p:cNvSpPr>
          <p:nvPr/>
        </p:nvSpPr>
        <p:spPr bwMode="auto">
          <a:xfrm>
            <a:off x="1692275" y="3284537"/>
            <a:ext cx="3095625" cy="3097212"/>
          </a:xfrm>
          <a:prstGeom prst="rect">
            <a:avLst/>
          </a:prstGeom>
          <a:solidFill>
            <a:srgbClr val="F3F5A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3557" name="Rectangle 9"/>
          <p:cNvSpPr>
            <a:spLocks noChangeShapeType="1" noGrp="1"/>
          </p:cNvSpPr>
          <p:nvPr/>
        </p:nvSpPr>
        <p:spPr bwMode="auto">
          <a:xfrm>
            <a:off x="4787900" y="333375"/>
            <a:ext cx="2736850" cy="2951162"/>
          </a:xfrm>
          <a:prstGeom prst="rect">
            <a:avLst/>
          </a:prstGeom>
          <a:solidFill>
            <a:schemeClr val="folHlink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3558" name="Rectangle 10"/>
          <p:cNvSpPr>
            <a:spLocks noChangeShapeType="1" noGrp="1"/>
          </p:cNvSpPr>
          <p:nvPr/>
        </p:nvSpPr>
        <p:spPr bwMode="auto">
          <a:xfrm>
            <a:off x="4787900" y="3284537"/>
            <a:ext cx="2736850" cy="3097212"/>
          </a:xfrm>
          <a:prstGeom prst="rect">
            <a:avLst/>
          </a:prstGeom>
          <a:solidFill>
            <a:srgbClr val="B2A6F8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1908175" y="1700212"/>
            <a:ext cx="6789737" cy="48148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b="0" i="1" u="none"/>
              <a:t>Назовите сказку, в которой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endParaRPr lang="en-US"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b="0" i="1" u="none"/>
              <a:t>Нет ни речки, ни пруда -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b="0" i="1" u="none"/>
              <a:t>Где воды напиться?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b="0" i="1" u="none"/>
              <a:t>Очень вкусная вода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b="0" i="1" u="none"/>
              <a:t>В ямке от копытца.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411412" y="549275"/>
            <a:ext cx="4333875" cy="5715000"/>
          </a:xfrm>
          <a:prstGeom prst="rect">
            <a:avLst/>
          </a:prstGeom>
          <a:noFill/>
        </p:spPr>
      </p:pic>
      <p:sp>
        <p:nvSpPr>
          <p:cNvPr id="25603" name="Rectangle 5"/>
          <p:cNvSpPr>
            <a:spLocks noChangeShapeType="1" noGrp="1"/>
          </p:cNvSpPr>
          <p:nvPr/>
        </p:nvSpPr>
        <p:spPr bwMode="auto">
          <a:xfrm>
            <a:off x="1692275" y="333375"/>
            <a:ext cx="3097212" cy="3024187"/>
          </a:xfrm>
          <a:prstGeom prst="rect">
            <a:avLst/>
          </a:prstGeom>
          <a:solidFill>
            <a:srgbClr val="FBA3C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5604" name="Rectangle 6"/>
          <p:cNvSpPr>
            <a:spLocks noChangeShapeType="1" noGrp="1"/>
          </p:cNvSpPr>
          <p:nvPr/>
        </p:nvSpPr>
        <p:spPr bwMode="auto">
          <a:xfrm>
            <a:off x="1692275" y="3284537"/>
            <a:ext cx="3095625" cy="3097212"/>
          </a:xfrm>
          <a:prstGeom prst="rect">
            <a:avLst/>
          </a:prstGeom>
          <a:solidFill>
            <a:srgbClr val="F3F5A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5605" name="Rectangle 7"/>
          <p:cNvSpPr>
            <a:spLocks noChangeShapeType="1" noGrp="1"/>
          </p:cNvSpPr>
          <p:nvPr/>
        </p:nvSpPr>
        <p:spPr bwMode="auto">
          <a:xfrm>
            <a:off x="4787900" y="333375"/>
            <a:ext cx="2736850" cy="2951162"/>
          </a:xfrm>
          <a:prstGeom prst="rect">
            <a:avLst/>
          </a:prstGeom>
          <a:solidFill>
            <a:schemeClr val="folHlink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5606" name="Rectangle 8"/>
          <p:cNvSpPr>
            <a:spLocks noChangeShapeType="1" noGrp="1"/>
          </p:cNvSpPr>
          <p:nvPr/>
        </p:nvSpPr>
        <p:spPr bwMode="auto">
          <a:xfrm>
            <a:off x="4787900" y="3284537"/>
            <a:ext cx="2736850" cy="3097212"/>
          </a:xfrm>
          <a:prstGeom prst="rect">
            <a:avLst/>
          </a:prstGeom>
          <a:solidFill>
            <a:srgbClr val="B2A6F8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1428750" y="1357312"/>
            <a:ext cx="6286500" cy="4525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ru-RU" b="0" i="1" u="none">
                <a:ea typeface="华文楷体"/>
              </a:rPr>
              <a:t>Что подарила матушка перед смертью Василисушке из сказки «Василиса Прекрасная»?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3143250" y="1495425"/>
            <a:ext cx="2857500" cy="3867150"/>
          </a:xfrm>
          <a:prstGeom prst="rect">
            <a:avLst/>
          </a:prstGeom>
          <a:noFill/>
        </p:spPr>
      </p:pic>
      <p:sp>
        <p:nvSpPr>
          <p:cNvPr id="27651" name="Rectangle 5"/>
          <p:cNvSpPr>
            <a:spLocks noChangeShapeType="1" noGrp="1"/>
          </p:cNvSpPr>
          <p:nvPr/>
        </p:nvSpPr>
        <p:spPr bwMode="auto">
          <a:xfrm>
            <a:off x="6084887" y="4941887"/>
            <a:ext cx="1090612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i="0" u="none">
                <a:ea typeface="华文楷体"/>
              </a:rPr>
              <a:t>Куколку</a:t>
            </a:r>
            <a:endParaRPr/>
          </a:p>
        </p:txBody>
      </p:sp>
      <p:sp>
        <p:nvSpPr>
          <p:cNvPr id="27652" name="Rectangle 6"/>
          <p:cNvSpPr>
            <a:spLocks noChangeShapeType="1" noGrp="1"/>
          </p:cNvSpPr>
          <p:nvPr/>
        </p:nvSpPr>
        <p:spPr bwMode="auto">
          <a:xfrm>
            <a:off x="1692275" y="333375"/>
            <a:ext cx="2879725" cy="3024187"/>
          </a:xfrm>
          <a:prstGeom prst="rect">
            <a:avLst/>
          </a:prstGeom>
          <a:solidFill>
            <a:srgbClr val="FBA3C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7653" name="Rectangle 7"/>
          <p:cNvSpPr>
            <a:spLocks noChangeShapeType="1" noGrp="1"/>
          </p:cNvSpPr>
          <p:nvPr/>
        </p:nvSpPr>
        <p:spPr bwMode="auto">
          <a:xfrm>
            <a:off x="1692275" y="3284537"/>
            <a:ext cx="2879725" cy="3097212"/>
          </a:xfrm>
          <a:prstGeom prst="rect">
            <a:avLst/>
          </a:prstGeom>
          <a:solidFill>
            <a:srgbClr val="F3F5A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7654" name="Rectangle 8"/>
          <p:cNvSpPr>
            <a:spLocks noChangeShapeType="1" noGrp="1"/>
          </p:cNvSpPr>
          <p:nvPr/>
        </p:nvSpPr>
        <p:spPr bwMode="auto">
          <a:xfrm>
            <a:off x="4572000" y="333375"/>
            <a:ext cx="2952750" cy="2951162"/>
          </a:xfrm>
          <a:prstGeom prst="rect">
            <a:avLst/>
          </a:prstGeom>
          <a:solidFill>
            <a:schemeClr val="folHlink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7655" name="Rectangle 9"/>
          <p:cNvSpPr>
            <a:spLocks noChangeShapeType="1" noGrp="1"/>
          </p:cNvSpPr>
          <p:nvPr/>
        </p:nvSpPr>
        <p:spPr bwMode="auto">
          <a:xfrm>
            <a:off x="4572000" y="3284537"/>
            <a:ext cx="2952750" cy="3097212"/>
          </a:xfrm>
          <a:prstGeom prst="rect">
            <a:avLst/>
          </a:prstGeom>
          <a:solidFill>
            <a:srgbClr val="B2A6F8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1357312" y="1214437"/>
            <a:ext cx="6429375" cy="46704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ru-RU" b="0" i="1" u="none">
                <a:ea typeface="华文楷体"/>
              </a:rPr>
              <a:t>В какой сказке Серый волк помогает главному герою Жар-птицу найти, Коня златогривого раздобыть, на Елене Прекрасной жениться?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6" name="Rectangle 2"/>
          <p:cNvPicPr>
            <a:picLocks noChangeAspect="1" noGrp="1"/>
          </p:cNvPicPr>
          <p:nvPr>
            <p:ph type="title"/>
          </p:nvPr>
        </p:nvPicPr>
        <p:blipFill>
          <a:blip r:embed="rId2"/>
          <a:stretch/>
        </p:blipFill>
        <p:spPr bwMode="auto">
          <a:xfrm>
            <a:off x="298450" y="450850"/>
            <a:ext cx="8699500" cy="1152525"/>
          </a:xfrm>
          <a:prstGeom prst="rect">
            <a:avLst/>
          </a:prstGeom>
          <a:noFill/>
        </p:spPr>
      </p:pic>
      <p:sp>
        <p:nvSpPr>
          <p:cNvPr id="11267" name="Rectangle 4"/>
          <p:cNvSpPr>
            <a:spLocks noChangeShapeType="1" noGrp="1"/>
          </p:cNvSpPr>
          <p:nvPr>
            <p:ph type="obj"/>
          </p:nvPr>
        </p:nvSpPr>
        <p:spPr bwMode="auto">
          <a:xfrm>
            <a:off x="304800" y="1554162"/>
            <a:ext cx="8686800" cy="4525962"/>
          </a:xfrm>
          <a:prstGeom prst="rect">
            <a:avLst/>
          </a:prstGeom>
          <a:noFill/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>
                <a:solidFill>
                  <a:srgbClr val="0000CC"/>
                </a:solidFill>
              </a:rPr>
              <a:t>Отгадайте сказочные загадки. </a:t>
            </a:r>
            <a:endParaRPr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>
                <a:solidFill>
                  <a:srgbClr val="663300"/>
                </a:solidFill>
              </a:rPr>
              <a:t>Ответы спрятаны за разноцветными квадратиками. Уберите один квадратик, нажав на кнопку мышки. Догадались, что за герой был загадан? Если нет, то нажмите на мышку еще раз, и еще, пока все четыре квадратика не будут открыты. Тогда вы узнаете правильный ответ!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627312" y="1052512"/>
            <a:ext cx="3533775" cy="488791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ShapeType="1" noGrp="1"/>
          </p:cNvSpPr>
          <p:nvPr/>
        </p:nvSpPr>
        <p:spPr bwMode="auto">
          <a:xfrm>
            <a:off x="1692275" y="333375"/>
            <a:ext cx="2879725" cy="3024187"/>
          </a:xfrm>
          <a:prstGeom prst="rect">
            <a:avLst/>
          </a:prstGeom>
          <a:solidFill>
            <a:srgbClr val="38DB2B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9700" name="Rectangle 4"/>
          <p:cNvSpPr>
            <a:spLocks noChangeShapeType="1" noGrp="1"/>
          </p:cNvSpPr>
          <p:nvPr/>
        </p:nvSpPr>
        <p:spPr bwMode="auto">
          <a:xfrm>
            <a:off x="1692275" y="3284537"/>
            <a:ext cx="2879725" cy="3097212"/>
          </a:xfrm>
          <a:prstGeom prst="rect">
            <a:avLst/>
          </a:prstGeom>
          <a:solidFill>
            <a:srgbClr val="B2A6F8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9701" name="Rectangle 5"/>
          <p:cNvSpPr>
            <a:spLocks noChangeShapeType="1" noGrp="1"/>
          </p:cNvSpPr>
          <p:nvPr/>
        </p:nvSpPr>
        <p:spPr bwMode="auto">
          <a:xfrm>
            <a:off x="4572000" y="333375"/>
            <a:ext cx="2952750" cy="2951162"/>
          </a:xfrm>
          <a:prstGeom prst="rect">
            <a:avLst/>
          </a:prstGeom>
          <a:solidFill>
            <a:srgbClr val="FBA3C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9702" name="Rectangle 6"/>
          <p:cNvSpPr>
            <a:spLocks noChangeShapeType="1" noGrp="1"/>
          </p:cNvSpPr>
          <p:nvPr/>
        </p:nvSpPr>
        <p:spPr bwMode="auto">
          <a:xfrm>
            <a:off x="4572000" y="3284537"/>
            <a:ext cx="2952750" cy="3097212"/>
          </a:xfrm>
          <a:prstGeom prst="rect">
            <a:avLst/>
          </a:prstGeom>
          <a:solidFill>
            <a:srgbClr val="ECF05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1500187" y="1214437"/>
            <a:ext cx="6142037" cy="4525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ru-RU" b="0" i="1" u="none">
                <a:ea typeface="华文楷体"/>
              </a:rPr>
              <a:t>Кто помогал Хаврошечке выполнить трудные задания в срок?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085850" y="1114425"/>
            <a:ext cx="6972300" cy="4629150"/>
          </a:xfrm>
          <a:prstGeom prst="rect">
            <a:avLst/>
          </a:prstGeom>
          <a:noFill/>
        </p:spPr>
      </p:pic>
      <p:sp>
        <p:nvSpPr>
          <p:cNvPr id="31747" name="Rectangle 5"/>
          <p:cNvSpPr>
            <a:spLocks noChangeShapeType="1" noGrp="1"/>
          </p:cNvSpPr>
          <p:nvPr/>
        </p:nvSpPr>
        <p:spPr bwMode="auto">
          <a:xfrm>
            <a:off x="1042987" y="333375"/>
            <a:ext cx="3673475" cy="2951162"/>
          </a:xfrm>
          <a:prstGeom prst="rect">
            <a:avLst/>
          </a:prstGeom>
          <a:solidFill>
            <a:srgbClr val="F3F5A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1748" name="Rectangle 6"/>
          <p:cNvSpPr>
            <a:spLocks noChangeShapeType="1" noGrp="1"/>
          </p:cNvSpPr>
          <p:nvPr/>
        </p:nvSpPr>
        <p:spPr bwMode="auto">
          <a:xfrm>
            <a:off x="1042987" y="3284537"/>
            <a:ext cx="3673475" cy="3097212"/>
          </a:xfrm>
          <a:prstGeom prst="rect">
            <a:avLst/>
          </a:prstGeom>
          <a:solidFill>
            <a:srgbClr val="FF33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1749" name="Rectangle 7"/>
          <p:cNvSpPr>
            <a:spLocks noChangeShapeType="1" noGrp="1"/>
          </p:cNvSpPr>
          <p:nvPr/>
        </p:nvSpPr>
        <p:spPr bwMode="auto">
          <a:xfrm>
            <a:off x="4716462" y="333375"/>
            <a:ext cx="3455987" cy="2951162"/>
          </a:xfrm>
          <a:prstGeom prst="rect">
            <a:avLst/>
          </a:prstGeom>
          <a:solidFill>
            <a:srgbClr val="0000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1750" name="Rectangle 8"/>
          <p:cNvSpPr>
            <a:spLocks noChangeShapeType="1" noGrp="1"/>
          </p:cNvSpPr>
          <p:nvPr/>
        </p:nvSpPr>
        <p:spPr bwMode="auto">
          <a:xfrm>
            <a:off x="4716462" y="3284537"/>
            <a:ext cx="3455987" cy="3097212"/>
          </a:xfrm>
          <a:prstGeom prst="rect">
            <a:avLst/>
          </a:prstGeom>
          <a:solidFill>
            <a:srgbClr val="66FF33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1143000" y="1071562"/>
            <a:ext cx="6635750" cy="4525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/>
              <a:t>	</a:t>
            </a:r>
            <a:r>
              <a:rPr b="0" i="1" u="none"/>
              <a:t>Веселый и ловкий герой этого произведения отправился в опасное путешествие, но, привыкнув к постоянным победам и удачам, он потерял бдительность и тут же был съеден врагом, который оказался хитрее его.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484437" y="1196975"/>
            <a:ext cx="3681412" cy="4833937"/>
          </a:xfrm>
          <a:prstGeom prst="rect">
            <a:avLst/>
          </a:prstGeom>
          <a:noFill/>
        </p:spPr>
      </p:pic>
      <p:sp>
        <p:nvSpPr>
          <p:cNvPr id="33795" name="Rectangle 9"/>
          <p:cNvSpPr>
            <a:spLocks noChangeShapeType="1" noGrp="1"/>
          </p:cNvSpPr>
          <p:nvPr/>
        </p:nvSpPr>
        <p:spPr bwMode="auto">
          <a:xfrm>
            <a:off x="1042987" y="1052512"/>
            <a:ext cx="3541712" cy="2520950"/>
          </a:xfrm>
          <a:prstGeom prst="rect">
            <a:avLst/>
          </a:prstGeom>
          <a:solidFill>
            <a:srgbClr val="66FF33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3796" name="Rectangle 10"/>
          <p:cNvSpPr>
            <a:spLocks noChangeShapeType="1" noGrp="1"/>
          </p:cNvSpPr>
          <p:nvPr/>
        </p:nvSpPr>
        <p:spPr bwMode="auto">
          <a:xfrm>
            <a:off x="1042987" y="3573462"/>
            <a:ext cx="3541712" cy="2592387"/>
          </a:xfrm>
          <a:prstGeom prst="rect">
            <a:avLst/>
          </a:prstGeom>
          <a:solidFill>
            <a:srgbClr val="CC00CC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3797" name="Rectangle 11"/>
          <p:cNvSpPr>
            <a:spLocks noChangeShapeType="1" noGrp="1"/>
          </p:cNvSpPr>
          <p:nvPr/>
        </p:nvSpPr>
        <p:spPr bwMode="auto">
          <a:xfrm>
            <a:off x="4572000" y="1052512"/>
            <a:ext cx="3600450" cy="2520950"/>
          </a:xfrm>
          <a:prstGeom prst="rect">
            <a:avLst/>
          </a:prstGeom>
          <a:solidFill>
            <a:srgbClr val="FF33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3798" name="Rectangle 12"/>
          <p:cNvSpPr>
            <a:spLocks noChangeShapeType="1" noGrp="1"/>
          </p:cNvSpPr>
          <p:nvPr/>
        </p:nvSpPr>
        <p:spPr bwMode="auto">
          <a:xfrm>
            <a:off x="4572000" y="3573462"/>
            <a:ext cx="3600450" cy="2592387"/>
          </a:xfrm>
          <a:prstGeom prst="rect">
            <a:avLst/>
          </a:prstGeom>
          <a:solidFill>
            <a:srgbClr val="99CC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1071562" y="1285875"/>
            <a:ext cx="6562725" cy="39211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/>
              <a:t> 	</a:t>
            </a:r>
            <a:r>
              <a:rPr b="0" i="1" u="none"/>
              <a:t>Сказочная история о том, как только совместными усилиями люди способны преодолеть любые трудности в жизни, даже победить силы природы.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842" name="Picture 2" descr="turnip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611187" y="1557337"/>
            <a:ext cx="8172450" cy="37465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ShapeType="1" noGrp="1"/>
          </p:cNvSpPr>
          <p:nvPr/>
        </p:nvSpPr>
        <p:spPr bwMode="auto">
          <a:xfrm>
            <a:off x="179387" y="836612"/>
            <a:ext cx="4321175" cy="2520950"/>
          </a:xfrm>
          <a:prstGeom prst="rect">
            <a:avLst/>
          </a:prstGeom>
          <a:solidFill>
            <a:srgbClr val="EFAFE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5844" name="Rectangle 4"/>
          <p:cNvSpPr>
            <a:spLocks noChangeShapeType="1" noGrp="1"/>
          </p:cNvSpPr>
          <p:nvPr/>
        </p:nvSpPr>
        <p:spPr bwMode="auto">
          <a:xfrm>
            <a:off x="179387" y="3357562"/>
            <a:ext cx="4321175" cy="2592387"/>
          </a:xfrm>
          <a:prstGeom prst="rect">
            <a:avLst/>
          </a:prstGeom>
          <a:solidFill>
            <a:srgbClr val="FFFF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5845" name="Rectangle 5"/>
          <p:cNvSpPr>
            <a:spLocks noChangeShapeType="1" noGrp="1"/>
          </p:cNvSpPr>
          <p:nvPr/>
        </p:nvSpPr>
        <p:spPr bwMode="auto">
          <a:xfrm>
            <a:off x="4500562" y="836612"/>
            <a:ext cx="4392612" cy="2520950"/>
          </a:xfrm>
          <a:prstGeom prst="rect">
            <a:avLst/>
          </a:prstGeom>
          <a:solidFill>
            <a:srgbClr val="E7D1B7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5846" name="Rectangle 6"/>
          <p:cNvSpPr>
            <a:spLocks noChangeShapeType="1" noGrp="1"/>
          </p:cNvSpPr>
          <p:nvPr/>
        </p:nvSpPr>
        <p:spPr bwMode="auto">
          <a:xfrm>
            <a:off x="4500562" y="3357562"/>
            <a:ext cx="4392612" cy="2592387"/>
          </a:xfrm>
          <a:prstGeom prst="rect">
            <a:avLst/>
          </a:prstGeom>
          <a:solidFill>
            <a:srgbClr val="00FF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1000125" y="1285875"/>
            <a:ext cx="6646862" cy="4525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ru-RU" b="0" i="1" u="none">
                <a:ea typeface="华文楷体"/>
              </a:rPr>
              <a:t>В какой сказке Курочка, чтобы </a:t>
            </a:r>
            <a:endParaRPr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ru-RU" b="0" i="1" u="none">
                <a:ea typeface="华文楷体"/>
              </a:rPr>
              <a:t>спасти Петушка, бегала </a:t>
            </a:r>
            <a:endParaRPr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lang="ru-RU" b="0" i="1" u="none">
                <a:ea typeface="华文楷体"/>
              </a:rPr>
              <a:t>к Корове, к косарям, к печке, </a:t>
            </a:r>
            <a:endParaRPr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b="0" i="1" u="none"/>
              <a:t>к дровосекам, к кузнецу, </a:t>
            </a:r>
            <a:endParaRPr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b="0" i="1" u="none"/>
              <a:t>в лес, за углями?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916237" y="1196975"/>
            <a:ext cx="3570287" cy="4689475"/>
          </a:xfrm>
          <a:prstGeom prst="rect">
            <a:avLst/>
          </a:prstGeom>
          <a:noFill/>
        </p:spPr>
      </p:pic>
      <p:sp>
        <p:nvSpPr>
          <p:cNvPr id="37891" name="Rectangle 5"/>
          <p:cNvSpPr>
            <a:spLocks noChangeShapeType="1" noGrp="1"/>
          </p:cNvSpPr>
          <p:nvPr/>
        </p:nvSpPr>
        <p:spPr bwMode="auto">
          <a:xfrm>
            <a:off x="1835150" y="333375"/>
            <a:ext cx="2808287" cy="3024187"/>
          </a:xfrm>
          <a:prstGeom prst="rect">
            <a:avLst/>
          </a:prstGeom>
          <a:solidFill>
            <a:srgbClr val="FBA3C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7892" name="Rectangle 6"/>
          <p:cNvSpPr>
            <a:spLocks noChangeShapeType="1" noGrp="1"/>
          </p:cNvSpPr>
          <p:nvPr/>
        </p:nvSpPr>
        <p:spPr bwMode="auto">
          <a:xfrm>
            <a:off x="1835150" y="3284537"/>
            <a:ext cx="2808287" cy="3097212"/>
          </a:xfrm>
          <a:prstGeom prst="rect">
            <a:avLst/>
          </a:prstGeom>
          <a:solidFill>
            <a:srgbClr val="F3F5A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7893" name="Rectangle 7"/>
          <p:cNvSpPr>
            <a:spLocks noChangeShapeType="1" noGrp="1"/>
          </p:cNvSpPr>
          <p:nvPr/>
        </p:nvSpPr>
        <p:spPr bwMode="auto">
          <a:xfrm>
            <a:off x="4643437" y="333375"/>
            <a:ext cx="2736850" cy="2951162"/>
          </a:xfrm>
          <a:prstGeom prst="rect">
            <a:avLst/>
          </a:prstGeom>
          <a:solidFill>
            <a:schemeClr val="folHlink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7894" name="Rectangle 8"/>
          <p:cNvSpPr>
            <a:spLocks noChangeShapeType="1" noGrp="1"/>
          </p:cNvSpPr>
          <p:nvPr/>
        </p:nvSpPr>
        <p:spPr bwMode="auto">
          <a:xfrm>
            <a:off x="4643437" y="3284537"/>
            <a:ext cx="2736850" cy="3097212"/>
          </a:xfrm>
          <a:prstGeom prst="rect">
            <a:avLst/>
          </a:prstGeom>
          <a:solidFill>
            <a:srgbClr val="B2A6F8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ShapeType="1" noGrp="1"/>
          </p:cNvSpPr>
          <p:nvPr>
            <p:ph type="obj"/>
          </p:nvPr>
        </p:nvSpPr>
        <p:spPr bwMode="auto">
          <a:xfrm>
            <a:off x="1357312" y="1000125"/>
            <a:ext cx="6707187" cy="51450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>
                <a:ea typeface="华文楷体"/>
              </a:rPr>
              <a:t>		</a:t>
            </a:r>
            <a:r>
              <a:rPr lang="ru-RU" b="0" i="1" u="none">
                <a:ea typeface="华文楷体"/>
              </a:rPr>
              <a:t>Из какой это сказки: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ru-RU" b="0" i="1" u="none">
                <a:ea typeface="华文楷体"/>
              </a:rPr>
              <a:t>		«В домике было две комнаты. Девочка вошла в столовую и увидела на столе три чашки с похлебкой. Первая чашка — очень большая, вторая — поменьше, а третья, синенькая чашечка, была Мишуткина…».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ShapeType="1" noGrp="1"/>
          </p:cNvSpPr>
          <p:nvPr>
            <p:ph type="obj"/>
          </p:nvPr>
        </p:nvSpPr>
        <p:spPr bwMode="auto">
          <a:xfrm>
            <a:off x="928686" y="1357312"/>
            <a:ext cx="6923087" cy="45259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/>
              <a:t>	</a:t>
            </a:r>
            <a:endParaRPr/>
          </a:p>
          <a:p>
            <a:pPr marL="342900" lvl="0" indent="-342900" algn="ctr">
              <a:spcBef>
                <a:spcPts val="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/>
              <a:t>	</a:t>
            </a:r>
            <a:r>
              <a:rPr b="0" i="1" u="none"/>
              <a:t>Какой обычный предмет, который вы иногда можете увидеть у бабушки или мамы в руках, заменял героям русских сказок и карту, и компас?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667000" y="938212"/>
            <a:ext cx="3810000" cy="4981575"/>
          </a:xfrm>
          <a:prstGeom prst="rect">
            <a:avLst/>
          </a:prstGeom>
          <a:noFill/>
        </p:spPr>
      </p:pic>
      <p:sp>
        <p:nvSpPr>
          <p:cNvPr id="39939" name="Rectangle 6"/>
          <p:cNvSpPr>
            <a:spLocks noChangeShapeType="1" noGrp="1"/>
          </p:cNvSpPr>
          <p:nvPr/>
        </p:nvSpPr>
        <p:spPr bwMode="auto">
          <a:xfrm>
            <a:off x="1692275" y="333375"/>
            <a:ext cx="2808287" cy="3024187"/>
          </a:xfrm>
          <a:prstGeom prst="rect">
            <a:avLst/>
          </a:prstGeom>
          <a:solidFill>
            <a:srgbClr val="00FF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9940" name="Rectangle 7"/>
          <p:cNvSpPr>
            <a:spLocks noChangeShapeType="1" noGrp="1"/>
          </p:cNvSpPr>
          <p:nvPr/>
        </p:nvSpPr>
        <p:spPr bwMode="auto">
          <a:xfrm>
            <a:off x="1692275" y="3284537"/>
            <a:ext cx="2808287" cy="3097212"/>
          </a:xfrm>
          <a:prstGeom prst="rect">
            <a:avLst/>
          </a:prstGeom>
          <a:solidFill>
            <a:srgbClr val="99CCFF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9941" name="Rectangle 8"/>
          <p:cNvSpPr>
            <a:spLocks noChangeShapeType="1" noGrp="1"/>
          </p:cNvSpPr>
          <p:nvPr/>
        </p:nvSpPr>
        <p:spPr bwMode="auto">
          <a:xfrm>
            <a:off x="4500562" y="333375"/>
            <a:ext cx="2736850" cy="2951162"/>
          </a:xfrm>
          <a:prstGeom prst="rect">
            <a:avLst/>
          </a:prstGeom>
          <a:solidFill>
            <a:srgbClr val="FF33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9942" name="Rectangle 9"/>
          <p:cNvSpPr>
            <a:spLocks noChangeShapeType="1" noGrp="1"/>
          </p:cNvSpPr>
          <p:nvPr/>
        </p:nvSpPr>
        <p:spPr bwMode="auto">
          <a:xfrm>
            <a:off x="4500562" y="3284537"/>
            <a:ext cx="2736850" cy="3097212"/>
          </a:xfrm>
          <a:prstGeom prst="rect">
            <a:avLst/>
          </a:prstGeom>
          <a:solidFill>
            <a:srgbClr val="FFFF0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268537" y="333375"/>
            <a:ext cx="4616450" cy="59309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ShapeType="1" noGrp="1"/>
          </p:cNvSpPr>
          <p:nvPr/>
        </p:nvSpPr>
        <p:spPr bwMode="auto">
          <a:xfrm>
            <a:off x="1692275" y="333375"/>
            <a:ext cx="3097212" cy="3024187"/>
          </a:xfrm>
          <a:prstGeom prst="rect">
            <a:avLst/>
          </a:prstGeom>
          <a:solidFill>
            <a:srgbClr val="FBA3C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316" name="Rectangle 4"/>
          <p:cNvSpPr>
            <a:spLocks noChangeShapeType="1" noGrp="1"/>
          </p:cNvSpPr>
          <p:nvPr/>
        </p:nvSpPr>
        <p:spPr bwMode="auto">
          <a:xfrm>
            <a:off x="1692275" y="3284537"/>
            <a:ext cx="3095625" cy="3097212"/>
          </a:xfrm>
          <a:prstGeom prst="rect">
            <a:avLst/>
          </a:prstGeom>
          <a:solidFill>
            <a:srgbClr val="F3F5A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317" name="Rectangle 5"/>
          <p:cNvSpPr>
            <a:spLocks noChangeShapeType="1" noGrp="1"/>
          </p:cNvSpPr>
          <p:nvPr/>
        </p:nvSpPr>
        <p:spPr bwMode="auto">
          <a:xfrm>
            <a:off x="4787900" y="333375"/>
            <a:ext cx="2736850" cy="2951162"/>
          </a:xfrm>
          <a:prstGeom prst="rect">
            <a:avLst/>
          </a:prstGeom>
          <a:solidFill>
            <a:schemeClr val="folHlink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318" name="Rectangle 6"/>
          <p:cNvSpPr>
            <a:spLocks noChangeShapeType="1" noGrp="1"/>
          </p:cNvSpPr>
          <p:nvPr/>
        </p:nvSpPr>
        <p:spPr bwMode="auto">
          <a:xfrm>
            <a:off x="4787900" y="3284537"/>
            <a:ext cx="2736850" cy="3097212"/>
          </a:xfrm>
          <a:prstGeom prst="rect">
            <a:avLst/>
          </a:prstGeom>
          <a:solidFill>
            <a:srgbClr val="B2A6F8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1357312" y="1571625"/>
            <a:ext cx="6502400" cy="28813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b="0" i="1" u="none"/>
              <a:t>Чье копытце, полное водицы, </a:t>
            </a:r>
            <a:endParaRPr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b="0" i="1" u="none"/>
              <a:t>попалось сестрице Аленушке и </a:t>
            </a:r>
            <a:endParaRPr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b="0" i="1" u="none"/>
              <a:t>братцу Иванушке на пути</a:t>
            </a:r>
            <a:endParaRPr/>
          </a:p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b="0" i="1" u="none"/>
              <a:t> первым?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403350" y="981075"/>
            <a:ext cx="6480174" cy="4860925"/>
          </a:xfrm>
          <a:prstGeom prst="rect">
            <a:avLst/>
          </a:prstGeom>
          <a:noFill/>
        </p:spPr>
      </p:pic>
      <p:sp>
        <p:nvSpPr>
          <p:cNvPr id="15363" name="Rectangle 5"/>
          <p:cNvSpPr>
            <a:spLocks noChangeShapeType="1" noGrp="1"/>
          </p:cNvSpPr>
          <p:nvPr/>
        </p:nvSpPr>
        <p:spPr bwMode="auto">
          <a:xfrm>
            <a:off x="179387" y="836612"/>
            <a:ext cx="4321175" cy="2520950"/>
          </a:xfrm>
          <a:prstGeom prst="rect">
            <a:avLst/>
          </a:prstGeom>
          <a:solidFill>
            <a:srgbClr val="FDA1AA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5364" name="Rectangle 6"/>
          <p:cNvSpPr>
            <a:spLocks noChangeShapeType="1" noGrp="1"/>
          </p:cNvSpPr>
          <p:nvPr/>
        </p:nvSpPr>
        <p:spPr bwMode="auto">
          <a:xfrm>
            <a:off x="179387" y="3357562"/>
            <a:ext cx="4321175" cy="2592387"/>
          </a:xfrm>
          <a:prstGeom prst="rect">
            <a:avLst/>
          </a:prstGeom>
          <a:solidFill>
            <a:srgbClr val="ECF050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5365" name="Rectangle 7"/>
          <p:cNvSpPr>
            <a:spLocks noChangeShapeType="1" noGrp="1"/>
          </p:cNvSpPr>
          <p:nvPr/>
        </p:nvSpPr>
        <p:spPr bwMode="auto">
          <a:xfrm>
            <a:off x="4500562" y="836612"/>
            <a:ext cx="4392612" cy="2520950"/>
          </a:xfrm>
          <a:prstGeom prst="rect">
            <a:avLst/>
          </a:prstGeom>
          <a:solidFill>
            <a:srgbClr val="38DB2B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5366" name="Rectangle 8"/>
          <p:cNvSpPr>
            <a:spLocks noChangeShapeType="1" noGrp="1"/>
          </p:cNvSpPr>
          <p:nvPr/>
        </p:nvSpPr>
        <p:spPr bwMode="auto">
          <a:xfrm>
            <a:off x="4500562" y="3357562"/>
            <a:ext cx="4392612" cy="2592387"/>
          </a:xfrm>
          <a:prstGeom prst="rect">
            <a:avLst/>
          </a:prstGeom>
          <a:solidFill>
            <a:srgbClr val="3617F3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ShapeType="1" noGrp="1"/>
          </p:cNvSpPr>
          <p:nvPr>
            <p:ph type="obj"/>
          </p:nvPr>
        </p:nvSpPr>
        <p:spPr bwMode="auto">
          <a:xfrm>
            <a:off x="857250" y="1500187"/>
            <a:ext cx="6707187" cy="35607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/>
              <a:t>		</a:t>
            </a:r>
            <a:r>
              <a:rPr b="0" i="1" u="none"/>
              <a:t>Из какого дерева был построен летучий корабль в одноименной сказке?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2627312" y="692150"/>
            <a:ext cx="3994150" cy="5637212"/>
          </a:xfrm>
          <a:prstGeom prst="rect">
            <a:avLst/>
          </a:prstGeom>
          <a:noFill/>
        </p:spPr>
      </p:pic>
      <p:sp>
        <p:nvSpPr>
          <p:cNvPr id="17411" name="Rectangle 5"/>
          <p:cNvSpPr>
            <a:spLocks noChangeShapeType="1" noGrp="1"/>
          </p:cNvSpPr>
          <p:nvPr/>
        </p:nvSpPr>
        <p:spPr bwMode="auto">
          <a:xfrm>
            <a:off x="1835150" y="333375"/>
            <a:ext cx="2954337" cy="3024187"/>
          </a:xfrm>
          <a:prstGeom prst="rect">
            <a:avLst/>
          </a:prstGeom>
          <a:solidFill>
            <a:srgbClr val="FBA3C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412" name="Rectangle 6"/>
          <p:cNvSpPr>
            <a:spLocks noChangeShapeType="1" noGrp="1"/>
          </p:cNvSpPr>
          <p:nvPr/>
        </p:nvSpPr>
        <p:spPr bwMode="auto">
          <a:xfrm>
            <a:off x="1835150" y="3284537"/>
            <a:ext cx="2952750" cy="3097212"/>
          </a:xfrm>
          <a:prstGeom prst="rect">
            <a:avLst/>
          </a:prstGeom>
          <a:solidFill>
            <a:srgbClr val="F3F5A9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413" name="Rectangle 7"/>
          <p:cNvSpPr>
            <a:spLocks noChangeShapeType="1" noGrp="1"/>
          </p:cNvSpPr>
          <p:nvPr/>
        </p:nvSpPr>
        <p:spPr bwMode="auto">
          <a:xfrm>
            <a:off x="4787900" y="333375"/>
            <a:ext cx="2736850" cy="2951162"/>
          </a:xfrm>
          <a:prstGeom prst="rect">
            <a:avLst/>
          </a:prstGeom>
          <a:solidFill>
            <a:schemeClr val="folHlink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414" name="Rectangle 8"/>
          <p:cNvSpPr>
            <a:spLocks noChangeShapeType="1" noGrp="1"/>
          </p:cNvSpPr>
          <p:nvPr/>
        </p:nvSpPr>
        <p:spPr bwMode="auto">
          <a:xfrm>
            <a:off x="4787900" y="3284537"/>
            <a:ext cx="2736850" cy="3097212"/>
          </a:xfrm>
          <a:prstGeom prst="rect">
            <a:avLst/>
          </a:prstGeom>
          <a:solidFill>
            <a:srgbClr val="B2A6F8"/>
          </a:solidFill>
          <a:ln w="9524">
            <a:solidFill>
              <a:schemeClr val="dk1"/>
            </a:solidFill>
            <a:round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ShapeType="1" noGrp="1"/>
          </p:cNvSpPr>
          <p:nvPr>
            <p:ph type="obj"/>
          </p:nvPr>
        </p:nvSpPr>
        <p:spPr bwMode="auto">
          <a:xfrm>
            <a:off x="714375" y="1643062"/>
            <a:ext cx="6994525" cy="35607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"/>
              <a:defRPr sz="3200" b="0" i="0">
                <a:solidFill>
                  <a:schemeClr val="dk2"/>
                </a:solidFill>
                <a:latin typeface="Franklin Gothic Book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"/>
              <a:defRPr sz="2800" b="0" i="0">
                <a:solidFill>
                  <a:schemeClr val="dk2"/>
                </a:solidFill>
                <a:latin typeface="Franklin Gothic Book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"/>
              <a:defRPr sz="2400" b="0" i="0">
                <a:solidFill>
                  <a:schemeClr val="dk2"/>
                </a:solidFill>
                <a:latin typeface="Franklin Gothic Book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Char char=""/>
              <a:defRPr sz="2000" b="0" i="0">
                <a:solidFill>
                  <a:schemeClr val="dk2"/>
                </a:solidFill>
                <a:latin typeface="Franklin Gothic Book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60000"/>
              <a:buChar char=""/>
              <a:defRPr sz="1800" b="0" i="0">
                <a:solidFill>
                  <a:schemeClr val="dk2"/>
                </a:solidFill>
                <a:latin typeface="Franklin Gothic Book"/>
              </a:defRPr>
            </a:lvl5pPr>
          </a:lstStyle>
          <a:p>
            <a:pPr marL="342900" lvl="0" indent="-342900" algn="ctr">
              <a:spcBef>
                <a:spcPts val="0"/>
              </a:spcBef>
              <a:buNone/>
              <a:defRPr/>
            </a:pPr>
            <a:r>
              <a:rPr b="0" i="1" u="none"/>
              <a:t>Сколько животных встретилось Колобку по дороге? 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algn="t" flip="none" sx="95000" sy="95000" tx="0" ty="0"/>
        </a:blipFill>
        <a:blipFill>
          <a:blip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0</Words>
  <Application>ONLYOFFICE/7.3.0.184</Application>
  <DocSecurity>0</DocSecurity>
  <PresentationFormat/>
  <Paragraphs>0</Paragraphs>
  <Slides>30</Slides>
  <Notes>30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Марина</dc:creator>
  <cp:keywords/>
  <dc:description/>
  <dc:identifier/>
  <dc:language/>
  <cp:lastModifiedBy/>
  <cp:revision>15</cp:revision>
  <dcterms:created xsi:type="dcterms:W3CDTF">2009-05-23T08:22:00Z</dcterms:created>
  <dcterms:modified xsi:type="dcterms:W3CDTF">2025-01-14T18:05:39Z</dcterms:modified>
  <cp:category/>
  <cp:contentStatus/>
  <cp:version/>
</cp:coreProperties>
</file>