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media/image3.png" ContentType="image/png"/>
  <Override PartName="/ppt/media/hdphoto4.wdp" ContentType="image/vnd.ms-photo"/>
  <Override PartName="/ppt/media/image1.jpeg" ContentType="image/jpeg"/>
  <Override PartName="/ppt/media/image2.png" ContentType="image/png"/>
  <Override PartName="/ppt/media/image6.jpeg" ContentType="image/jpeg"/>
  <Override PartName="/ppt/media/image4.png" ContentType="image/png"/>
  <Override PartName="/ppt/media/hdphoto1.wdp" ContentType="image/vnd.ms-photo"/>
  <Override PartName="/ppt/media/image5.png" ContentType="image/png"/>
  <Override PartName="/ppt/media/image7.jpeg" ContentType="image/jpeg"/>
  <Override PartName="/ppt/media/hdphoto2.wdp" ContentType="image/vnd.ms-photo"/>
  <Override PartName="/ppt/media/image8.png" ContentType="image/png"/>
  <Override PartName="/ppt/media/hdphoto3.wdp" ContentType="image/vnd.ms-photo"/>
  <Override PartName="/ppt/media/image9.jpeg" ContentType="image/jpeg"/>
  <Override PartName="/ppt/media/image10.png" ContentType="image/png"/>
  <Override PartName="/ppt/media/image11.jpeg" ContentType="image/jpeg"/>
  <Override PartName="/ppt/media/image12.jpeg" ContentType="image/jpeg"/>
  <Override PartName="/ppt/media/image13.jpeg" ContentType="image/jpeg"/>
  <Override PartName="/ppt/media/image14.png" ContentType="image/png"/>
  <Override PartName="/ppt/media/image15.jpeg" ContentType="image/jpeg"/>
  <Override PartName="/ppt/media/image16.png" ContentType="image/png"/>
  <Override PartName="/ppt/media/hdphoto5.wdp" ContentType="image/vnd.ms-photo"/>
  <Override PartName="/ppt/media/image17.png" ContentType="image/png"/>
  <Override PartName="/ppt/media/hdphoto6.wdp" ContentType="image/vnd.ms-photo"/>
  <Override PartName="/ppt/media/image1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1251720" y="382320"/>
            <a:ext cx="10177920" cy="1491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1251720" y="2286000"/>
            <a:ext cx="10177920" cy="1713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1251720" y="4162680"/>
            <a:ext cx="10177920" cy="1713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1251720" y="382320"/>
            <a:ext cx="10177920" cy="1491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1251720" y="2286000"/>
            <a:ext cx="4966560" cy="1713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6467040" y="2286000"/>
            <a:ext cx="4966560" cy="1713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1251720" y="4162680"/>
            <a:ext cx="4966560" cy="1713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6467040" y="4162680"/>
            <a:ext cx="4966560" cy="1713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1251720" y="382320"/>
            <a:ext cx="10177920" cy="1491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1251720" y="2286000"/>
            <a:ext cx="3277080" cy="1713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4692960" y="2286000"/>
            <a:ext cx="3277080" cy="1713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8134200" y="2286000"/>
            <a:ext cx="3277080" cy="1713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1251720" y="4162680"/>
            <a:ext cx="3277080" cy="1713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 type="body"/>
          </p:nvPr>
        </p:nvSpPr>
        <p:spPr>
          <a:xfrm>
            <a:off x="4692960" y="4162680"/>
            <a:ext cx="3277080" cy="1713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 type="body"/>
          </p:nvPr>
        </p:nvSpPr>
        <p:spPr>
          <a:xfrm>
            <a:off x="8134200" y="4162680"/>
            <a:ext cx="3277080" cy="1713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1251720" y="382320"/>
            <a:ext cx="10177920" cy="1491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subTitle"/>
          </p:nvPr>
        </p:nvSpPr>
        <p:spPr>
          <a:xfrm>
            <a:off x="1251720" y="2286000"/>
            <a:ext cx="10177920" cy="3593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1251720" y="382320"/>
            <a:ext cx="10177920" cy="1491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1251720" y="2286000"/>
            <a:ext cx="10177920" cy="3593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1251720" y="382320"/>
            <a:ext cx="10177920" cy="1491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1251720" y="2286000"/>
            <a:ext cx="4966560" cy="3593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6467040" y="2286000"/>
            <a:ext cx="4966560" cy="3593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1251720" y="382320"/>
            <a:ext cx="10177920" cy="1491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subTitle"/>
          </p:nvPr>
        </p:nvSpPr>
        <p:spPr>
          <a:xfrm>
            <a:off x="1251720" y="382320"/>
            <a:ext cx="10177920" cy="69166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1251720" y="382320"/>
            <a:ext cx="10177920" cy="1491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1251720" y="2286000"/>
            <a:ext cx="4966560" cy="1713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467040" y="2286000"/>
            <a:ext cx="4966560" cy="3593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1251720" y="4162680"/>
            <a:ext cx="4966560" cy="1713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251720" y="382320"/>
            <a:ext cx="10177920" cy="1491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1251720" y="2286000"/>
            <a:ext cx="10177920" cy="3593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1251720" y="382320"/>
            <a:ext cx="10177920" cy="1491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1251720" y="2286000"/>
            <a:ext cx="4966560" cy="3593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6467040" y="2286000"/>
            <a:ext cx="4966560" cy="1713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6467040" y="4162680"/>
            <a:ext cx="4966560" cy="1713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1251720" y="382320"/>
            <a:ext cx="10177920" cy="1491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1251720" y="2286000"/>
            <a:ext cx="4966560" cy="1713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6467040" y="2286000"/>
            <a:ext cx="4966560" cy="1713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1251720" y="4162680"/>
            <a:ext cx="10177920" cy="1713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1251720" y="382320"/>
            <a:ext cx="10177920" cy="1491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1251720" y="2286000"/>
            <a:ext cx="10177920" cy="1713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1251720" y="4162680"/>
            <a:ext cx="10177920" cy="1713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1251720" y="382320"/>
            <a:ext cx="10177920" cy="1491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1251720" y="2286000"/>
            <a:ext cx="4966560" cy="1713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6467040" y="2286000"/>
            <a:ext cx="4966560" cy="1713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1251720" y="4162680"/>
            <a:ext cx="4966560" cy="1713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body"/>
          </p:nvPr>
        </p:nvSpPr>
        <p:spPr>
          <a:xfrm>
            <a:off x="6467040" y="4162680"/>
            <a:ext cx="4966560" cy="1713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1251720" y="382320"/>
            <a:ext cx="10177920" cy="1491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1251720" y="2286000"/>
            <a:ext cx="3277080" cy="1713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4692960" y="2286000"/>
            <a:ext cx="3277080" cy="1713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 type="body"/>
          </p:nvPr>
        </p:nvSpPr>
        <p:spPr>
          <a:xfrm>
            <a:off x="8134200" y="2286000"/>
            <a:ext cx="3277080" cy="1713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85" name="PlaceHolder 5"/>
          <p:cNvSpPr>
            <a:spLocks noGrp="1"/>
          </p:cNvSpPr>
          <p:nvPr>
            <p:ph type="body"/>
          </p:nvPr>
        </p:nvSpPr>
        <p:spPr>
          <a:xfrm>
            <a:off x="1251720" y="4162680"/>
            <a:ext cx="3277080" cy="1713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86" name="PlaceHolder 6"/>
          <p:cNvSpPr>
            <a:spLocks noGrp="1"/>
          </p:cNvSpPr>
          <p:nvPr>
            <p:ph type="body"/>
          </p:nvPr>
        </p:nvSpPr>
        <p:spPr>
          <a:xfrm>
            <a:off x="4692960" y="4162680"/>
            <a:ext cx="3277080" cy="1713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87" name="PlaceHolder 7"/>
          <p:cNvSpPr>
            <a:spLocks noGrp="1"/>
          </p:cNvSpPr>
          <p:nvPr>
            <p:ph type="body"/>
          </p:nvPr>
        </p:nvSpPr>
        <p:spPr>
          <a:xfrm>
            <a:off x="8134200" y="4162680"/>
            <a:ext cx="3277080" cy="1713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251720" y="382320"/>
            <a:ext cx="10177920" cy="1491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1251720" y="2286000"/>
            <a:ext cx="10177920" cy="3593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1251720" y="382320"/>
            <a:ext cx="10177920" cy="1491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1251720" y="2286000"/>
            <a:ext cx="4966560" cy="3593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6467040" y="2286000"/>
            <a:ext cx="4966560" cy="3593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1251720" y="382320"/>
            <a:ext cx="10177920" cy="1491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1251720" y="382320"/>
            <a:ext cx="10177920" cy="69166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251720" y="382320"/>
            <a:ext cx="10177920" cy="1491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1251720" y="2286000"/>
            <a:ext cx="4966560" cy="1713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467040" y="2286000"/>
            <a:ext cx="4966560" cy="3593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1251720" y="4162680"/>
            <a:ext cx="4966560" cy="1713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251720" y="382320"/>
            <a:ext cx="10177920" cy="1491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1251720" y="2286000"/>
            <a:ext cx="4966560" cy="3593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467040" y="2286000"/>
            <a:ext cx="4966560" cy="1713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467040" y="4162680"/>
            <a:ext cx="4966560" cy="1713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251720" y="382320"/>
            <a:ext cx="10177920" cy="1491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1251720" y="2286000"/>
            <a:ext cx="4966560" cy="1713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467040" y="2286000"/>
            <a:ext cx="4966560" cy="1713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1251720" y="4162680"/>
            <a:ext cx="10177920" cy="1713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62b4c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 hidden="1"/>
          <p:cNvSpPr/>
          <p:nvPr/>
        </p:nvSpPr>
        <p:spPr>
          <a:xfrm>
            <a:off x="0" y="0"/>
            <a:ext cx="885600" cy="6857640"/>
          </a:xfrm>
          <a:custGeom>
            <a:avLst/>
            <a:gdLst/>
            <a:ahLst/>
            <a:rect l="l" t="t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CustomShape 2" hidden="1"/>
          <p:cNvSpPr/>
          <p:nvPr/>
        </p:nvSpPr>
        <p:spPr>
          <a:xfrm>
            <a:off x="11908440" y="0"/>
            <a:ext cx="282960" cy="685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" name="CustomShape 3"/>
          <p:cNvSpPr/>
          <p:nvPr/>
        </p:nvSpPr>
        <p:spPr>
          <a:xfrm>
            <a:off x="3557160" y="631080"/>
            <a:ext cx="5235120" cy="5229000"/>
          </a:xfrm>
          <a:custGeom>
            <a:avLst/>
            <a:gdLst/>
            <a:ahLst/>
            <a:rect l="l" t="t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1078560" y="1098360"/>
            <a:ext cx="10317960" cy="439452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0" lang="ru-RU" sz="10000" spc="797" strike="noStrike" cap="all">
                <a:solidFill>
                  <a:srgbClr val="0b082e"/>
                </a:solidFill>
                <a:latin typeface="Impact"/>
              </a:rPr>
              <a:t>Образец заголовка</a:t>
            </a:r>
            <a:endParaRPr b="0" lang="ru-RU" sz="10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dt"/>
          </p:nvPr>
        </p:nvSpPr>
        <p:spPr>
          <a:xfrm>
            <a:off x="1078560" y="6375600"/>
            <a:ext cx="2329200" cy="34812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1B358C47-7435-48A1-A174-A393BF41D316}" type="datetime">
              <a:rPr b="0" lang="ru-RU" sz="1200" spc="-1" strike="noStrike">
                <a:solidFill>
                  <a:srgbClr val="317888"/>
                </a:solidFill>
                <a:latin typeface="Gill Sans MT"/>
              </a:rPr>
              <a:t>17.1.26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5" name="PlaceHolder 6"/>
          <p:cNvSpPr>
            <a:spLocks noGrp="1"/>
          </p:cNvSpPr>
          <p:nvPr>
            <p:ph type="ftr"/>
          </p:nvPr>
        </p:nvSpPr>
        <p:spPr>
          <a:xfrm>
            <a:off x="4180320" y="6375600"/>
            <a:ext cx="4114440" cy="34560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6" name="PlaceHolder 7"/>
          <p:cNvSpPr>
            <a:spLocks noGrp="1"/>
          </p:cNvSpPr>
          <p:nvPr>
            <p:ph type="sldNum"/>
          </p:nvPr>
        </p:nvSpPr>
        <p:spPr>
          <a:xfrm>
            <a:off x="9067320" y="6375600"/>
            <a:ext cx="2329200" cy="34560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9644AF81-22DA-4F08-B7B6-77CFA83EFA1F}" type="slidenum">
              <a:rPr b="0" lang="ru-RU" sz="1200" spc="-1" strike="noStrike">
                <a:solidFill>
                  <a:srgbClr val="317888"/>
                </a:solidFill>
                <a:latin typeface="Gill Sans MT"/>
              </a:rPr>
              <a:t>&lt;number&gt;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7" name="CustomShape 8"/>
          <p:cNvSpPr/>
          <p:nvPr/>
        </p:nvSpPr>
        <p:spPr>
          <a:xfrm>
            <a:off x="0" y="0"/>
            <a:ext cx="282960" cy="68576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" name="PlaceHolder 9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595959"/>
                </a:solidFill>
                <a:latin typeface="Gill Sans MT"/>
              </a:rPr>
              <a:t>Click to edit the outline text format</a:t>
            </a:r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600" spc="-1" strike="noStrike">
                <a:solidFill>
                  <a:srgbClr val="595959"/>
                </a:solidFill>
                <a:latin typeface="Gill Sans MT"/>
              </a:rPr>
              <a:t>Second Outline Level</a:t>
            </a:r>
            <a:endParaRPr b="0" lang="ru-RU" sz="1600" spc="-1" strike="noStrike">
              <a:solidFill>
                <a:srgbClr val="595959"/>
              </a:solidFill>
              <a:latin typeface="Gill Sans MT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400" spc="-1" strike="noStrike">
                <a:solidFill>
                  <a:srgbClr val="595959"/>
                </a:solidFill>
                <a:latin typeface="Gill Sans MT"/>
              </a:rPr>
              <a:t>Third Outline Level</a:t>
            </a:r>
            <a:endParaRPr b="0" lang="ru-RU" sz="1400" spc="-1" strike="noStrike">
              <a:solidFill>
                <a:srgbClr val="595959"/>
              </a:solidFill>
              <a:latin typeface="Gill Sans MT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400" spc="-1" strike="noStrike">
                <a:solidFill>
                  <a:srgbClr val="595959"/>
                </a:solidFill>
                <a:latin typeface="Gill Sans MT"/>
              </a:rPr>
              <a:t>Fourth Outline Level</a:t>
            </a:r>
            <a:endParaRPr b="0" lang="ru-RU" sz="1400" spc="-1" strike="noStrike">
              <a:solidFill>
                <a:srgbClr val="595959"/>
              </a:solidFill>
              <a:latin typeface="Gill Sans MT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595959"/>
                </a:solidFill>
                <a:latin typeface="Gill Sans MT"/>
              </a:rPr>
              <a:t>Fifth Outline Level</a:t>
            </a:r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595959"/>
                </a:solidFill>
                <a:latin typeface="Gill Sans MT"/>
              </a:rPr>
              <a:t>Sixth Outline Level</a:t>
            </a:r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595959"/>
                </a:solidFill>
                <a:latin typeface="Gill Sans MT"/>
              </a:rPr>
              <a:t>Seventh Outline Level</a:t>
            </a:r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3f3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ustomShape 1"/>
          <p:cNvSpPr/>
          <p:nvPr/>
        </p:nvSpPr>
        <p:spPr>
          <a:xfrm>
            <a:off x="0" y="0"/>
            <a:ext cx="885600" cy="6857640"/>
          </a:xfrm>
          <a:custGeom>
            <a:avLst/>
            <a:gdLst/>
            <a:ahLst/>
            <a:rect l="l" t="t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" name="CustomShape 2"/>
          <p:cNvSpPr/>
          <p:nvPr/>
        </p:nvSpPr>
        <p:spPr>
          <a:xfrm>
            <a:off x="11908440" y="0"/>
            <a:ext cx="282960" cy="685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" name="PlaceHolder 3"/>
          <p:cNvSpPr>
            <a:spLocks noGrp="1"/>
          </p:cNvSpPr>
          <p:nvPr>
            <p:ph type="title"/>
          </p:nvPr>
        </p:nvSpPr>
        <p:spPr>
          <a:xfrm>
            <a:off x="1251720" y="382320"/>
            <a:ext cx="10177920" cy="149184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90000"/>
              </a:lnSpc>
            </a:pPr>
            <a:r>
              <a:rPr b="0" lang="ru-RU" sz="5100" spc="199" strike="noStrike" cap="all">
                <a:solidFill>
                  <a:srgbClr val="0b082e"/>
                </a:solidFill>
                <a:latin typeface="Impact"/>
              </a:rPr>
              <a:t>Образец заголовка</a:t>
            </a:r>
            <a:endParaRPr b="0" lang="ru-RU" sz="51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body"/>
          </p:nvPr>
        </p:nvSpPr>
        <p:spPr>
          <a:xfrm>
            <a:off x="1251720" y="2286000"/>
            <a:ext cx="10177920" cy="3593160"/>
          </a:xfrm>
          <a:prstGeom prst="rect">
            <a:avLst/>
          </a:prstGeom>
        </p:spPr>
        <p:txBody>
          <a:bodyPr>
            <a:noAutofit/>
          </a:bodyPr>
          <a:p>
            <a:pPr marL="228600" indent="-228240">
              <a:lnSpc>
                <a:spcPct val="110000"/>
              </a:lnSpc>
              <a:spcBef>
                <a:spcPts val="700"/>
              </a:spcBef>
              <a:buClr>
                <a:srgbClr val="0b082e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595959"/>
                </a:solidFill>
                <a:latin typeface="Gill Sans MT"/>
              </a:rPr>
              <a:t>Образец текста</a:t>
            </a:r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  <a:p>
            <a:pPr lvl="1" marL="685800" indent="-228240">
              <a:lnSpc>
                <a:spcPct val="110000"/>
              </a:lnSpc>
              <a:spcBef>
                <a:spcPts val="700"/>
              </a:spcBef>
              <a:buClr>
                <a:srgbClr val="0b082e"/>
              </a:buClr>
              <a:buFont typeface="Gill Sans MT"/>
              <a:buChar char="–"/>
            </a:pPr>
            <a:r>
              <a:rPr b="0" lang="ru-RU" sz="1800" spc="-1" strike="noStrike">
                <a:solidFill>
                  <a:srgbClr val="595959"/>
                </a:solidFill>
                <a:latin typeface="Gill Sans MT"/>
              </a:rPr>
              <a:t>Второй уровень</a:t>
            </a:r>
            <a:endParaRPr b="0" lang="ru-RU" sz="1800" spc="-1" strike="noStrike">
              <a:solidFill>
                <a:srgbClr val="595959"/>
              </a:solidFill>
              <a:latin typeface="Gill Sans MT"/>
            </a:endParaRPr>
          </a:p>
          <a:p>
            <a:pPr lvl="2" marL="1143000" indent="-228240">
              <a:lnSpc>
                <a:spcPct val="110000"/>
              </a:lnSpc>
              <a:spcBef>
                <a:spcPts val="700"/>
              </a:spcBef>
              <a:buClr>
                <a:srgbClr val="0b082e"/>
              </a:buClr>
              <a:buFont typeface="Arial"/>
              <a:buChar char="•"/>
            </a:pPr>
            <a:r>
              <a:rPr b="0" lang="ru-RU" sz="1600" spc="-1" strike="noStrike">
                <a:solidFill>
                  <a:srgbClr val="595959"/>
                </a:solidFill>
                <a:latin typeface="Gill Sans MT"/>
              </a:rPr>
              <a:t>Третий уровень</a:t>
            </a:r>
            <a:endParaRPr b="0" lang="ru-RU" sz="1600" spc="-1" strike="noStrike">
              <a:solidFill>
                <a:srgbClr val="595959"/>
              </a:solidFill>
              <a:latin typeface="Gill Sans MT"/>
            </a:endParaRPr>
          </a:p>
          <a:p>
            <a:pPr lvl="3" marL="1600200" indent="-228240">
              <a:lnSpc>
                <a:spcPct val="110000"/>
              </a:lnSpc>
              <a:spcBef>
                <a:spcPts val="700"/>
              </a:spcBef>
              <a:buClr>
                <a:srgbClr val="0b082e"/>
              </a:buClr>
              <a:buFont typeface="Gill Sans MT"/>
              <a:buChar char="–"/>
            </a:pPr>
            <a:r>
              <a:rPr b="0" lang="ru-RU" sz="1400" spc="-1" strike="noStrike">
                <a:solidFill>
                  <a:srgbClr val="595959"/>
                </a:solidFill>
                <a:latin typeface="Gill Sans MT"/>
              </a:rPr>
              <a:t>Четвертый уровень</a:t>
            </a:r>
            <a:endParaRPr b="0" lang="ru-RU" sz="1400" spc="-1" strike="noStrike">
              <a:solidFill>
                <a:srgbClr val="595959"/>
              </a:solidFill>
              <a:latin typeface="Gill Sans MT"/>
            </a:endParaRPr>
          </a:p>
          <a:p>
            <a:pPr lvl="4" marL="2057400" indent="-228240">
              <a:lnSpc>
                <a:spcPct val="110000"/>
              </a:lnSpc>
              <a:spcBef>
                <a:spcPts val="700"/>
              </a:spcBef>
              <a:buClr>
                <a:srgbClr val="0b082e"/>
              </a:buClr>
              <a:buFont typeface="Arial"/>
              <a:buChar char="•"/>
            </a:pPr>
            <a:r>
              <a:rPr b="0" lang="ru-RU" sz="1400" spc="-1" strike="noStrike">
                <a:solidFill>
                  <a:srgbClr val="595959"/>
                </a:solidFill>
                <a:latin typeface="Gill Sans MT"/>
              </a:rPr>
              <a:t>Пятый уровень</a:t>
            </a:r>
            <a:endParaRPr b="0" lang="ru-RU" sz="14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dt"/>
          </p:nvPr>
        </p:nvSpPr>
        <p:spPr>
          <a:xfrm>
            <a:off x="1251720" y="6375600"/>
            <a:ext cx="2329200" cy="34812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E7D5E20D-198E-4A47-9E21-DB234224E285}" type="datetime">
              <a:rPr b="0" lang="ru-RU" sz="1200" spc="-1" strike="noStrike">
                <a:solidFill>
                  <a:srgbClr val="595959"/>
                </a:solidFill>
                <a:latin typeface="Gill Sans MT"/>
              </a:rPr>
              <a:t>17.1.26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50" name="PlaceHolder 6"/>
          <p:cNvSpPr>
            <a:spLocks noGrp="1"/>
          </p:cNvSpPr>
          <p:nvPr>
            <p:ph type="ftr"/>
          </p:nvPr>
        </p:nvSpPr>
        <p:spPr>
          <a:xfrm>
            <a:off x="4038480" y="6375600"/>
            <a:ext cx="4114440" cy="34560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51" name="PlaceHolder 7"/>
          <p:cNvSpPr>
            <a:spLocks noGrp="1"/>
          </p:cNvSpPr>
          <p:nvPr>
            <p:ph type="sldNum"/>
          </p:nvPr>
        </p:nvSpPr>
        <p:spPr>
          <a:xfrm>
            <a:off x="8610480" y="6375600"/>
            <a:ext cx="2819160" cy="34560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24EAF3E1-9205-48C5-96CF-9B666E5D4BDE}" type="slidenum">
              <a:rPr b="0" lang="ru-RU" sz="1200" spc="-1" strike="noStrike">
                <a:solidFill>
                  <a:srgbClr val="595959"/>
                </a:solidFill>
                <a:latin typeface="Gill Sans MT"/>
              </a:rPr>
              <a:t>&lt;number&gt;</a:t>
            </a:fld>
            <a:endParaRPr b="0" lang="ru-RU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microsoft.com/office/2007/relationships/hdphoto" Target="../media/hdphoto4.wdp"/><Relationship Id="rId3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microsoft.com/office/2007/relationships/hdphoto" Target="../media/hdphoto5.wdp"/><Relationship Id="rId3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microsoft.com/office/2007/relationships/hdphoto" Target="../media/hdphoto6.wdp"/><Relationship Id="rId3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microsoft.com/office/2007/relationships/hdphoto" Target="../media/hdphoto1.wdp"/><Relationship Id="rId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microsoft.com/office/2007/relationships/hdphoto" Target="../media/hdphoto2.wdp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microsoft.com/office/2007/relationships/hdphoto" Target="../media/hdphoto3.wdp"/><Relationship Id="rId3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Shape 1"/>
          <p:cNvSpPr txBox="1"/>
          <p:nvPr/>
        </p:nvSpPr>
        <p:spPr>
          <a:xfrm>
            <a:off x="1194480" y="261360"/>
            <a:ext cx="10317960" cy="17474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0" lang="ru-RU" sz="1800" spc="-1" strike="noStrike" cap="all">
                <a:solidFill>
                  <a:srgbClr val="000000"/>
                </a:solidFill>
                <a:latin typeface="Times New Roman"/>
              </a:rPr>
              <a:t>Министерство образования Саратовской области</a:t>
            </a:r>
            <a:br/>
            <a:br/>
            <a:r>
              <a:rPr b="0" lang="ru-RU" sz="1800" spc="-1" strike="noStrike" cap="all">
                <a:solidFill>
                  <a:srgbClr val="000000"/>
                </a:solidFill>
                <a:latin typeface="Times New Roman"/>
              </a:rPr>
              <a:t>Государственное автономное профессиональное </a:t>
            </a:r>
            <a:br/>
            <a:r>
              <a:rPr b="0" lang="ru-RU" sz="1800" spc="-1" strike="noStrike" cap="all">
                <a:solidFill>
                  <a:srgbClr val="000000"/>
                </a:solidFill>
                <a:latin typeface="Times New Roman"/>
              </a:rPr>
              <a:t>образовательное учреждение Саратовской области </a:t>
            </a:r>
            <a:br/>
            <a:r>
              <a:rPr b="0" lang="ru-RU" sz="1800" spc="-1" strike="noStrike" cap="all">
                <a:solidFill>
                  <a:srgbClr val="000000"/>
                </a:solidFill>
                <a:latin typeface="Times New Roman"/>
              </a:rPr>
              <a:t>«Саратовский колледж кулинарного искусства»</a:t>
            </a:r>
            <a:endParaRPr b="0" lang="ru-RU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89" name="TextShape 2"/>
          <p:cNvSpPr txBox="1"/>
          <p:nvPr/>
        </p:nvSpPr>
        <p:spPr>
          <a:xfrm>
            <a:off x="7184520" y="4609440"/>
            <a:ext cx="5344560" cy="23788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110000"/>
              </a:lnSpc>
              <a:spcBef>
                <a:spcPts val="700"/>
              </a:spcBef>
            </a:pPr>
            <a:r>
              <a:rPr b="0" lang="ru-RU" sz="1800" spc="-1" strike="noStrike">
                <a:solidFill>
                  <a:srgbClr val="0b082e"/>
                </a:solidFill>
                <a:latin typeface="Times New Roman"/>
              </a:rPr>
              <a:t>Выполнил студент группы ГД-47</a:t>
            </a:r>
            <a:endParaRPr b="0" lang="ru-RU" sz="1800" spc="-1" strike="noStrike">
              <a:latin typeface="Arial"/>
            </a:endParaRPr>
          </a:p>
          <a:p>
            <a:pPr marL="1077840">
              <a:lnSpc>
                <a:spcPct val="110000"/>
              </a:lnSpc>
              <a:spcBef>
                <a:spcPts val="700"/>
              </a:spcBef>
            </a:pPr>
            <a:r>
              <a:rPr b="0" lang="ru-RU" sz="1800" spc="-1" strike="noStrike">
                <a:solidFill>
                  <a:srgbClr val="0b082e"/>
                </a:solidFill>
                <a:latin typeface="Times New Roman"/>
              </a:rPr>
              <a:t>Корниенко Полина Ивановна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10000"/>
              </a:lnSpc>
              <a:spcBef>
                <a:spcPts val="700"/>
              </a:spcBef>
            </a:pPr>
            <a:r>
              <a:rPr b="0" lang="ru-RU" sz="1800" spc="-1" strike="noStrike">
                <a:solidFill>
                  <a:srgbClr val="0b082e"/>
                </a:solidFill>
                <a:latin typeface="Times New Roman"/>
              </a:rPr>
              <a:t>Руководитель: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Рассоха Елена Васильевна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90" name="CustomShape 3"/>
          <p:cNvSpPr/>
          <p:nvPr/>
        </p:nvSpPr>
        <p:spPr>
          <a:xfrm>
            <a:off x="2747520" y="2366640"/>
            <a:ext cx="7211880" cy="1736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Презентация на тему: «Национальные кухни народов Поволжья»</a:t>
            </a:r>
            <a:endParaRPr b="0" lang="ru-RU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extShape 1"/>
          <p:cNvSpPr txBox="1"/>
          <p:nvPr/>
        </p:nvSpPr>
        <p:spPr>
          <a:xfrm>
            <a:off x="1069200" y="562680"/>
            <a:ext cx="10177920" cy="4672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</a:pPr>
            <a:r>
              <a:rPr b="0" lang="ru-RU" sz="2400" spc="199" strike="noStrike" cap="all">
                <a:solidFill>
                  <a:srgbClr val="1a173b"/>
                </a:solidFill>
                <a:latin typeface="Impact"/>
              </a:rPr>
              <a:t>Пачат</a:t>
            </a:r>
            <a:endParaRPr b="0" lang="ru-RU" sz="24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22" name="TextShape 2"/>
          <p:cNvSpPr txBox="1"/>
          <p:nvPr/>
        </p:nvSpPr>
        <p:spPr>
          <a:xfrm>
            <a:off x="1045440" y="1030320"/>
            <a:ext cx="6105960" cy="24746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just">
              <a:lnSpc>
                <a:spcPct val="100000"/>
              </a:lnSpc>
              <a:spcBef>
                <a:spcPts val="700"/>
              </a:spcBef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Пачат</a:t>
            </a: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  - традиционное кушанье мордовского народа. Отличаются большим разнообразием: их готовят из пшеничной, пшённой, гречневой и гороховой муки, причём крайне редко из какой-либо одной. Также, мордовские блины отличаются дополнительным содержанием какой-либо муки, отличной от пшеничной и большим количеством яиц.</a:t>
            </a:r>
            <a:r>
              <a:rPr b="0" lang="ru-RU" sz="2000" spc="-1" strike="noStrike">
                <a:solidFill>
                  <a:srgbClr val="595959"/>
                </a:solidFill>
                <a:latin typeface="Gill Sans MT"/>
              </a:rPr>
              <a:t> </a:t>
            </a:r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123" name="CustomShape 3"/>
          <p:cNvSpPr/>
          <p:nvPr/>
        </p:nvSpPr>
        <p:spPr>
          <a:xfrm>
            <a:off x="1045440" y="4827240"/>
            <a:ext cx="10089000" cy="191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Технология приготовления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Дрожжи соединить с молоком, сахаром, солью и взбитыми яйцами, добавить обычную и пшенную муку. Все хорошо перемешать и отправить в тепло на 1,5 часа. По истечению времени тесто порциями вылить на сковородку, смазанную растопленным сливочным маслом, и поджарить с обеих сторон. Готовые блины стопкой выкладывают на тарелку и подают со сметаной, медом или вареньем. 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124" name="Рисунок 4" descr=""/>
          <p:cNvPicPr/>
          <p:nvPr/>
        </p:nvPicPr>
        <p:blipFill>
          <a:blip r:embed="rId1"/>
          <a:stretch/>
        </p:blipFill>
        <p:spPr>
          <a:xfrm>
            <a:off x="7347960" y="1249560"/>
            <a:ext cx="4430160" cy="299844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125" name="CustomShape 4"/>
          <p:cNvSpPr/>
          <p:nvPr/>
        </p:nvSpPr>
        <p:spPr>
          <a:xfrm>
            <a:off x="1153800" y="3505320"/>
            <a:ext cx="609552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</a:rPr>
              <a:t>Ингредиенты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2 ст. муки, 400 мл молока, 1 ст. пшенной крупы, 4 яйца, 2 ст. л. сахара, 10 г сухих дрожжей, ½ ч. л. соли, ½ пачки сливочного масла. 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Shape 1"/>
          <p:cNvSpPr txBox="1"/>
          <p:nvPr/>
        </p:nvSpPr>
        <p:spPr>
          <a:xfrm>
            <a:off x="1181160" y="0"/>
            <a:ext cx="6689160" cy="57628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just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Финно-угорский народ удмуртов раньше называли вотяками. Проживающие на севере местные удмурты в 1489 г. вошли в подданство России, южные еще долго были под властью булгарских, золотоордынских и казанских ханов. С взятием Казани южные удмурты стали подданными Москвы и сегодня имеют автономию в составе РФ. Сегодня в поволжском регионе проживает 497 214 представителей этноса, что составляет 1,66% от общего числа жителей.</a:t>
            </a:r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  <a:p>
            <a:pPr algn="just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На кулинарное разнообразие удмуртской кухни, история которой насчитывает более 500 лет, повлияли традиционные занятия народа. Речь идет о пахоте, животноводстве и огородничестве. Причем пахота и засеивание зерновыми культурами занимало в жизни трудового народа 1-е место. Именно поэтому ранее и сейчас Удмуртия славилась великолепной выпечкой. Что касается животноводства, то жители занимались выращиванием коров, овец, лошадей и свиней. В пищу регулярно идет мясо этих животных, однако конина и свинина употребляются в меньшей степени. Разведением птиц народ также занимался, поэтому на столах регулярно присутствовало мясо гусей, уток и кур.</a:t>
            </a:r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</p:txBody>
      </p:sp>
      <p:pic>
        <p:nvPicPr>
          <p:cNvPr id="127" name="Picture 2" descr=""/>
          <p:cNvPicPr/>
          <p:nvPr/>
        </p:nvPicPr>
        <p:blipFill>
          <a:blip r:embed="rId1"/>
          <a:srcRect l="13897" t="7215" r="9603" b="4626"/>
          <a:stretch/>
        </p:blipFill>
        <p:spPr>
          <a:xfrm>
            <a:off x="8055360" y="273960"/>
            <a:ext cx="3700800" cy="6386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Shape 1"/>
          <p:cNvSpPr txBox="1"/>
          <p:nvPr/>
        </p:nvSpPr>
        <p:spPr>
          <a:xfrm>
            <a:off x="1045440" y="315720"/>
            <a:ext cx="10177920" cy="4672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</a:pPr>
            <a:r>
              <a:rPr b="0" lang="ru-RU" sz="2400" spc="199" strike="noStrike" cap="all">
                <a:solidFill>
                  <a:srgbClr val="1a173b"/>
                </a:solidFill>
                <a:latin typeface="Impact"/>
              </a:rPr>
              <a:t>Губиен сюкась</a:t>
            </a:r>
            <a:endParaRPr b="0" lang="ru-RU" sz="24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29" name="TextShape 2"/>
          <p:cNvSpPr txBox="1"/>
          <p:nvPr/>
        </p:nvSpPr>
        <p:spPr>
          <a:xfrm>
            <a:off x="1039680" y="995760"/>
            <a:ext cx="5355000" cy="31237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just">
              <a:lnSpc>
                <a:spcPct val="100000"/>
              </a:lnSpc>
              <a:spcBef>
                <a:spcPts val="700"/>
              </a:spcBef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Губиен сюкась – это удмуртский аналог окрошки. Тот же сытный освежающий холодный суп, разве что ингредиентов требуется намного меньше.</a:t>
            </a:r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  <a:p>
            <a:pPr algn="just">
              <a:lnSpc>
                <a:spcPct val="100000"/>
              </a:lnSpc>
              <a:spcBef>
                <a:spcPts val="700"/>
              </a:spcBef>
            </a:pPr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  <a:p>
            <a:pPr marL="631800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Ингредиенты </a:t>
            </a:r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  <a:p>
            <a:pPr marL="631800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Квас - 300 г, грибы - 40 г, </a:t>
            </a:r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  <a:p>
            <a:pPr marL="631800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лук ( репчатый и зеленый) - 10 г, </a:t>
            </a:r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  <a:p>
            <a:pPr marL="631800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хрен - 3 г.</a:t>
            </a:r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</p:txBody>
      </p:sp>
      <p:pic>
        <p:nvPicPr>
          <p:cNvPr id="130" name="Picture 2" descr=""/>
          <p:cNvPicPr/>
          <p:nvPr/>
        </p:nvPicPr>
        <p:blipFill>
          <a:blip r:embed="rId1"/>
          <a:stretch/>
        </p:blipFill>
        <p:spPr>
          <a:xfrm>
            <a:off x="6487920" y="1565280"/>
            <a:ext cx="5255640" cy="350100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131" name="CustomShape 3"/>
          <p:cNvSpPr/>
          <p:nvPr/>
        </p:nvSpPr>
        <p:spPr>
          <a:xfrm>
            <a:off x="1045440" y="5625000"/>
            <a:ext cx="10697760" cy="100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Измельченный зеленый лук также высыпать в приготовленную массу и хорошо перемешать. В готовую массу высыпать тертый хрен. Все ингредиенты залить хлебным квасом, охладить до желаемой температуры и подать к столу.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32" name="CustomShape 4"/>
          <p:cNvSpPr/>
          <p:nvPr/>
        </p:nvSpPr>
        <p:spPr>
          <a:xfrm>
            <a:off x="1045440" y="4086000"/>
            <a:ext cx="5441760" cy="1614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Технология приготовления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Грибы отварить до полной готовности. Репчатый лук очистить и, как и грибы,  нарезать очень маленькими кусочками. Всё хорошо перемешать. 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Shape 1"/>
          <p:cNvSpPr txBox="1"/>
          <p:nvPr/>
        </p:nvSpPr>
        <p:spPr>
          <a:xfrm>
            <a:off x="1071360" y="391680"/>
            <a:ext cx="10177920" cy="4672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</a:pPr>
            <a:r>
              <a:rPr b="0" lang="ru-RU" sz="2400" spc="199" strike="noStrike" cap="all">
                <a:solidFill>
                  <a:srgbClr val="1a173b"/>
                </a:solidFill>
                <a:latin typeface="Impact"/>
              </a:rPr>
              <a:t>Кушманэн пельнянь </a:t>
            </a:r>
            <a:r>
              <a:rPr b="0" lang="ru-RU" sz="2400" spc="199" strike="noStrike" cap="all">
                <a:solidFill>
                  <a:srgbClr val="1a173b"/>
                </a:solidFill>
                <a:latin typeface="Impact"/>
              </a:rPr>
              <a:t>(пельменей с редькой)</a:t>
            </a:r>
            <a:endParaRPr b="0" lang="ru-RU" sz="24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34" name="TextShape 2"/>
          <p:cNvSpPr txBox="1"/>
          <p:nvPr/>
        </p:nvSpPr>
        <p:spPr>
          <a:xfrm>
            <a:off x="1071360" y="933840"/>
            <a:ext cx="5634000" cy="25495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just">
              <a:lnSpc>
                <a:spcPct val="100000"/>
              </a:lnSpc>
              <a:spcBef>
                <a:spcPts val="700"/>
              </a:spcBef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Пельмени (пельнянь) – всем известное блюдо удмуртского происхождения. Название пельмень произошло от слов пель (ухо) и нянь (хлеб). У удмуртов пельмени принято готовить из нескольких видов мяса с луком, но без специй, и подавать с мясным бульоном. Также делают пельмени из капусты, редьки, творога, грибов, рыбы и даже крапивы.</a:t>
            </a:r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  <a:p>
            <a:pPr>
              <a:lnSpc>
                <a:spcPct val="100000"/>
              </a:lnSpc>
              <a:spcBef>
                <a:spcPts val="700"/>
              </a:spcBef>
            </a:pPr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  <a:p>
            <a:pPr>
              <a:lnSpc>
                <a:spcPct val="110000"/>
              </a:lnSpc>
              <a:spcBef>
                <a:spcPts val="700"/>
              </a:spcBef>
            </a:pPr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  <a:p>
            <a:pPr>
              <a:lnSpc>
                <a:spcPct val="110000"/>
              </a:lnSpc>
              <a:spcBef>
                <a:spcPts val="700"/>
              </a:spcBef>
            </a:pPr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135" name="CustomShape 3"/>
          <p:cNvSpPr/>
          <p:nvPr/>
        </p:nvSpPr>
        <p:spPr>
          <a:xfrm>
            <a:off x="1071360" y="4584960"/>
            <a:ext cx="10815480" cy="249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Технология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Смешать муку, воду, яйцо и соль. Замесить эластичное тесто. Далее нарезать порционными кусочками в виде ромбов. Раскатать каждую заготовку в тонкую лепешку. Редьку очистить и измельчить на терке большого размера. Лук очистить, нарезать небольшими частями и добавить к редьке вместе со сметаной и хорошо перемешать, посолить. На каждую заготовку в центр выложить начинку. Хорошо защипнуть края. Варить пельмени в кипящей воде 10 мин. Подавать пельмени рекомендуется в горячем виде, предварительно полив их растительного масла.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  <p:pic>
        <p:nvPicPr>
          <p:cNvPr id="136" name="Picture 4" descr=""/>
          <p:cNvPicPr/>
          <p:nvPr/>
        </p:nvPicPr>
        <p:blipFill>
          <a:blip r:embed="rId1"/>
          <a:stretch/>
        </p:blipFill>
        <p:spPr>
          <a:xfrm>
            <a:off x="6974280" y="933840"/>
            <a:ext cx="4814280" cy="287604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137" name="CustomShape 4"/>
          <p:cNvSpPr/>
          <p:nvPr/>
        </p:nvSpPr>
        <p:spPr>
          <a:xfrm>
            <a:off x="1495800" y="3483360"/>
            <a:ext cx="6580800" cy="1461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</a:rPr>
              <a:t>Ингредиенты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Для начинки: редька - 600 г, репчатый лук - 100 г, сметана - 300 г, соль - по вкусу;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Для теста: мука - 700 г, вода - 1,5 ст., яйцо - 1 шт., соль - по вкусу.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Shape 1"/>
          <p:cNvSpPr txBox="1"/>
          <p:nvPr/>
        </p:nvSpPr>
        <p:spPr>
          <a:xfrm>
            <a:off x="1084320" y="301320"/>
            <a:ext cx="10177920" cy="44136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7000"/>
          </a:bodyPr>
          <a:p>
            <a:pPr>
              <a:lnSpc>
                <a:spcPct val="90000"/>
              </a:lnSpc>
            </a:pPr>
            <a:r>
              <a:rPr b="0" lang="ru-RU" sz="2700" spc="199" strike="noStrike" cap="all">
                <a:solidFill>
                  <a:srgbClr val="1a173b"/>
                </a:solidFill>
                <a:latin typeface="Impact"/>
              </a:rPr>
              <a:t>Кокроки с морковью и изюмом</a:t>
            </a:r>
            <a:br/>
            <a:br/>
            <a:endParaRPr b="0" lang="ru-RU" sz="27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39" name="TextShape 2"/>
          <p:cNvSpPr txBox="1"/>
          <p:nvPr/>
        </p:nvSpPr>
        <p:spPr>
          <a:xfrm>
            <a:off x="1084320" y="884880"/>
            <a:ext cx="6076080" cy="34513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just">
              <a:lnSpc>
                <a:spcPct val="100000"/>
              </a:lnSpc>
              <a:spcBef>
                <a:spcPts val="700"/>
              </a:spcBef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Кокроки — традиционные удмуртские пирожки из пресного теста чаще с овощной начинкой. В старину их пекли чаще всего с начинкой из  репы.</a:t>
            </a:r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  <a:p>
            <a:pPr>
              <a:lnSpc>
                <a:spcPct val="100000"/>
              </a:lnSpc>
              <a:spcBef>
                <a:spcPts val="700"/>
              </a:spcBef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Ингредиенты</a:t>
            </a:r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  <a:p>
            <a:pPr>
              <a:lnSpc>
                <a:spcPct val="100000"/>
              </a:lnSpc>
              <a:spcBef>
                <a:spcPts val="700"/>
              </a:spcBef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Для теста: сметана – 200 г, мука – около 400 г, яйца – 2 шт., желток – 1 шт., соль – 1 ч.л.  </a:t>
            </a:r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  <a:p>
            <a:pPr>
              <a:lnSpc>
                <a:spcPct val="100000"/>
              </a:lnSpc>
              <a:spcBef>
                <a:spcPts val="700"/>
              </a:spcBef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Для начинки: изюм без косточек – 150 г, морковь – 3 шт., масло сливочное – 30 г, сахар – по вкусу.</a:t>
            </a:r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140" name="CustomShape 3"/>
          <p:cNvSpPr/>
          <p:nvPr/>
        </p:nvSpPr>
        <p:spPr>
          <a:xfrm>
            <a:off x="1084320" y="3767760"/>
            <a:ext cx="10532160" cy="2804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Технология приготовления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Для начинки: морковь отварить, очистить и натереть на крупной терке. Изюм запарить, перебрать и обсушить. Смешать морковь, изюм, растопленное масло и сахара. 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Для теста смешать яйца и соль, ввести сметану. Понемногу добавить муку и замесить эластичное, некрутое тесто. Скатать в шар и на 30 минут. Тесто поделить на кусочки и каждый раскатать толщиной 3-4 мм. Выложить на середину начинку. Шов защипывать так, чтобы он был сбоку и сверху. Смазать кокроки желтком и отправить в духовку на 20-25 минут при 220°С.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  <p:pic>
        <p:nvPicPr>
          <p:cNvPr id="141" name="Рисунок 4" descr="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7362000" y="743400"/>
            <a:ext cx="4523400" cy="313272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extShape 1"/>
          <p:cNvSpPr txBox="1"/>
          <p:nvPr/>
        </p:nvSpPr>
        <p:spPr>
          <a:xfrm>
            <a:off x="894240" y="293760"/>
            <a:ext cx="7313400" cy="5737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just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Татары являются коренным тюркским этносом Поволжья, они стали по численности вторым после русских народом РФ. В регионе проживает этнотерриториальная группа волго-уральских татар, отличающихся самобытной культурой и древними тюркскими традициями. Сформировался татарский этнос при длительном историческом взаимодействии степняков-половцев, древних жителей Хазарии и народов Волжской Булгарии. </a:t>
            </a:r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  <a:p>
            <a:pPr algn="just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Татарская кухня очень интересна и разнообразна. Она формировалась благодаря своим этническим традициями, уходя корнями в далекое прошлое. На ее развитие в значительной степени повлияли соседние народности, привнося определенные нюансы в заложенные издавна основы.</a:t>
            </a:r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  <a:p>
            <a:pPr algn="just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Древние булгары подарили татарам бал-май, катык и кабартму, в наследство от китайцев им достался чай и пельмени, узбекская кухня дополнила татарскую пловом, а таджикская – сахарной пахлавой. И все это в дополнение к национальному эчпочмаку и чак-чаку. Татарская кухня была одновременно и простой и роскошной, довольно сытной и разнообразной, поражала обилием вкусных блюд и сочетанием на первый взгляд абсолютно не сочетающихся продуктов.</a:t>
            </a:r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</p:txBody>
      </p:sp>
      <p:pic>
        <p:nvPicPr>
          <p:cNvPr id="143" name="Picture 2" descr=""/>
          <p:cNvPicPr/>
          <p:nvPr/>
        </p:nvPicPr>
        <p:blipFill>
          <a:blip r:embed="rId1"/>
          <a:srcRect l="14245" t="7280" r="22144" b="0"/>
          <a:stretch/>
        </p:blipFill>
        <p:spPr>
          <a:xfrm>
            <a:off x="8469000" y="293760"/>
            <a:ext cx="2917080" cy="6378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Shape 1"/>
          <p:cNvSpPr txBox="1"/>
          <p:nvPr/>
        </p:nvSpPr>
        <p:spPr>
          <a:xfrm>
            <a:off x="1084320" y="575640"/>
            <a:ext cx="10177920" cy="4287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</a:pPr>
            <a:r>
              <a:rPr b="0" lang="ru-RU" sz="2400" spc="199" strike="noStrike" cap="all">
                <a:solidFill>
                  <a:srgbClr val="1a173b"/>
                </a:solidFill>
                <a:latin typeface="Impact"/>
              </a:rPr>
              <a:t>Токмач</a:t>
            </a:r>
            <a:endParaRPr b="0" lang="ru-RU" sz="24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45" name="TextShape 2"/>
          <p:cNvSpPr txBox="1"/>
          <p:nvPr/>
        </p:nvSpPr>
        <p:spPr>
          <a:xfrm>
            <a:off x="1084320" y="1036800"/>
            <a:ext cx="6192000" cy="29682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just">
              <a:lnSpc>
                <a:spcPct val="100000"/>
              </a:lnSpc>
              <a:spcBef>
                <a:spcPts val="700"/>
              </a:spcBef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Традиционное блюдо татарской кухни, готовящееся на мясном или курином бульоне, которое подается в качестве основного блюда. Согласно работам исследователей попало оно к предкам татар из Китая.</a:t>
            </a:r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  <a:p>
            <a:pPr>
              <a:lnSpc>
                <a:spcPct val="100000"/>
              </a:lnSpc>
              <a:spcBef>
                <a:spcPts val="700"/>
              </a:spcBef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Ингредиенты</a:t>
            </a:r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  <a:p>
            <a:pPr>
              <a:lnSpc>
                <a:spcPct val="100000"/>
              </a:lnSpc>
              <a:spcBef>
                <a:spcPts val="700"/>
              </a:spcBef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Курица - 1500 г, вода - 4 л, морковь - 1 шт., картофель - 5 шт., лук репчатый - 1 шт., яйцо куриное - 1 шт., мука - 50 г, соль – 5 г, масло подсолнечное - 1 ч. л. </a:t>
            </a:r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  <a:p>
            <a:pPr>
              <a:lnSpc>
                <a:spcPct val="110000"/>
              </a:lnSpc>
              <a:spcBef>
                <a:spcPts val="700"/>
              </a:spcBef>
            </a:pPr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146" name="CustomShape 3"/>
          <p:cNvSpPr/>
          <p:nvPr/>
        </p:nvSpPr>
        <p:spPr>
          <a:xfrm>
            <a:off x="1084320" y="3725280"/>
            <a:ext cx="10789560" cy="3108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Технология приготовления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Курицу промыть, положить в кастрюлю, залить водой, добавить целую луковицу, поставить на плиту, довести до кипения и посолить, варить 60-80 минут. Картофель нарезать крупно, морковь колечками. Достать курицу из бульона. В кипящий бульон добавить картофель и морковь, варить 25-30 минут.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Для приготовления теста в миску вбить яйцо. Добавить соль, муку, масло. Замесить крутое тесто. Тесто тонко раскатать и нарезать тонкими полосками. Добавить токмач в кипящий бульон с овощами. Варить после всплытия 5 минут. Разложить суп по тарелкам. Можете положить кусочек курицы и посыпать зеленью.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  <p:pic>
        <p:nvPicPr>
          <p:cNvPr id="147" name="Рисунок 4" descr="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7457040" y="1007640"/>
            <a:ext cx="4069440" cy="268488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xtShape 1"/>
          <p:cNvSpPr txBox="1"/>
          <p:nvPr/>
        </p:nvSpPr>
        <p:spPr>
          <a:xfrm>
            <a:off x="1045440" y="341640"/>
            <a:ext cx="10177920" cy="6346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</a:pPr>
            <a:r>
              <a:rPr b="0" lang="ru-RU" sz="2400" spc="199" strike="noStrike" cap="all">
                <a:solidFill>
                  <a:srgbClr val="1a173b"/>
                </a:solidFill>
                <a:latin typeface="Impact"/>
              </a:rPr>
              <a:t>Кыздырма из конины</a:t>
            </a:r>
            <a:endParaRPr b="0" lang="ru-RU" sz="24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49" name="TextShape 2"/>
          <p:cNvSpPr txBox="1"/>
          <p:nvPr/>
        </p:nvSpPr>
        <p:spPr>
          <a:xfrm>
            <a:off x="838800" y="799200"/>
            <a:ext cx="6012000" cy="31845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just">
              <a:lnSpc>
                <a:spcPct val="100000"/>
              </a:lnSpc>
              <a:spcBef>
                <a:spcPts val="700"/>
              </a:spcBef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Кыздырма - это традиционное татарское жаркое, которое подается к столу в холодном виде. Чаще всего кыздырму готовят из конины, реже используют говядину, баранину и мясо птицы.</a:t>
            </a:r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  <a:p>
            <a:pPr>
              <a:lnSpc>
                <a:spcPct val="100000"/>
              </a:lnSpc>
              <a:spcBef>
                <a:spcPts val="700"/>
              </a:spcBef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Ингредиенты</a:t>
            </a:r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  <a:p>
            <a:pPr algn="just">
              <a:lnSpc>
                <a:spcPct val="100000"/>
              </a:lnSpc>
              <a:spcBef>
                <a:spcPts val="700"/>
              </a:spcBef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1 кг конины, 3 шт.  репчатого лука, 1 кг картофеля, </a:t>
            </a:r>
            <a:br/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50 г сливочного масла, 30 мл растительного масла, </a:t>
            </a:r>
            <a:br/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1 ч. л. специй для мяса, 20 г петрушки, 0,5 л мясного бульона, соль и перец по вкусу.</a:t>
            </a:r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  <a:p>
            <a:pPr>
              <a:lnSpc>
                <a:spcPct val="110000"/>
              </a:lnSpc>
              <a:spcBef>
                <a:spcPts val="700"/>
              </a:spcBef>
            </a:pPr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150" name="CustomShape 3"/>
          <p:cNvSpPr/>
          <p:nvPr/>
        </p:nvSpPr>
        <p:spPr>
          <a:xfrm>
            <a:off x="838800" y="4186080"/>
            <a:ext cx="10873800" cy="252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Технология приготовления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Промыть мясо, нарезать крупными кусками. Положить в кастрюлю, добавить специ, посолить, поперчить, перемешать, закрыть крышкой и оставить в холодильнике на 3 часа. Нарезать лук кольцами, картофель слайсами, петрушку порубить. Обжарить мясо до появления небольшой корочки. Положить на конину слой лука, затем слой картофеля, приправить овощи солью, специями и перцем, посыпать петрушкой, влить бульон и оставить готовиться под крышкой на 1,5 часа. Перед подачей нарезать мясо небольшими ломтиками, дополнить лавашем и овощным салатом. 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151" name="Рисунок 4" descr="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7057800" y="1105560"/>
            <a:ext cx="4654800" cy="309060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extShape 1"/>
          <p:cNvSpPr txBox="1"/>
          <p:nvPr/>
        </p:nvSpPr>
        <p:spPr>
          <a:xfrm>
            <a:off x="1045440" y="549720"/>
            <a:ext cx="10177920" cy="50580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40000"/>
          </a:bodyPr>
          <a:p>
            <a:pPr>
              <a:lnSpc>
                <a:spcPct val="90000"/>
              </a:lnSpc>
            </a:pPr>
            <a:r>
              <a:rPr b="0" lang="ru-RU" sz="2700" spc="199" strike="noStrike" cap="all">
                <a:solidFill>
                  <a:srgbClr val="1a173b"/>
                </a:solidFill>
                <a:latin typeface="Impact"/>
              </a:rPr>
              <a:t>Перемячи (беляш)</a:t>
            </a:r>
            <a:br/>
            <a:endParaRPr b="0" lang="ru-RU" sz="27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53" name="TextShape 2"/>
          <p:cNvSpPr txBox="1"/>
          <p:nvPr/>
        </p:nvSpPr>
        <p:spPr>
          <a:xfrm>
            <a:off x="1045440" y="1056240"/>
            <a:ext cx="5964480" cy="327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just">
              <a:lnSpc>
                <a:spcPct val="100000"/>
              </a:lnSpc>
              <a:spcBef>
                <a:spcPts val="700"/>
              </a:spcBef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Название происходит от слова бэлиш, которым в татарской кухне называют большой печёный пирог из пресного теста с разнообразной начинкой, чаще из мяса, нарезанного кусочками и смешанного с картофелем. В редких случаях с пшеном или рисом, иногда в виде блюда, готовящегося в горшке с «крышкой» из пресного теста.</a:t>
            </a:r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  <a:p>
            <a:pPr>
              <a:lnSpc>
                <a:spcPct val="100000"/>
              </a:lnSpc>
              <a:spcBef>
                <a:spcPts val="700"/>
              </a:spcBef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Ингредиенты</a:t>
            </a:r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  <a:p>
            <a:pPr>
              <a:lnSpc>
                <a:spcPct val="100000"/>
              </a:lnSpc>
              <a:spcBef>
                <a:spcPts val="700"/>
              </a:spcBef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1 ст. молока, 30 г свежих дрожжей, 1 яйцо, 1 ч.л. соли, 1 ч.л сахара, 2 ст. муки, 500 г мясного фарша, </a:t>
            </a:r>
            <a:br/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1 луковица, специи.</a:t>
            </a:r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154" name="CustomShape 3"/>
          <p:cNvSpPr/>
          <p:nvPr/>
        </p:nvSpPr>
        <p:spPr>
          <a:xfrm>
            <a:off x="1060560" y="4720320"/>
            <a:ext cx="10249560" cy="2194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Технология приготовления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Размешать дрожжи в теплом молоке, добавить яйцо, соль и сахар, и постепенно вмешать в тесто муку. Замесить и оставь на 1 час в тепле. Фарш смешать с рубленым луком и специями. Раскатать тесто в пласт, вырезать кружочки и на каждый выложить начинку. Подвернуть края, но не защипывать их полностью в мешочек – должно остаться отверстие. Обжарить перемячи на сковороде по 3-4 минуты с каждой стороны.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  <p:pic>
        <p:nvPicPr>
          <p:cNvPr id="155" name="Picture 2" descr=""/>
          <p:cNvPicPr/>
          <p:nvPr/>
        </p:nvPicPr>
        <p:blipFill>
          <a:blip r:embed="rId1"/>
          <a:stretch/>
        </p:blipFill>
        <p:spPr>
          <a:xfrm>
            <a:off x="7197120" y="771480"/>
            <a:ext cx="4112640" cy="4112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Shape 1"/>
          <p:cNvSpPr txBox="1"/>
          <p:nvPr/>
        </p:nvSpPr>
        <p:spPr>
          <a:xfrm>
            <a:off x="707400" y="269280"/>
            <a:ext cx="6161040" cy="35931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174600" indent="446040" algn="just">
              <a:lnSpc>
                <a:spcPct val="100000"/>
              </a:lnSpc>
              <a:spcBef>
                <a:spcPts val="700"/>
              </a:spcBef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В Поволжье вместе с русскими проживают сегодня потомки выходцев из Половецкой степи, некогда могущественной Золотой Орды и не менее известной в древности Волжской Булгарии. В среднем Поволжье сейчас компактно проживают татары, являющиеся прямыми потомками жителей Казанского ханства. В составе РФ татары имеют автономию – республику Татарстан со столицей Казанью.</a:t>
            </a:r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  <a:p>
            <a:pPr marL="174600" indent="446040" algn="just">
              <a:lnSpc>
                <a:spcPct val="100000"/>
              </a:lnSpc>
              <a:spcBef>
                <a:spcPts val="700"/>
              </a:spcBef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Южнее мест проживания татар в многонациональном поволжском регионе издавна селилось много чувашей, башкиров и народности мордва, прозываемых в старину в России черемисами. Самобытными и легко узнаваемыми народами Поволжья со своими весьма колоритными старинными традициями стали калмыки, удмурты и марийцы. Много проживает в поволжском регионе украинцев и казахов, армян и азербайджанцев, коми-пермяков и белорусов, немцев и евреев, узбеков и цыган. Живут здесь в разное время приехавшие грузины, лезгины и чеченцы, молдаване и корейцы.</a:t>
            </a:r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92" name="CustomShape 2"/>
          <p:cNvSpPr/>
          <p:nvPr/>
        </p:nvSpPr>
        <p:spPr>
          <a:xfrm>
            <a:off x="6988680" y="783720"/>
            <a:ext cx="4912200" cy="5678640"/>
          </a:xfrm>
          <a:prstGeom prst="snip2DiagRect">
            <a:avLst>
              <a:gd name="adj1" fmla="val 0"/>
              <a:gd name="adj2" fmla="val 16667"/>
            </a:avLst>
          </a:prstGeom>
          <a:blipFill rotWithShape="0">
            <a:blip r:embed="rId1"/>
            <a:stretch>
              <a:fillRect l="778125" t="0" r="308671" b="0"/>
            </a:stretch>
          </a:blipFill>
          <a:ln w="88920">
            <a:solidFill>
              <a:srgbClr val="ffffff"/>
            </a:solidFill>
            <a:miter/>
          </a:ln>
          <a:effectLst>
            <a:outerShdw algn="tl" blurRad="88900" rotWithShape="0">
              <a:srgbClr val="000000">
                <a:alpha val="45000"/>
              </a:srgbClr>
            </a:outerShdw>
          </a:effectLst>
          <a:scene3d>
            <a:camera prst="orthographicFront"/>
            <a:lightRig dir="t" rig="twoP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1023120" y="172800"/>
            <a:ext cx="6378840" cy="655416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30000"/>
          </a:bodyPr>
          <a:p>
            <a:pPr algn="just">
              <a:lnSpc>
                <a:spcPct val="120000"/>
              </a:lnSpc>
            </a:pP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Прямыми потомками волжских булгар, по мнению специалистов, являются чуваши. Их предки были подданными казанских ханов, с падением ханства вошли в состав Русского государства. Обрядовость и традиции чувашей берут начало с природных и сельскохозяйственных циклов. У чувашей есть культ поклонения умершим предкам, и многие праздники сопровождаются поминальными ритуалами. Сейчас в поволжском регионе проживает 1 272 790 чувашей, что составляет 4,26% от количества местных жителей.</a:t>
            </a:r>
            <a:endParaRPr b="0" lang="ru-RU" sz="2700" spc="-1" strike="noStrike">
              <a:solidFill>
                <a:srgbClr val="595959"/>
              </a:solidFill>
              <a:latin typeface="Gill Sans MT"/>
            </a:endParaRPr>
          </a:p>
          <a:p>
            <a:pPr algn="just">
              <a:lnSpc>
                <a:spcPct val="120000"/>
              </a:lnSpc>
            </a:pPr>
            <a:r>
              <a:rPr b="0" lang="ru-RU" sz="2700" spc="-1" strike="noStrike">
                <a:solidFill>
                  <a:srgbClr val="000000"/>
                </a:solidFill>
                <a:latin typeface="Times New Roman"/>
              </a:rPr>
              <a:t>Национальная кухня всегда складывается из образа жизни народа. Чуваши издавна занимались земледелием и подсобным животноводством. Так что неудивительно преобладание в их рационе зерновых продуктов. А с конца XIX века ведущее место на чувашском столе занимает также и картофель. Занятия земледелием, впрочем, не слишком способствовали развитию среди чувашей огородничества и садоводства. Набор выращиваемых ими овощей был относительно скромен: лук, морковь, редька, тыква, репа, свекла, капуста. Вот, пожалуй, и все. Занимались чуваши также и собирательством: использовали в пищу ягоды, дикорастущие орехи, травы.</a:t>
            </a:r>
            <a:endParaRPr b="0" lang="ru-RU" sz="2700" spc="-1" strike="noStrike">
              <a:solidFill>
                <a:srgbClr val="595959"/>
              </a:solidFill>
              <a:latin typeface="Gill Sans MT"/>
            </a:endParaRPr>
          </a:p>
          <a:p>
            <a:pPr algn="just">
              <a:lnSpc>
                <a:spcPct val="110000"/>
              </a:lnSpc>
              <a:spcBef>
                <a:spcPts val="700"/>
              </a:spcBef>
            </a:pPr>
            <a:endParaRPr b="0" lang="ru-RU" sz="2700" spc="-1" strike="noStrike">
              <a:solidFill>
                <a:srgbClr val="595959"/>
              </a:solidFill>
              <a:latin typeface="Gill Sans MT"/>
            </a:endParaRPr>
          </a:p>
        </p:txBody>
      </p:sp>
      <p:pic>
        <p:nvPicPr>
          <p:cNvPr id="94" name="Picture 6" descr=""/>
          <p:cNvPicPr/>
          <p:nvPr/>
        </p:nvPicPr>
        <p:blipFill>
          <a:blip r:embed="rId1"/>
          <a:srcRect l="9261" t="0" r="59688" b="0"/>
          <a:stretch/>
        </p:blipFill>
        <p:spPr>
          <a:xfrm>
            <a:off x="9558720" y="2623320"/>
            <a:ext cx="2197800" cy="4103640"/>
          </a:xfrm>
          <a:prstGeom prst="rect">
            <a:avLst/>
          </a:prstGeom>
          <a:ln>
            <a:noFill/>
          </a:ln>
        </p:spPr>
      </p:pic>
      <p:pic>
        <p:nvPicPr>
          <p:cNvPr id="95" name="Picture 8" descr=""/>
          <p:cNvPicPr/>
          <p:nvPr/>
        </p:nvPicPr>
        <p:blipFill>
          <a:blip r:embed="rId2"/>
          <a:srcRect l="61521" t="0" r="13508" b="0"/>
          <a:stretch/>
        </p:blipFill>
        <p:spPr>
          <a:xfrm>
            <a:off x="7625520" y="290880"/>
            <a:ext cx="1932840" cy="4499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Shape 1"/>
          <p:cNvSpPr txBox="1"/>
          <p:nvPr/>
        </p:nvSpPr>
        <p:spPr>
          <a:xfrm>
            <a:off x="1058400" y="562680"/>
            <a:ext cx="10177920" cy="4287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</a:pPr>
            <a:r>
              <a:rPr b="0" lang="ru-RU" sz="2400" spc="199" strike="noStrike" cap="all">
                <a:solidFill>
                  <a:srgbClr val="1a173b"/>
                </a:solidFill>
                <a:latin typeface="Impact"/>
              </a:rPr>
              <a:t>Какай-шурпи</a:t>
            </a:r>
            <a:endParaRPr b="0" lang="ru-RU" sz="24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97" name="TextShape 2"/>
          <p:cNvSpPr txBox="1"/>
          <p:nvPr/>
        </p:nvSpPr>
        <p:spPr>
          <a:xfrm>
            <a:off x="1058400" y="991800"/>
            <a:ext cx="4721400" cy="17186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just">
              <a:lnSpc>
                <a:spcPct val="100000"/>
              </a:lnSpc>
              <a:spcBef>
                <a:spcPts val="700"/>
              </a:spcBef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Блюдо традиционной чувашской национальной кухни, какай-шурпи, в традиционно-бытовой культуре когда-то было главным блюдом семейных трапез и обрядов жертвоприношения. </a:t>
            </a:r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</p:txBody>
      </p:sp>
      <p:pic>
        <p:nvPicPr>
          <p:cNvPr id="98" name="Рисунок 3" descr="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amount="50000" sat="40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422400" y="975960"/>
            <a:ext cx="4930920" cy="334980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99" name="CustomShape 3"/>
          <p:cNvSpPr/>
          <p:nvPr/>
        </p:nvSpPr>
        <p:spPr>
          <a:xfrm>
            <a:off x="1058400" y="4452840"/>
            <a:ext cx="10294920" cy="188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Технология приготовления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Мясо и субпродукты промыть, очистить и порезать на маленькие кусочки. Положить всё в кастрюлю и залить кипятком. Варить до мягкости. Лук очистить, нашинковать, рис – промыть,  всё засыпать в бульон. Варить до полной готовности. В конце приготовления всыпать соль и специи.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100" name="CustomShape 4"/>
          <p:cNvSpPr/>
          <p:nvPr/>
        </p:nvSpPr>
        <p:spPr>
          <a:xfrm>
            <a:off x="2026800" y="2733840"/>
            <a:ext cx="6095520" cy="1461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</a:rPr>
              <a:t>Ингредиенты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Субпродукты говядины – 500 г, </a:t>
            </a:r>
            <a:br/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говяжье мясо – 200 г, лук – 3 шт., </a:t>
            </a:r>
            <a:br/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рис круглозерновой – 150 г, </a:t>
            </a:r>
            <a:br/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соль, перец, зелень – по вкусу.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1058400" y="562680"/>
            <a:ext cx="10177920" cy="4928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</a:pPr>
            <a:r>
              <a:rPr b="0" lang="ru-RU" sz="2400" spc="199" strike="noStrike" cap="all">
                <a:solidFill>
                  <a:srgbClr val="1a173b"/>
                </a:solidFill>
                <a:latin typeface="Impact"/>
              </a:rPr>
              <a:t>Рыба в молоке</a:t>
            </a:r>
            <a:endParaRPr b="0" lang="ru-RU" sz="24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1058400" y="1056240"/>
            <a:ext cx="5527080" cy="17956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just">
              <a:lnSpc>
                <a:spcPct val="100000"/>
              </a:lnSpc>
              <a:spcBef>
                <a:spcPts val="700"/>
              </a:spcBef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Раньше в деревнях местные жители готовили еду из тех продуктов, которые имелись в амбаре. Как правило, это сушеная рыба и овощи, а молоко всегда давала корова. Так и появилось на свет это необычное блюдо.</a:t>
            </a:r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</p:txBody>
      </p:sp>
      <p:pic>
        <p:nvPicPr>
          <p:cNvPr id="103" name="Рисунок 3" descr="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amount="50000" colorTemp="47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756480" y="1295280"/>
            <a:ext cx="5072400" cy="336168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104" name="CustomShape 3"/>
          <p:cNvSpPr/>
          <p:nvPr/>
        </p:nvSpPr>
        <p:spPr>
          <a:xfrm>
            <a:off x="1058400" y="4657680"/>
            <a:ext cx="10461240" cy="188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Технология приготовления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Рыбу разделать на куски, посолить со всех сторон. Обвалять в муке и обжарить на среднем огне до зарумянивания с двух сторон. Переложить рыбу в огнеупорную форму и посыпать рубленым луком. Полить молоком, тушить 25 минут при 160С. Подавать рыбу с гарниром из отварного картофеля или риса.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105" name="CustomShape 4"/>
          <p:cNvSpPr/>
          <p:nvPr/>
        </p:nvSpPr>
        <p:spPr>
          <a:xfrm>
            <a:off x="1970280" y="2728080"/>
            <a:ext cx="3678840" cy="201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</a:rPr>
              <a:t>Ингредиенты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Рыба (треска, хек) – 300 г,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соль - по вкусу,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мука пшеничная – 15 г,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масло растительное – 15 г,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лук репчатый – 70 г,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молоко – 80 г.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Shape 1"/>
          <p:cNvSpPr txBox="1"/>
          <p:nvPr/>
        </p:nvSpPr>
        <p:spPr>
          <a:xfrm>
            <a:off x="1058400" y="575640"/>
            <a:ext cx="10177920" cy="4287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</a:pPr>
            <a:r>
              <a:rPr b="0" lang="ru-RU" sz="2400" spc="199" strike="noStrike" cap="all">
                <a:solidFill>
                  <a:srgbClr val="1a173b"/>
                </a:solidFill>
                <a:latin typeface="Impact"/>
              </a:rPr>
              <a:t>Йава</a:t>
            </a:r>
            <a:endParaRPr b="0" lang="ru-RU" sz="24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07" name="TextShape 2"/>
          <p:cNvSpPr txBox="1"/>
          <p:nvPr/>
        </p:nvSpPr>
        <p:spPr>
          <a:xfrm>
            <a:off x="1058400" y="1004400"/>
            <a:ext cx="5494320" cy="19778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just">
              <a:lnSpc>
                <a:spcPct val="100000"/>
              </a:lnSpc>
              <a:spcBef>
                <a:spcPts val="700"/>
              </a:spcBef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Йaва (колобок) - являлось древним видом печения. Прежде всего употребление йaва имело связь с культом плодородия скота. Йaва было принято есть на празднике сурхури, чтобы обеспечить плодородие овец. Также служило угощением на масленице, пасхе, свадьбе.</a:t>
            </a:r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</p:txBody>
      </p:sp>
      <p:pic>
        <p:nvPicPr>
          <p:cNvPr id="108" name="Рисунок 3" descr=""/>
          <p:cNvPicPr/>
          <p:nvPr/>
        </p:nvPicPr>
        <p:blipFill>
          <a:blip r:embed="rId1"/>
          <a:stretch/>
        </p:blipFill>
        <p:spPr>
          <a:xfrm>
            <a:off x="6893640" y="1166040"/>
            <a:ext cx="4633920" cy="347544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109" name="CustomShape 3"/>
          <p:cNvSpPr/>
          <p:nvPr/>
        </p:nvSpPr>
        <p:spPr>
          <a:xfrm>
            <a:off x="982440" y="4949640"/>
            <a:ext cx="10654200" cy="188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Технология приготовления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Яйца взбить с щепоткой соли. Понемногу ввести просеянную муку, замесить тесто. Сформировать колбаски и нарезать на небольшие кусочки. В сковородку налить масло. Выложить колобки и жарить на среднем огне пока не подрумянятся. Сложить готовые колобки в миску, добавить сгущенку. Все хорошо перемешать.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110" name="CustomShape 4"/>
          <p:cNvSpPr/>
          <p:nvPr/>
        </p:nvSpPr>
        <p:spPr>
          <a:xfrm>
            <a:off x="2467080" y="3164760"/>
            <a:ext cx="2960640" cy="1461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</a:rPr>
              <a:t>Ингредиенты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2 яйца, 135 г муки,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щепотка соли,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сгущённое молоко или мед,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растительное масло.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Shape 1"/>
          <p:cNvSpPr txBox="1"/>
          <p:nvPr/>
        </p:nvSpPr>
        <p:spPr>
          <a:xfrm>
            <a:off x="950400" y="435600"/>
            <a:ext cx="6571080" cy="580140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1000"/>
          </a:bodyPr>
          <a:p>
            <a:pPr algn="just">
              <a:lnSpc>
                <a:spcPct val="100000"/>
              </a:lnSpc>
              <a:spcBef>
                <a:spcPts val="700"/>
              </a:spcBef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Мордовский финно-угорский этнос издавна проживает в данном регионе и стал для него исконным коренным. В нем различают два больших субэтноса – эрзяне и мокшане. Сейчас в поволжском регионе проживает 617 050 представителей этноса мордва, что составило 2,06% от числа жителей. Произошел этнос мордва от народностей буртасы, мурома и мещера. Субэтносы эрзя и мокша имеют разное этническое самосознание, свои языки, разные антропологические признаки, генофонд, различия в расселении, традициях, быте и культуре. Мордовцы поклонялись силам природы, имели богатейший устный эпос, сейчас многие из них христиане.</a:t>
            </a:r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  <a:p>
            <a:pPr algn="just">
              <a:lnSpc>
                <a:spcPct val="100000"/>
              </a:lnSpc>
              <a:spcBef>
                <a:spcPts val="700"/>
              </a:spcBef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Мордовские национальные блюда очень сытные, благодаря мясу и крупам. В меню можно увидеть пшенную кашу, рецептура которой значительно отличается от привычной. К столу подается черный хлеб, оладьи из гречневой крупы и молочные продукты в полном объеме. Недостаток растительных витаминов не ощущается благодаря насыщенному продуктовому составу.</a:t>
            </a:r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</p:txBody>
      </p:sp>
      <p:pic>
        <p:nvPicPr>
          <p:cNvPr id="112" name="Picture 2" descr=""/>
          <p:cNvPicPr/>
          <p:nvPr/>
        </p:nvPicPr>
        <p:blipFill>
          <a:blip r:embed="rId1"/>
          <a:srcRect l="20787" t="9238" r="16991" b="381"/>
          <a:stretch/>
        </p:blipFill>
        <p:spPr>
          <a:xfrm>
            <a:off x="8077320" y="102960"/>
            <a:ext cx="3428640" cy="66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extShape 1"/>
          <p:cNvSpPr txBox="1"/>
          <p:nvPr/>
        </p:nvSpPr>
        <p:spPr>
          <a:xfrm>
            <a:off x="1071360" y="575640"/>
            <a:ext cx="10177920" cy="4287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</a:pPr>
            <a:r>
              <a:rPr b="0" lang="ru-RU" sz="2400" spc="199" strike="noStrike" cap="all">
                <a:solidFill>
                  <a:srgbClr val="1a173b"/>
                </a:solidFill>
                <a:latin typeface="Impact"/>
              </a:rPr>
              <a:t>Суп из крахмальной лапши (ловсос крахмалонь лапшат)</a:t>
            </a:r>
            <a:endParaRPr b="0" lang="ru-RU" sz="24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14" name="TextShape 2"/>
          <p:cNvSpPr txBox="1"/>
          <p:nvPr/>
        </p:nvSpPr>
        <p:spPr>
          <a:xfrm>
            <a:off x="1071360" y="1004400"/>
            <a:ext cx="5111280" cy="36432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just">
              <a:lnSpc>
                <a:spcPct val="100000"/>
              </a:lnSpc>
              <a:spcBef>
                <a:spcPts val="700"/>
              </a:spcBef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Национальное блюдо, которое любят и малыши, и взрослые. Оно является очень простым и экономичным. Мордовские хозяйки сами делают лапшу.</a:t>
            </a:r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  <a:p>
            <a:pPr marL="358920">
              <a:lnSpc>
                <a:spcPct val="100000"/>
              </a:lnSpc>
              <a:spcBef>
                <a:spcPts val="700"/>
              </a:spcBef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Ингредиенты</a:t>
            </a:r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  <a:p>
            <a:pPr marL="358920">
              <a:lnSpc>
                <a:spcPct val="100000"/>
              </a:lnSpc>
              <a:spcBef>
                <a:spcPts val="700"/>
              </a:spcBef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Для лапши: крахмал картофельный 100 г, молоко 190 г, яйцо 1/5 шт., сахар, соль.</a:t>
            </a:r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  <a:p>
            <a:pPr marL="358920">
              <a:lnSpc>
                <a:spcPct val="100000"/>
              </a:lnSpc>
              <a:spcBef>
                <a:spcPts val="700"/>
              </a:spcBef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Для супа: молоко 390 г, лапша готовая 125 г, сахар 5 г, масло сливочное 10 г, соль.</a:t>
            </a:r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  <a:p>
            <a:pPr>
              <a:lnSpc>
                <a:spcPct val="110000"/>
              </a:lnSpc>
              <a:spcBef>
                <a:spcPts val="700"/>
              </a:spcBef>
            </a:pPr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115" name="CustomShape 3"/>
          <p:cNvSpPr/>
          <p:nvPr/>
        </p:nvSpPr>
        <p:spPr>
          <a:xfrm>
            <a:off x="1441440" y="4648320"/>
            <a:ext cx="10300320" cy="188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Технология приготовления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Картофельный крахмал развести в молоке, добавить яйцо, сахар, соль, перемешать и выпечь на сковороде в виде тонких блинов. Охладить, нарезать соломкой и подсушить. В кипящее молоко всыпать подготовленную крахмальную лапшу, добавить соль, сахар. В готовый суп положить сливочное масло.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  <p:pic>
        <p:nvPicPr>
          <p:cNvPr id="116" name="Рисунок 4" descr="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399720" y="1134360"/>
            <a:ext cx="5342040" cy="351360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Shape 1"/>
          <p:cNvSpPr txBox="1"/>
          <p:nvPr/>
        </p:nvSpPr>
        <p:spPr>
          <a:xfrm>
            <a:off x="1058400" y="466920"/>
            <a:ext cx="10177920" cy="4287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</a:pPr>
            <a:r>
              <a:rPr b="0" lang="ru-RU" sz="2400" spc="199" strike="noStrike" cap="all">
                <a:solidFill>
                  <a:srgbClr val="1a173b"/>
                </a:solidFill>
                <a:latin typeface="Impact"/>
              </a:rPr>
              <a:t>Овтонь лапат (медвежья лапа)</a:t>
            </a:r>
            <a:endParaRPr b="0" lang="ru-RU" sz="24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18" name="TextShape 2"/>
          <p:cNvSpPr txBox="1"/>
          <p:nvPr/>
        </p:nvSpPr>
        <p:spPr>
          <a:xfrm>
            <a:off x="925200" y="3823920"/>
            <a:ext cx="10961640" cy="29138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  <a:spcBef>
                <a:spcPts val="700"/>
              </a:spcBef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Технология приготовления</a:t>
            </a:r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  <a:p>
            <a:pPr algn="just">
              <a:lnSpc>
                <a:spcPct val="100000"/>
              </a:lnSpc>
              <a:spcBef>
                <a:spcPts val="700"/>
              </a:spcBef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Свиную печень замочить в молоке на 2 часа, молоко слить. Печень прокрутить вместе со свининой, луком и чесноком. Добавить яйца, муку, перец и соль по вкусу, перемешать. Подсушенные 3 ломтика хлеба размолоть. Оставшийся хлеб нарезать на тонкие длинные ломтики. Из фарша сформировать 4 больших шара и придать им вытянутую овальную форму. Каждую медвежью лапу запанировать в сухарях и обжарить с двух сторон до образования румяной корочки. Жареные медвежьи лапы выложить на противень и украсить приготовленными полосками хлеба так, чтобы получились когти. Выпекать в течение 20-30 минут при 180 °С. Подавать в горячем виде с зеленью и свежими овощами.</a:t>
            </a:r>
            <a:endParaRPr b="0" lang="ru-RU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119" name="CustomShape 3"/>
          <p:cNvSpPr/>
          <p:nvPr/>
        </p:nvSpPr>
        <p:spPr>
          <a:xfrm>
            <a:off x="884160" y="805680"/>
            <a:ext cx="6005880" cy="350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Давным-давно одному мордовскому парню не разрешили жениться до тех пор, пока он не убьет на охоте медведя, и, согласно местному обычаю, не станет настоящим мужчиной. В итоге медведя он убил и зажарил его лапу в подарок невесте. 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marL="533520" indent="358920"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</a:rPr>
              <a:t>Ингредиенты</a:t>
            </a:r>
            <a:endParaRPr b="0" lang="ru-RU" sz="1800" spc="-1" strike="noStrike">
              <a:latin typeface="Arial"/>
            </a:endParaRPr>
          </a:p>
          <a:p>
            <a:pPr marL="533520" indent="358920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Свинина – 500 г, свиная печень – 350 г, молоко – 2 ст., яйца – 2 шт., мука – 50 г, лук репчатый – 2 шт., чеснок – 2 зубчика, черствый хлеб – 4 ломтика, соль, черный перец – по вкусу, растительное масло – 2-3 ст. ложки.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  <p:pic>
        <p:nvPicPr>
          <p:cNvPr id="120" name="Picture 2" descr=""/>
          <p:cNvPicPr/>
          <p:nvPr/>
        </p:nvPicPr>
        <p:blipFill>
          <a:blip r:embed="rId1"/>
          <a:stretch/>
        </p:blipFill>
        <p:spPr>
          <a:xfrm>
            <a:off x="6977880" y="805680"/>
            <a:ext cx="4908960" cy="327312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TM10001106[[fn=Эмблема]]</Template>
  <TotalTime>550</TotalTime>
  <Application>Trio_Office/6.2.8.2$Windows_x86 LibreOffice_project/</Application>
  <Words>2502</Words>
  <Paragraphs>108</Paragraphs>
  <Company>SPecialiST RePack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2022-12-02T12:30:24Z</dcterms:created>
  <dc:creator>Виктория</dc:creator>
  <dc:description/>
  <dc:language>ru-RU</dc:language>
  <cp:lastModifiedBy/>
  <dcterms:modified xsi:type="dcterms:W3CDTF">2026-01-17T11:30:51Z</dcterms:modified>
  <cp:revision>54</cp:revision>
  <dc:subject/>
  <dc:title>Министерство образования Саратовской области. Государственное автономное профессиональное образовательное учреждение Саратовской области «Саратовский колледж кулинарного искусства» (гАПОУ СО СККИ)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Company">
    <vt:lpwstr>SPecialiST RePack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Широкоэкранный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18</vt:i4>
  </property>
</Properties>
</file>