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71" r:id="rId4"/>
    <p:sldId id="272" r:id="rId5"/>
    <p:sldId id="307" r:id="rId6"/>
    <p:sldId id="273" r:id="rId7"/>
    <p:sldId id="309" r:id="rId8"/>
    <p:sldId id="285" r:id="rId9"/>
    <p:sldId id="276" r:id="rId10"/>
    <p:sldId id="315" r:id="rId11"/>
    <p:sldId id="313" r:id="rId12"/>
    <p:sldId id="286" r:id="rId13"/>
    <p:sldId id="275" r:id="rId14"/>
    <p:sldId id="305" r:id="rId15"/>
    <p:sldId id="306" r:id="rId16"/>
    <p:sldId id="319" r:id="rId17"/>
    <p:sldId id="31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0" autoAdjust="0"/>
    <p:restoredTop sz="94660"/>
  </p:normalViewPr>
  <p:slideViewPr>
    <p:cSldViewPr>
      <p:cViewPr varScale="1">
        <p:scale>
          <a:sx n="68" d="100"/>
          <a:sy n="68" d="100"/>
        </p:scale>
        <p:origin x="11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Ольга\Desktop\Lcd57zA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1688227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«Современные  технологии  используемые в познавательном развитии дошкольников»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571480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«Детский сад  №41» с. Чернуха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fs00.infourok.ru/images/doc/207/236237/img5.jpg"/>
          <p:cNvPicPr>
            <a:picLocks noChangeAspect="1" noChangeArrowheads="1"/>
          </p:cNvPicPr>
          <p:nvPr/>
        </p:nvPicPr>
        <p:blipFill>
          <a:blip r:embed="rId3" cstate="print"/>
          <a:srcRect r="11" b="47"/>
          <a:stretch>
            <a:fillRect/>
          </a:stretch>
        </p:blipFill>
        <p:spPr bwMode="auto">
          <a:xfrm>
            <a:off x="899592" y="3865085"/>
            <a:ext cx="3208440" cy="18229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5737324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4EFD3-3E45-41FE-8D40-E5005B1127C2}"/>
              </a:ext>
            </a:extLst>
          </p:cNvPr>
          <p:cNvSpPr/>
          <p:nvPr/>
        </p:nvSpPr>
        <p:spPr>
          <a:xfrm>
            <a:off x="4427984" y="4324762"/>
            <a:ext cx="4287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Михеева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Светлана Вячеславовна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42852"/>
            <a:ext cx="8001056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(ИКТ)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3"/>
            <a:ext cx="8786874" cy="405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/>
              <a:t> </a:t>
            </a:r>
            <a:r>
              <a:rPr lang="ru-RU" sz="1600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Привлекать пассивных слушателей к активной деятельности.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Делать образовательную деятельность более наглядной и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интесивной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Формировать информационную культуру у детей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Активизировать познавательный интерес.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Реализовывать личностно- ориентированный и дифференцированный подход в обучении.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Дисциплинировать самого воспитателя, формировать его интерес к работе.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Активизировать мыслительные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процссесы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(анализ, синтез, сравнение и т.д.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797152"/>
            <a:ext cx="2487790" cy="19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" y="4797152"/>
            <a:ext cx="2703814" cy="192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мпаатмрнатвь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7929618" cy="78581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Личностно- ориентированные технологии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3286116" y="1071546"/>
            <a:ext cx="214314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8" name="Овал 7"/>
          <p:cNvSpPr/>
          <p:nvPr/>
        </p:nvSpPr>
        <p:spPr>
          <a:xfrm>
            <a:off x="3214678" y="3500438"/>
            <a:ext cx="2128846" cy="857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235743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.Гумастическая направленность содержания деятельности.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2.Обеспечение комфортных, бесконфликтных и безопасных условий развития личности ребенка, реализация ее природных потенциалов, индивидуальный подход  к воспитанникам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478632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/>
              <a:t>.Игры, спортивные игры.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Упражнения, наблюдения, экспериментальная деятельность.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Гимнастика, массаж, тренинг, образно – ролевые игры, этюды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5143512"/>
            <a:ext cx="1131083" cy="125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1212726" cy="10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285860"/>
            <a:ext cx="1286508" cy="133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и Воспитателя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1214422"/>
            <a:ext cx="8424936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74930" lvl="0" indent="448945" algn="just">
              <a:spcBef>
                <a:spcPts val="160"/>
              </a:spcBef>
            </a:pPr>
            <a:r>
              <a:rPr lang="ru-RU" sz="2000" b="1" dirty="0" err="1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Портфолио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показатель творческих успехов, где отражается всё интересное и достойное из того, что происходит в жизни человека.</a:t>
            </a:r>
            <a:endParaRPr lang="ru-RU" sz="2000" dirty="0">
              <a:solidFill>
                <a:srgbClr val="333333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7945" marR="74930" lvl="0" indent="448945" algn="just">
              <a:spcBef>
                <a:spcPts val="160"/>
              </a:spcBef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Дошкольник - это копилка его успехов, личных достижений ребенка в разнообразных видах деятельности,</a:t>
            </a:r>
            <a:r>
              <a:rPr lang="ru-RU" sz="2000" spc="-45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</a:t>
            </a:r>
            <a:r>
              <a:rPr lang="ru-RU" sz="2000" spc="-4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своеобразный</a:t>
            </a:r>
            <a:r>
              <a:rPr lang="ru-RU" sz="2000" spc="-4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маршрут</a:t>
            </a:r>
            <a:r>
              <a:rPr lang="ru-RU" sz="2000" spc="-45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развития</a:t>
            </a:r>
            <a:r>
              <a:rPr lang="ru-RU" sz="2000" spc="-4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ребенка.</a:t>
            </a:r>
            <a:r>
              <a:rPr lang="ru-RU" sz="2000" spc="-45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Сбор</a:t>
            </a:r>
            <a:r>
              <a:rPr lang="ru-RU" sz="2000" spc="-35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портфолио</a:t>
            </a:r>
            <a:r>
              <a:rPr lang="ru-RU" sz="2000" spc="-5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совместная работа воспитателей, детей и родителей. На родительском собрании воспитатели с родителями обсуждают разделы портфолио, как </a:t>
            </a:r>
            <a:r>
              <a:rPr lang="ru-RU" sz="2000" spc="-1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оно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будет собираться.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85728"/>
            <a:ext cx="8001056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434" y="3652838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Педагога- одна из способ фиксирования и накопления материалов, демонстрирующее уровень профессионализма педагога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142852"/>
            <a:ext cx="750099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технология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857233"/>
            <a:ext cx="87154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85918" y="2928934"/>
            <a:ext cx="4252461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Значение игровой технологии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8794" y="3571876"/>
            <a:ext cx="421484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активизирует воспитанников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407194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повышает познавательный интерес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56" y="4714884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вызывает эмоциональный подъем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85918" y="5286388"/>
            <a:ext cx="4929222" cy="419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развитию творчества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5857892"/>
            <a:ext cx="6286544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максимально концентрирует время занятий за счет четко сформулированных условий игры</a:t>
            </a:r>
          </a:p>
        </p:txBody>
      </p:sp>
      <p:pic>
        <p:nvPicPr>
          <p:cNvPr id="15" name="Picture 3" descr="i?id=982326287-43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000372"/>
            <a:ext cx="2343774" cy="198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98"/>
            <a:ext cx="1837438" cy="158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7" y="751344"/>
            <a:ext cx="8284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Игра является ведущим видом деятельности в дошкольном возрасте.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и воспитание в форме игры может и должно быть интересным и занимательным. Необходимо, чтобы разрабатываемые игры и упражнения для дошкольников, содержали четко обозначенную и пошагово описанную систему игровых заданий. Составление игровых технологий из отдельных игр и элементов – задача каждого воспитателя.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34" y="1428736"/>
            <a:ext cx="821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обогащается круг представлений, растет словарный запас, развивается творческий способности;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Помогает формировать диалектику и логику, способствует  преодолению застенчивости, замкнутости, робости;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(маленький человек учится отстаивать свою точку зрения, а попадая в трудные ситуации самостоятельно находить оригинальные решения.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Способствует развитию наглядно-образного, причинного, эвристического мышления; память, воображения, воздействует на другие психические процессы</a:t>
            </a:r>
          </a:p>
          <a:p>
            <a:pPr>
              <a:buFont typeface="Wingdings" pitchFamily="2" charset="2"/>
              <a:buChar char="q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285728"/>
            <a:ext cx="578647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ТРИЗ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144963"/>
            <a:ext cx="331236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785918" y="0"/>
            <a:ext cx="4429156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Технология в ДОУ  способствует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1071546"/>
            <a:ext cx="464347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Повышению качества обучения и воспитания дошкольников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8794" y="1928802"/>
            <a:ext cx="4643470" cy="7096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Формированию активности ребенка в познании окружающей деятельности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28794" y="2786058"/>
            <a:ext cx="4643470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Сохранению и укреплению  здоровья воспитанников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223938" y="652442"/>
            <a:ext cx="419104" cy="17049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928662" y="642918"/>
            <a:ext cx="642942" cy="25717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857224" y="652442"/>
            <a:ext cx="795342" cy="3490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28794" y="4786322"/>
            <a:ext cx="4714908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Улучшению и повышению качества образования</a:t>
            </a: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071538" y="857232"/>
            <a:ext cx="642942" cy="4214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1071538" y="35716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28794" y="3714752"/>
            <a:ext cx="4929222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Повышению профессиональных навыков и квалификаций педагогов, применению педагогического опыта и его обобщению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144963"/>
            <a:ext cx="331236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2500298" y="285728"/>
            <a:ext cx="414340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1500174"/>
            <a:ext cx="4786346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Достижение целей развития у детей познавательных интересов, любознательности  и познавательной мотивации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2786058"/>
            <a:ext cx="4572032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познавательных действий, становление сознания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786190"/>
            <a:ext cx="4643470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воображения и творческой активности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0298" y="4643446"/>
            <a:ext cx="4572032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первичных представлений от  себя, других людях, объектах окружающего мира, о свойствах и отношениях объектов   окружающего мира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000232" y="928670"/>
            <a:ext cx="500066" cy="45005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785918" y="1071546"/>
            <a:ext cx="714380" cy="33575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785918" y="1071546"/>
            <a:ext cx="928694" cy="235745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571604" y="1071546"/>
            <a:ext cx="857256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31236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142873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                  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71876"/>
            <a:ext cx="3312368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034" y="357166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Неотъемлемая часть любой человеческой деятельности. Накапливая опыт, совершенствуя способы, методы действий, расширяя свои умственные возможности, человек тем самым постоянно развивается. Этот же процесс применим к любой человеческой деятельности, в том числе и педагогической.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s://im0-tub-ru.yandex.net/i?id=b3c60a97dec8b1a96f27dc12d75d23a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288" y="-39005172"/>
            <a:ext cx="24384000" cy="13716001"/>
          </a:xfrm>
          <a:prstGeom prst="rect">
            <a:avLst/>
          </a:prstGeom>
          <a:noFill/>
        </p:spPr>
      </p:pic>
      <p:pic>
        <p:nvPicPr>
          <p:cNvPr id="21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1357298"/>
            <a:ext cx="8715436" cy="428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это совокупность приемов, применяемых в каком-либо деле, мастерстве, искусстве.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(Б.Т. Лихачёв).</a:t>
            </a:r>
          </a:p>
          <a:p>
            <a:pPr marR="16002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MS Mincho"/>
              <a:cs typeface="Times New Roman"/>
            </a:endParaRP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285728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педагогическая технология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357166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педагогической технологии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1500174"/>
            <a:ext cx="464347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Концептульность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2500306"/>
            <a:ext cx="4714908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Системность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5984" y="5572140"/>
            <a:ext cx="450059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Воспроизводимость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3108" y="3429000"/>
            <a:ext cx="464347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Управляемость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85984" y="4500570"/>
            <a:ext cx="450059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Эффективность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357166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педагогической технологии: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57620" y="1500174"/>
            <a:ext cx="4857784" cy="1214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3286124"/>
            <a:ext cx="471490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и содержание обучения и воспитания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00496" y="5072074"/>
            <a:ext cx="4714908" cy="13573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формы, методы, средства, условия организации учебно-воспитательного процесса, результаты.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5720" y="1357298"/>
            <a:ext cx="3429024" cy="15001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концептуальная часть</a:t>
            </a:r>
          </a:p>
          <a:p>
            <a:pPr algn="ctr"/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57158" y="3214686"/>
            <a:ext cx="3429024" cy="150019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содержательная часть 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57158" y="5072074"/>
            <a:ext cx="3429024" cy="157163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процессуальная часть </a:t>
            </a: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000496" y="1714488"/>
            <a:ext cx="4357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научная база технологии, т.е.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педагогические идеи, которые заложены в её фундамент.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85728"/>
            <a:ext cx="8001056" cy="6726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714612" y="3000372"/>
            <a:ext cx="5857916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4.информационно-коммуникационные технологии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7158" y="1000108"/>
            <a:ext cx="5715040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1.здоровьесберегающие технологии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034" y="5072074"/>
            <a:ext cx="5786478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7.игровая технология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3000364" y="5857892"/>
            <a:ext cx="5786478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8.технология «ТРИЗ»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Овал 19"/>
          <p:cNvSpPr/>
          <p:nvPr/>
        </p:nvSpPr>
        <p:spPr>
          <a:xfrm>
            <a:off x="2928926" y="4500570"/>
            <a:ext cx="5715039" cy="6215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6.технология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дошкольника и воспитателя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Овал 20"/>
          <p:cNvSpPr/>
          <p:nvPr/>
        </p:nvSpPr>
        <p:spPr>
          <a:xfrm>
            <a:off x="285720" y="2285992"/>
            <a:ext cx="5572164" cy="7140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3.технология исследовательской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3071802" y="1643050"/>
            <a:ext cx="5572164" cy="57150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2.технология проектной  деятельности </a:t>
            </a:r>
          </a:p>
        </p:txBody>
      </p:sp>
      <p:sp>
        <p:nvSpPr>
          <p:cNvPr id="6" name="Овал 5"/>
          <p:cNvSpPr/>
          <p:nvPr/>
        </p:nvSpPr>
        <p:spPr>
          <a:xfrm>
            <a:off x="642910" y="3786191"/>
            <a:ext cx="5786478" cy="7143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499110" algn="l"/>
              </a:tabLst>
            </a:pPr>
            <a:r>
              <a:rPr lang="ru-RU" sz="2000" dirty="0">
                <a:latin typeface="Times New Roman"/>
                <a:ea typeface="MS Mincho"/>
                <a:cs typeface="Times New Roman"/>
              </a:rPr>
              <a:t>5.Лиличностно-орентированные технологии</a:t>
            </a:r>
            <a:endParaRPr lang="ru-RU" sz="2000" dirty="0">
              <a:ea typeface="MS Mincho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04" y="285728"/>
            <a:ext cx="6286544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/>
              </a:rPr>
              <a:t>Здоровьесберегающие</a:t>
            </a:r>
            <a:r>
              <a:rPr lang="ru-RU" sz="2400" b="1" dirty="0">
                <a:solidFill>
                  <a:srgbClr val="FF0000"/>
                </a:solidFill>
                <a:latin typeface="Times New Roman"/>
              </a:rPr>
              <a:t> технологии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6929454" y="785794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71670" y="78579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644232" y="999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Горизонтальный свиток 21"/>
          <p:cNvSpPr/>
          <p:nvPr/>
        </p:nvSpPr>
        <p:spPr>
          <a:xfrm>
            <a:off x="428596" y="1071546"/>
            <a:ext cx="3000396" cy="121444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Технология сохранения и стимулирования здоровья</a:t>
            </a:r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3500430" y="1071546"/>
            <a:ext cx="2643206" cy="11430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Технология обучения ЗОЖ</a:t>
            </a: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6357950" y="1142984"/>
            <a:ext cx="2500330" cy="100013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Коррекционные технологии</a:t>
            </a:r>
          </a:p>
        </p:txBody>
      </p:sp>
      <p:sp>
        <p:nvSpPr>
          <p:cNvPr id="13" name="Минус 12"/>
          <p:cNvSpPr/>
          <p:nvPr/>
        </p:nvSpPr>
        <p:spPr>
          <a:xfrm>
            <a:off x="0" y="1928802"/>
            <a:ext cx="3357554" cy="142876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Динамическая пауза</a:t>
            </a:r>
          </a:p>
        </p:txBody>
      </p:sp>
      <p:sp>
        <p:nvSpPr>
          <p:cNvPr id="17" name="Минус 16"/>
          <p:cNvSpPr/>
          <p:nvPr/>
        </p:nvSpPr>
        <p:spPr>
          <a:xfrm>
            <a:off x="0" y="2285992"/>
            <a:ext cx="3500430" cy="1714512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Подвижная, спортивна игра</a:t>
            </a:r>
          </a:p>
        </p:txBody>
      </p:sp>
      <p:sp>
        <p:nvSpPr>
          <p:cNvPr id="18" name="Минус 17"/>
          <p:cNvSpPr/>
          <p:nvPr/>
        </p:nvSpPr>
        <p:spPr>
          <a:xfrm>
            <a:off x="0" y="3286124"/>
            <a:ext cx="3643306" cy="178595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Гимнастика пальчиковая,  дыхательная </a:t>
            </a:r>
          </a:p>
        </p:txBody>
      </p:sp>
      <p:sp>
        <p:nvSpPr>
          <p:cNvPr id="19" name="Минус 18"/>
          <p:cNvSpPr/>
          <p:nvPr/>
        </p:nvSpPr>
        <p:spPr>
          <a:xfrm>
            <a:off x="0" y="4514840"/>
            <a:ext cx="3500430" cy="234316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Закаливающие процедуры</a:t>
            </a:r>
          </a:p>
        </p:txBody>
      </p:sp>
      <p:sp>
        <p:nvSpPr>
          <p:cNvPr id="21" name="Минус 20"/>
          <p:cNvSpPr/>
          <p:nvPr/>
        </p:nvSpPr>
        <p:spPr>
          <a:xfrm>
            <a:off x="0" y="3000372"/>
            <a:ext cx="3500462" cy="142876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Релаксация</a:t>
            </a:r>
          </a:p>
        </p:txBody>
      </p:sp>
      <p:sp>
        <p:nvSpPr>
          <p:cNvPr id="23" name="Минус 22"/>
          <p:cNvSpPr/>
          <p:nvPr/>
        </p:nvSpPr>
        <p:spPr>
          <a:xfrm>
            <a:off x="3286116" y="1643050"/>
            <a:ext cx="3143272" cy="2000264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Занятие по физической культуре</a:t>
            </a:r>
          </a:p>
        </p:txBody>
      </p:sp>
      <p:sp>
        <p:nvSpPr>
          <p:cNvPr id="24" name="Минус 23"/>
          <p:cNvSpPr/>
          <p:nvPr/>
        </p:nvSpPr>
        <p:spPr>
          <a:xfrm>
            <a:off x="3357554" y="2214554"/>
            <a:ext cx="3143272" cy="2000264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Игротерапия</a:t>
            </a:r>
            <a:r>
              <a:rPr lang="ru-RU" dirty="0"/>
              <a:t>,. </a:t>
            </a:r>
            <a:r>
              <a:rPr lang="ru-RU" dirty="0" err="1"/>
              <a:t>Игротренинг</a:t>
            </a:r>
            <a:endParaRPr lang="ru-RU" dirty="0"/>
          </a:p>
        </p:txBody>
      </p:sp>
      <p:sp>
        <p:nvSpPr>
          <p:cNvPr id="27" name="Минус 26"/>
          <p:cNvSpPr/>
          <p:nvPr/>
        </p:nvSpPr>
        <p:spPr>
          <a:xfrm>
            <a:off x="3357554" y="3571876"/>
            <a:ext cx="3143272" cy="2071702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Комуникативные</a:t>
            </a:r>
            <a:r>
              <a:rPr lang="ru-RU" dirty="0"/>
              <a:t> игры</a:t>
            </a:r>
          </a:p>
        </p:txBody>
      </p:sp>
      <p:sp>
        <p:nvSpPr>
          <p:cNvPr id="29" name="Минус 28"/>
          <p:cNvSpPr/>
          <p:nvPr/>
        </p:nvSpPr>
        <p:spPr>
          <a:xfrm>
            <a:off x="3357554" y="3143248"/>
            <a:ext cx="3071834" cy="1557342"/>
          </a:xfrm>
          <a:prstGeom prst="mathMinus">
            <a:avLst>
              <a:gd name="adj1" fmla="val 374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Самомоссаж</a:t>
            </a:r>
            <a:r>
              <a:rPr lang="ru-RU" dirty="0"/>
              <a:t>, Точечный массаж</a:t>
            </a:r>
          </a:p>
        </p:txBody>
      </p:sp>
      <p:sp>
        <p:nvSpPr>
          <p:cNvPr id="33" name="Минус 32"/>
          <p:cNvSpPr/>
          <p:nvPr/>
        </p:nvSpPr>
        <p:spPr>
          <a:xfrm>
            <a:off x="6286512" y="1500174"/>
            <a:ext cx="2857488" cy="2286016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Арттерапия</a:t>
            </a:r>
            <a:r>
              <a:rPr lang="ru-RU" dirty="0"/>
              <a:t>, </a:t>
            </a:r>
            <a:r>
              <a:rPr lang="ru-RU" dirty="0" err="1"/>
              <a:t>сказкотерапия</a:t>
            </a:r>
            <a:endParaRPr lang="ru-RU" dirty="0"/>
          </a:p>
        </p:txBody>
      </p:sp>
      <p:sp>
        <p:nvSpPr>
          <p:cNvPr id="34" name="Минус 33"/>
          <p:cNvSpPr/>
          <p:nvPr/>
        </p:nvSpPr>
        <p:spPr>
          <a:xfrm>
            <a:off x="6286512" y="2143116"/>
            <a:ext cx="2857488" cy="2428892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Технология музыкального воздействия</a:t>
            </a:r>
          </a:p>
        </p:txBody>
      </p:sp>
      <p:sp>
        <p:nvSpPr>
          <p:cNvPr id="36" name="Минус 35"/>
          <p:cNvSpPr/>
          <p:nvPr/>
        </p:nvSpPr>
        <p:spPr>
          <a:xfrm>
            <a:off x="6215074" y="3429000"/>
            <a:ext cx="2928926" cy="1500198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Фонетическая ритмика</a:t>
            </a:r>
          </a:p>
        </p:txBody>
      </p:sp>
      <p:sp>
        <p:nvSpPr>
          <p:cNvPr id="37" name="Минус 36"/>
          <p:cNvSpPr/>
          <p:nvPr/>
        </p:nvSpPr>
        <p:spPr>
          <a:xfrm>
            <a:off x="0" y="3929066"/>
            <a:ext cx="3500430" cy="1857364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Метилопластика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571604" y="857232"/>
            <a:ext cx="6143668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0" y="857232"/>
            <a:ext cx="578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ехнологии проектной деятельности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1643050"/>
            <a:ext cx="72152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Наличие проблем, требующий интегрированных знаний и  исследовательского поиска ее решения;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Практическую, теоретическую, познавательную значимость предполагаемых результатов;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Самостоятельную деятельность воспитанника;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Структурирование содержательной части проекта с указанием  поэтапных результатов;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исследовательских методов, т.е определение проблемы, вытекающих из нее задач исследования, выдвижение гипотезы их решений.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Обсуждение методов исследования, оформление конечных результатов, анализ полученных данных, подведение итогов, корректировка, выводы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71538" y="188640"/>
            <a:ext cx="7500990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исследовательской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5"/>
            <a:ext cx="8319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5"/>
            <a:ext cx="8104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0082"/>
                </a:solidFill>
                <a:latin typeface="Times New Roman"/>
                <a:ea typeface="Times New Roman"/>
              </a:rPr>
              <a:t>     </a:t>
            </a:r>
          </a:p>
          <a:p>
            <a:endParaRPr lang="ru-RU" dirty="0">
              <a:solidFill>
                <a:srgbClr val="4B0082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4B0082"/>
                </a:solidFill>
                <a:latin typeface="Times New Roman"/>
                <a:ea typeface="Times New Roman"/>
              </a:rPr>
              <a:t>  </a:t>
            </a:r>
            <a:r>
              <a:rPr lang="ru-RU" sz="1600" dirty="0">
                <a:latin typeface="Times New Roman"/>
                <a:ea typeface="Times New Roman"/>
              </a:rPr>
              <a:t>Внедрение </a:t>
            </a:r>
            <a:r>
              <a:rPr lang="ru-RU" sz="1600" b="1" dirty="0">
                <a:latin typeface="Times New Roman"/>
                <a:ea typeface="Times New Roman"/>
              </a:rPr>
              <a:t>инновационных технологий в ДОУ предполагает</a:t>
            </a:r>
            <a:r>
              <a:rPr lang="ru-RU" sz="1600" dirty="0">
                <a:latin typeface="Times New Roman"/>
                <a:ea typeface="Times New Roman"/>
              </a:rPr>
              <a:t>, кроме всего прочего, использование педагогами так называемой исследовательской деятельности. </a:t>
            </a:r>
          </a:p>
          <a:p>
            <a:r>
              <a:rPr lang="ru-RU" sz="1600" dirty="0">
                <a:latin typeface="Times New Roman"/>
                <a:ea typeface="Times New Roman"/>
              </a:rPr>
              <a:t>Что это означает?  Прежде всего, речь идет о том, что усилия воспитателей направлены в первую очередь на то, чтобы сформировать у детей исследовательский тип мышления.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      Основной целью исследовательской деятельности является создание экспериментальной деятельности, активным участником которой выступает ребёнок. Непосредственное участие ребёнка в ходе эксперимента позволяет ему воочию увидеть процесс и результаты.</a:t>
            </a:r>
            <a:br>
              <a:rPr lang="ru-RU" sz="1600" dirty="0">
                <a:latin typeface="Times New Roman"/>
                <a:ea typeface="Times New Roman"/>
              </a:rPr>
            </a:b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1584176" cy="14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4214818"/>
            <a:ext cx="1622176" cy="142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919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 Воспитателя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PC</cp:lastModifiedBy>
  <cp:revision>261</cp:revision>
  <dcterms:modified xsi:type="dcterms:W3CDTF">2025-11-18T13:14:50Z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1508738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