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5" r:id="rId4"/>
    <p:sldId id="266" r:id="rId5"/>
    <p:sldId id="271" r:id="rId6"/>
    <p:sldId id="268" r:id="rId7"/>
    <p:sldId id="269" r:id="rId8"/>
    <p:sldId id="263" r:id="rId9"/>
    <p:sldId id="264" r:id="rId10"/>
    <p:sldId id="272" r:id="rId11"/>
    <p:sldId id="281" r:id="rId12"/>
    <p:sldId id="273" r:id="rId13"/>
    <p:sldId id="274" r:id="rId14"/>
    <p:sldId id="276" r:id="rId15"/>
    <p:sldId id="277" r:id="rId16"/>
    <p:sldId id="279" r:id="rId17"/>
    <p:sldId id="280" r:id="rId18"/>
    <p:sldId id="278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A2E9-38AD-4245-9C65-92F94729DCD7}" type="datetimeFigureOut">
              <a:rPr lang="ru-RU" smtClean="0"/>
              <a:pPr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57FF-C1F5-4F81-8B71-3DBA55C9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5C7D0A9-C0FD-EC75-C20F-70080D3CF6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9024" y="714356"/>
            <a:ext cx="8784976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Морфемный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и словообразовательный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5400" b="1" i="1" dirty="0" smtClean="0">
                <a:solidFill>
                  <a:schemeClr val="tx1"/>
                </a:solidFill>
                <a:latin typeface="Inter"/>
              </a:rPr>
              <a:t>а</a:t>
            </a:r>
            <a:r>
              <a:rPr kumimoji="0" lang="ru-RU" alt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нализ слов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5400" b="1" i="1" dirty="0" smtClean="0">
                <a:solidFill>
                  <a:schemeClr val="tx1"/>
                </a:solidFill>
                <a:latin typeface="Inter"/>
              </a:rPr>
              <a:t>(практикум)</a:t>
            </a:r>
            <a:endParaRPr kumimoji="0" lang="ru-RU" altLang="ru-RU" sz="5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30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D33A5-6584-BBE0-8001-90786062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9252520" cy="1143000"/>
          </a:xfrm>
        </p:spPr>
        <p:txBody>
          <a:bodyPr>
            <a:normAutofit/>
          </a:bodyPr>
          <a:lstStyle/>
          <a:p>
            <a:r>
              <a:rPr lang="ru-RU" dirty="0"/>
              <a:t>Найдите лишнее слово</a:t>
            </a: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  <a:ea typeface="Segoe UI Symbol" panose="020B0502040204020203" pitchFamily="34" charset="0"/>
              </a:rPr>
              <a:t>⎕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17D9E-943B-5DF2-C5BB-CDB0DD94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916832"/>
            <a:ext cx="4896544" cy="327322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нелепость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нежность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неправда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нектар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580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D33A5-6584-BBE0-8001-90786062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9252520" cy="1143000"/>
          </a:xfrm>
        </p:spPr>
        <p:txBody>
          <a:bodyPr>
            <a:normAutofit/>
          </a:bodyPr>
          <a:lstStyle/>
          <a:p>
            <a:r>
              <a:rPr lang="ru-RU" dirty="0"/>
              <a:t>Найдите лишнее слово</a:t>
            </a: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  <a:ea typeface="Segoe UI Symbol" panose="020B0502040204020203" pitchFamily="34" charset="0"/>
              </a:rPr>
              <a:t>⎕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17D9E-943B-5DF2-C5BB-CDB0DD94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916832"/>
            <a:ext cx="4896544" cy="327322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ключик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5400" i="1" dirty="0">
                <a:latin typeface="Inter"/>
              </a:rPr>
              <a:t>калачик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кирпичик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5400" i="1" dirty="0">
                <a:latin typeface="Inter"/>
              </a:rPr>
              <a:t>колокольчик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5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27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D33A5-6584-BBE0-8001-90786062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9252520" cy="1143000"/>
          </a:xfrm>
        </p:spPr>
        <p:txBody>
          <a:bodyPr>
            <a:normAutofit/>
          </a:bodyPr>
          <a:lstStyle/>
          <a:p>
            <a:r>
              <a:rPr lang="ru-RU" dirty="0"/>
              <a:t>Найдите лишнее слово</a:t>
            </a: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  <a:ea typeface="Segoe UI Symbol" panose="020B0502040204020203" pitchFamily="34" charset="0"/>
              </a:rPr>
              <a:t>⎕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17D9E-943B-5DF2-C5BB-CDB0DD94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792386"/>
            <a:ext cx="4896544" cy="327322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подстаканник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подлокотник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пододеяльник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подорожник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285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D33A5-6584-BBE0-8001-90786062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56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Найдите слово, образованное приставочно-суффиксальным способом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17D9E-943B-5DF2-C5BB-CDB0DD94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2500306"/>
            <a:ext cx="5515546" cy="327322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безналичный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безрадостный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безработный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безуспешный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870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170CD-A116-30FB-3AA2-947BA929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Проверь себя!</a:t>
            </a: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  <a:ea typeface="Segoe UI Symbol" panose="020B0502040204020203" pitchFamily="34" charset="0"/>
              </a:rPr>
              <a:t>⎕</a:t>
            </a:r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8EAD83D-3DF4-1DF7-1A32-E0535D0B49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7391" y="2852936"/>
            <a:ext cx="5040849" cy="134956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5A34BEA-9F98-FF14-0B97-98DAB4B21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7909" y="1844824"/>
            <a:ext cx="8229600" cy="213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10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D33A5-6584-BBE0-8001-90786062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56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Восстановите словообразовательные цепочки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17D9E-943B-5DF2-C5BB-CDB0DD94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14" y="2420888"/>
            <a:ext cx="8496944" cy="33452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i="1" dirty="0">
                <a:latin typeface="Inter"/>
              </a:rPr>
              <a:t>Снег </a:t>
            </a:r>
            <a:r>
              <a:rPr lang="ru-RU" altLang="ru-RU" sz="5400" i="1" dirty="0">
                <a:latin typeface="Inter"/>
              </a:rPr>
              <a:t>- … - </a:t>
            </a:r>
            <a:r>
              <a:rPr lang="ru-RU" sz="5400" i="1" dirty="0">
                <a:latin typeface="Inter"/>
              </a:rPr>
              <a:t>белоснежный</a:t>
            </a:r>
          </a:p>
          <a:p>
            <a:pPr marL="0" indent="0">
              <a:buNone/>
            </a:pPr>
            <a:r>
              <a:rPr lang="ru-RU" sz="5400" i="1" dirty="0">
                <a:latin typeface="Inter"/>
              </a:rPr>
              <a:t>Мороз</a:t>
            </a:r>
            <a:r>
              <a:rPr lang="ru-RU" altLang="ru-RU" sz="5400" i="1" dirty="0">
                <a:latin typeface="Inter"/>
              </a:rPr>
              <a:t> - … - замороженный</a:t>
            </a:r>
          </a:p>
          <a:p>
            <a:pPr marL="0" indent="0">
              <a:buNone/>
            </a:pPr>
            <a:r>
              <a:rPr lang="ru-RU" sz="5400" i="1" dirty="0">
                <a:latin typeface="Inter"/>
              </a:rPr>
              <a:t>Плыть</a:t>
            </a:r>
            <a:r>
              <a:rPr lang="ru-RU" altLang="ru-RU" sz="5400" i="1" dirty="0">
                <a:latin typeface="Inter"/>
              </a:rPr>
              <a:t> - … -</a:t>
            </a:r>
            <a:r>
              <a:rPr lang="ru-RU" sz="5400" i="1" dirty="0">
                <a:latin typeface="Inter"/>
              </a:rPr>
              <a:t> заплыв</a:t>
            </a:r>
          </a:p>
          <a:p>
            <a:pPr marL="0" indent="0">
              <a:buNone/>
            </a:pPr>
            <a:r>
              <a:rPr lang="ru-RU" altLang="ru-RU" sz="5400" i="1" dirty="0">
                <a:latin typeface="Inter"/>
              </a:rPr>
              <a:t>Лед - … - доледниковый</a:t>
            </a:r>
            <a:endParaRPr kumimoji="0" lang="ru-RU" altLang="ru-RU" sz="5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"/>
            </a:endParaRPr>
          </a:p>
          <a:p>
            <a:pPr marL="0" indent="0">
              <a:buNone/>
            </a:pPr>
            <a:endParaRPr lang="ru-RU" sz="5400" i="1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77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D33A5-6584-BBE0-8001-90786062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4704"/>
            <a:ext cx="925252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Проверь себя!!!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17D9E-943B-5DF2-C5BB-CDB0DD94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48" y="2357430"/>
            <a:ext cx="7820942" cy="3345235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4000" i="1" dirty="0">
                <a:latin typeface="Inter"/>
              </a:rPr>
              <a:t>Лед </a:t>
            </a:r>
            <a:r>
              <a:rPr lang="ru-RU" altLang="ru-RU" sz="4000" i="1" dirty="0">
                <a:latin typeface="Inter"/>
                <a:ea typeface="Segoe UI Symbol" panose="020B0502040204020203" pitchFamily="34" charset="0"/>
              </a:rPr>
              <a:t>→</a:t>
            </a:r>
            <a:r>
              <a:rPr lang="ru-RU" altLang="ru-RU" sz="4000" i="1" dirty="0">
                <a:latin typeface="Inter"/>
              </a:rPr>
              <a:t> ледник</a:t>
            </a:r>
            <a:r>
              <a:rPr lang="ru-RU" altLang="ru-RU" sz="4000" i="1" dirty="0">
                <a:latin typeface="Inter"/>
                <a:ea typeface="Segoe UI Symbol" panose="020B0502040204020203" pitchFamily="34" charset="0"/>
              </a:rPr>
              <a:t> →</a:t>
            </a:r>
            <a:r>
              <a:rPr lang="ru-RU" altLang="ru-RU" sz="4000" i="1" dirty="0">
                <a:latin typeface="Inter"/>
              </a:rPr>
              <a:t> ледниковый </a:t>
            </a:r>
            <a:r>
              <a:rPr lang="ru-RU" altLang="ru-RU" sz="4000" i="1" dirty="0">
                <a:latin typeface="Inter"/>
                <a:ea typeface="Segoe UI Symbol" panose="020B0502040204020203" pitchFamily="34" charset="0"/>
              </a:rPr>
              <a:t>→ </a:t>
            </a:r>
            <a:r>
              <a:rPr lang="ru-RU" altLang="ru-RU" sz="4000" i="1" dirty="0">
                <a:latin typeface="Inter"/>
              </a:rPr>
              <a:t>доледниковый</a:t>
            </a:r>
            <a:endParaRPr kumimoji="0" lang="ru-RU" altLang="ru-RU" sz="4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85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AAEC98-45FA-A1D0-36A1-F7CE22E86CD0}"/>
              </a:ext>
            </a:extLst>
          </p:cNvPr>
          <p:cNvSpPr txBox="1"/>
          <p:nvPr/>
        </p:nvSpPr>
        <p:spPr>
          <a:xfrm>
            <a:off x="0" y="-642966"/>
            <a:ext cx="8999984" cy="632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Что такое снег?  Это много, очень много красивых снежинок: они падают и падают с высоты на землю, на деревья, на крыши домов – чистые, хрупкие, сверкающие.</a:t>
            </a:r>
          </a:p>
          <a:p>
            <a:pPr marL="342900"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Раньше думали, что снег – это замерзшие капельки воды. Но снег никогда не родится из капелек воды. Капельки воды могут стать градинками, комочками льда. Но они никогда не превращаются в снежинки.      </a:t>
            </a:r>
          </a:p>
          <a:p>
            <a:pPr marL="342900"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Водяные пары  поднимаются очень высоко над землей, и здесь сразу же из водяных паров образуются крохотные льдинки - кристаллики. Кристаллик все время растет и становится удивительно красивой звездочкой. Снежинки медленно опускаются, собираются хлопьями  и падают на землю.</a:t>
            </a:r>
          </a:p>
          <a:p>
            <a:pPr marL="3886200" lvl="8" algn="r">
              <a:lnSpc>
                <a:spcPct val="8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(По М. Гумилевской)</a:t>
            </a:r>
          </a:p>
        </p:txBody>
      </p:sp>
    </p:spTree>
    <p:extLst>
      <p:ext uri="{BB962C8B-B14F-4D97-AF65-F5344CB8AC3E}">
        <p14:creationId xmlns:p14="http://schemas.microsoft.com/office/powerpoint/2010/main" xmlns="" val="88469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7F81B3-8244-A384-255D-D97E3C5F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31837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Выполните морфемный и словообразовательный разборы слов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E97222-6950-CA8D-FA7C-6A86E768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926" y="2428868"/>
            <a:ext cx="3429024" cy="3649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>
                <a:latin typeface="Inter"/>
              </a:rPr>
              <a:t>снежинки</a:t>
            </a:r>
          </a:p>
          <a:p>
            <a:pPr marL="0" indent="0">
              <a:buNone/>
            </a:pPr>
            <a:r>
              <a:rPr lang="ru-RU" sz="4000" b="1" i="1" dirty="0">
                <a:latin typeface="Inter"/>
              </a:rPr>
              <a:t>звездочкой</a:t>
            </a:r>
          </a:p>
          <a:p>
            <a:pPr marL="0" indent="0">
              <a:buNone/>
            </a:pPr>
            <a:r>
              <a:rPr lang="ru-RU" sz="4000" b="1" i="1" dirty="0" smtClean="0">
                <a:latin typeface="Inter"/>
              </a:rPr>
              <a:t>водяные</a:t>
            </a:r>
            <a:endParaRPr lang="ru-RU" sz="4000" b="1" i="1" dirty="0">
              <a:latin typeface="Inter"/>
            </a:endParaRPr>
          </a:p>
          <a:p>
            <a:pPr marL="0" indent="0">
              <a:buNone/>
            </a:pPr>
            <a:r>
              <a:rPr lang="ru-RU" sz="4000" b="1" i="1" dirty="0" smtClean="0">
                <a:latin typeface="Inter"/>
              </a:rPr>
              <a:t>л</a:t>
            </a:r>
            <a:r>
              <a:rPr lang="ru-RU" sz="4000" b="1" i="1" dirty="0" smtClean="0">
                <a:latin typeface="Inter"/>
              </a:rPr>
              <a:t>ьдинки</a:t>
            </a:r>
          </a:p>
          <a:p>
            <a:pPr marL="0" indent="0">
              <a:buNone/>
            </a:pPr>
            <a:r>
              <a:rPr lang="ru-RU" sz="4000" b="1" i="1" dirty="0" smtClean="0">
                <a:latin typeface="Inter"/>
              </a:rPr>
              <a:t>кристаллик</a:t>
            </a:r>
            <a:endParaRPr lang="ru-RU" sz="4000" b="1" i="1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07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786842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Тип урока: урок закрепления знаний и практических умений по </a:t>
            </a:r>
            <a:r>
              <a:rPr lang="ru-RU" sz="1400" dirty="0" smtClean="0"/>
              <a:t>теме «Морфемный и словообразовательный</a:t>
            </a:r>
          </a:p>
          <a:p>
            <a:pPr>
              <a:buNone/>
            </a:pPr>
            <a:r>
              <a:rPr lang="ru-RU" sz="1400" dirty="0" smtClean="0"/>
              <a:t>анализ </a:t>
            </a:r>
            <a:r>
              <a:rPr lang="ru-RU" sz="1400" dirty="0" smtClean="0"/>
              <a:t>слов. Практикум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Цель урока: отработка </a:t>
            </a:r>
            <a:r>
              <a:rPr lang="ru-RU" sz="1400" dirty="0" smtClean="0"/>
              <a:t>умения выполнять морфемный и </a:t>
            </a:r>
            <a:r>
              <a:rPr lang="ru-RU" sz="1400" dirty="0" smtClean="0"/>
              <a:t>словообразовательный</a:t>
            </a:r>
          </a:p>
          <a:p>
            <a:pPr>
              <a:buNone/>
            </a:pPr>
            <a:r>
              <a:rPr lang="ru-RU" sz="1400" dirty="0" smtClean="0"/>
              <a:t>анализ слов, понимание структуры </a:t>
            </a:r>
            <a:r>
              <a:rPr lang="ru-RU" sz="1400" dirty="0" smtClean="0"/>
              <a:t>слова и способа его образования.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Планируемые </a:t>
            </a:r>
            <a:r>
              <a:rPr lang="ru-RU" sz="1400" dirty="0" smtClean="0"/>
              <a:t>результаты:</a:t>
            </a:r>
          </a:p>
          <a:p>
            <a:pPr>
              <a:buNone/>
            </a:pPr>
            <a:r>
              <a:rPr lang="ru-RU" sz="1400" dirty="0" smtClean="0"/>
              <a:t>предметные: умение выделять морфемы в словах, определять способы словообразования, работать </a:t>
            </a:r>
            <a:r>
              <a:rPr lang="ru-RU" sz="1400" dirty="0" smtClean="0"/>
              <a:t>с текстом</a:t>
            </a:r>
            <a:r>
              <a:rPr lang="ru-RU" sz="1400" dirty="0" smtClean="0"/>
              <a:t>;</a:t>
            </a:r>
          </a:p>
          <a:p>
            <a:pPr>
              <a:buNone/>
            </a:pPr>
            <a:r>
              <a:rPr lang="ru-RU" sz="1400" dirty="0" err="1" smtClean="0"/>
              <a:t>метапредметные</a:t>
            </a:r>
            <a:r>
              <a:rPr lang="ru-RU" sz="1400" dirty="0" smtClean="0"/>
              <a:t>: развитие аналитических навыков, логического мышления;</a:t>
            </a:r>
          </a:p>
          <a:p>
            <a:pPr>
              <a:buNone/>
            </a:pPr>
            <a:r>
              <a:rPr lang="ru-RU" sz="1400" dirty="0" smtClean="0"/>
              <a:t>личностные: формирование интереса к изучению русского языка, духа соревнования, расширение кругозора.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Этапы </a:t>
            </a:r>
            <a:r>
              <a:rPr lang="ru-RU" sz="1400" dirty="0" smtClean="0"/>
              <a:t>урока: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dirty="0" smtClean="0"/>
              <a:t>Актуализация знаний по теме (Что такое </a:t>
            </a:r>
            <a:r>
              <a:rPr lang="ru-RU" sz="1400" dirty="0" err="1" smtClean="0"/>
              <a:t>морфемика</a:t>
            </a:r>
            <a:r>
              <a:rPr lang="ru-RU" sz="1400" dirty="0" smtClean="0"/>
              <a:t>, морфема, виды морфем, способы словообразования).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dirty="0" smtClean="0"/>
              <a:t>Нахождение и исправление ошибок, допущенных в задании </a:t>
            </a:r>
            <a:r>
              <a:rPr lang="ru-RU" sz="1400" dirty="0" smtClean="0"/>
              <a:t>2 ВПР</a:t>
            </a:r>
            <a:r>
              <a:rPr lang="ru-RU" sz="1400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dirty="0" smtClean="0"/>
              <a:t>Морфемный анализ слов (игра «Найди слово, соответствующее схеме»)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dirty="0" smtClean="0"/>
              <a:t>Определение способа словообразования (Игра «Найди лишнее»).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dirty="0" smtClean="0"/>
              <a:t>Работа со словообразовательными цепочками.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dirty="0" smtClean="0"/>
              <a:t>Работа с текстом, чтение, определение темы текста, основной мысли, типа речи.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dirty="0" smtClean="0"/>
              <a:t>Рефлексия и самооценка, подсчет снежинок, полученных за ответы, отметки за работу на уроке.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dirty="0" smtClean="0"/>
              <a:t>Самостоятельная работа (выполнение морфемного и словообразовательного разборов слов из прочитанного текста).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32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0DB650-C95D-6713-A6E8-79695FC02929}"/>
              </a:ext>
            </a:extLst>
          </p:cNvPr>
          <p:cNvSpPr txBox="1"/>
          <p:nvPr/>
        </p:nvSpPr>
        <p:spPr>
          <a:xfrm>
            <a:off x="1357290" y="500042"/>
            <a:ext cx="6893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Найди и исправь ошибки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F3F24D-63D7-06E3-99A0-EFCCDA950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23" t="8108" r="2460" b="8108"/>
          <a:stretch/>
        </p:blipFill>
        <p:spPr>
          <a:xfrm>
            <a:off x="214282" y="2000240"/>
            <a:ext cx="8623809" cy="23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47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32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0DB650-C95D-6713-A6E8-79695FC02929}"/>
              </a:ext>
            </a:extLst>
          </p:cNvPr>
          <p:cNvSpPr txBox="1"/>
          <p:nvPr/>
        </p:nvSpPr>
        <p:spPr>
          <a:xfrm>
            <a:off x="1571604" y="785794"/>
            <a:ext cx="6529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Найди и исправь ошибки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1E4CC3-18AF-2DDB-6FC6-3956B2B09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104" t="6448" r="345" b="6507"/>
          <a:stretch/>
        </p:blipFill>
        <p:spPr>
          <a:xfrm>
            <a:off x="500034" y="2214554"/>
            <a:ext cx="8217484" cy="29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42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0DB650-C95D-6713-A6E8-79695FC02929}"/>
              </a:ext>
            </a:extLst>
          </p:cNvPr>
          <p:cNvSpPr txBox="1"/>
          <p:nvPr/>
        </p:nvSpPr>
        <p:spPr>
          <a:xfrm>
            <a:off x="1571604" y="642918"/>
            <a:ext cx="6458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Найди и исправь ошибки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6183B0-BA47-7285-BCB9-E181685A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116" r="1620" b="2287"/>
          <a:stretch/>
        </p:blipFill>
        <p:spPr>
          <a:xfrm>
            <a:off x="285720" y="2214554"/>
            <a:ext cx="863230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85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D33A5-6584-BBE0-8001-90786062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774" y="214704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Inter"/>
              </a:rPr>
              <a:t>Укажите слово, </a:t>
            </a:r>
            <a:r>
              <a:rPr lang="ru-RU" dirty="0" smtClean="0">
                <a:latin typeface="Inter"/>
              </a:rPr>
              <a:t/>
            </a:r>
            <a:br>
              <a:rPr lang="ru-RU" dirty="0" smtClean="0">
                <a:latin typeface="Inter"/>
              </a:rPr>
            </a:br>
            <a:r>
              <a:rPr lang="ru-RU" dirty="0" smtClean="0">
                <a:latin typeface="Inter"/>
              </a:rPr>
              <a:t>соответствующее </a:t>
            </a:r>
            <a:r>
              <a:rPr lang="ru-RU" dirty="0">
                <a:latin typeface="Inter"/>
              </a:rPr>
              <a:t>схеме </a:t>
            </a: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  <a:ea typeface="Segoe UI Symbol" panose="020B0502040204020203" pitchFamily="34" charset="0"/>
              </a:rPr>
              <a:t>⎕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17D9E-943B-5DF2-C5BB-CDB0DD94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2" y="2357430"/>
            <a:ext cx="4896544" cy="327322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тишина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седина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глубина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истина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9E89A0-7A38-0609-DC48-D65E09015D0D}"/>
              </a:ext>
            </a:extLst>
          </p:cNvPr>
          <p:cNvSpPr txBox="1"/>
          <p:nvPr/>
        </p:nvSpPr>
        <p:spPr>
          <a:xfrm>
            <a:off x="642910" y="1928802"/>
            <a:ext cx="39604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dirty="0"/>
              <a:t>◠□</a:t>
            </a:r>
          </a:p>
        </p:txBody>
      </p:sp>
    </p:spTree>
    <p:extLst>
      <p:ext uri="{BB962C8B-B14F-4D97-AF65-F5344CB8AC3E}">
        <p14:creationId xmlns:p14="http://schemas.microsoft.com/office/powerpoint/2010/main" xmlns="" val="87974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85908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D33A5-6584-BBE0-8001-90786062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774" y="214704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Inter"/>
              </a:rPr>
              <a:t>Укажите слово, </a:t>
            </a:r>
            <a:r>
              <a:rPr lang="ru-RU" dirty="0" smtClean="0">
                <a:latin typeface="Inter"/>
              </a:rPr>
              <a:t/>
            </a:r>
            <a:br>
              <a:rPr lang="ru-RU" dirty="0" smtClean="0">
                <a:latin typeface="Inter"/>
              </a:rPr>
            </a:br>
            <a:r>
              <a:rPr lang="ru-RU" dirty="0" smtClean="0">
                <a:latin typeface="Inter"/>
              </a:rPr>
              <a:t>соответствующее </a:t>
            </a:r>
            <a:r>
              <a:rPr lang="ru-RU" dirty="0">
                <a:latin typeface="Inter"/>
              </a:rPr>
              <a:t>схеме </a:t>
            </a: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  <a:ea typeface="Segoe UI Symbol" panose="020B0502040204020203" pitchFamily="34" charset="0"/>
              </a:rPr>
              <a:t>⎕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17D9E-943B-5DF2-C5BB-CDB0DD94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68" y="2285992"/>
            <a:ext cx="4896544" cy="327322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копыто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круто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крыло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корыто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5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9E89A0-7A38-0609-DC48-D65E09015D0D}"/>
              </a:ext>
            </a:extLst>
          </p:cNvPr>
          <p:cNvSpPr txBox="1"/>
          <p:nvPr/>
        </p:nvSpPr>
        <p:spPr>
          <a:xfrm>
            <a:off x="642910" y="2071678"/>
            <a:ext cx="39604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dirty="0"/>
              <a:t>◠^</a:t>
            </a:r>
          </a:p>
        </p:txBody>
      </p:sp>
    </p:spTree>
    <p:extLst>
      <p:ext uri="{BB962C8B-B14F-4D97-AF65-F5344CB8AC3E}">
        <p14:creationId xmlns:p14="http://schemas.microsoft.com/office/powerpoint/2010/main" xmlns="" val="80773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D33A5-6584-BBE0-8001-90786062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774" y="214704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Inter"/>
              </a:rPr>
              <a:t>Укажите слово, </a:t>
            </a:r>
            <a:r>
              <a:rPr lang="ru-RU" dirty="0" smtClean="0">
                <a:latin typeface="Inter"/>
              </a:rPr>
              <a:t/>
            </a:r>
            <a:br>
              <a:rPr lang="ru-RU" dirty="0" smtClean="0">
                <a:latin typeface="Inter"/>
              </a:rPr>
            </a:br>
            <a:r>
              <a:rPr lang="ru-RU" dirty="0" smtClean="0">
                <a:latin typeface="Inter"/>
              </a:rPr>
              <a:t>соответствующее </a:t>
            </a:r>
            <a:r>
              <a:rPr lang="ru-RU" dirty="0">
                <a:latin typeface="Inter"/>
              </a:rPr>
              <a:t>схеме </a:t>
            </a: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  <a:ea typeface="Segoe UI Symbol" panose="020B0502040204020203" pitchFamily="34" charset="0"/>
              </a:rPr>
              <a:t>⎕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17D9E-943B-5DF2-C5BB-CDB0DD94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16" y="2214554"/>
            <a:ext cx="4896544" cy="327322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растает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растут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растопит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расточит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5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9E89A0-7A38-0609-DC48-D65E09015D0D}"/>
              </a:ext>
            </a:extLst>
          </p:cNvPr>
          <p:cNvSpPr txBox="1"/>
          <p:nvPr/>
        </p:nvSpPr>
        <p:spPr>
          <a:xfrm>
            <a:off x="500034" y="1928802"/>
            <a:ext cx="39604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dirty="0"/>
              <a:t>◠□</a:t>
            </a:r>
          </a:p>
        </p:txBody>
      </p:sp>
    </p:spTree>
    <p:extLst>
      <p:ext uri="{BB962C8B-B14F-4D97-AF65-F5344CB8AC3E}">
        <p14:creationId xmlns:p14="http://schemas.microsoft.com/office/powerpoint/2010/main" xmlns="" val="68608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D33A5-6584-BBE0-8001-90786062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774" y="214704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Inter"/>
              </a:rPr>
              <a:t>Укажите слово, </a:t>
            </a:r>
            <a:r>
              <a:rPr lang="ru-RU" dirty="0" smtClean="0">
                <a:latin typeface="Inter"/>
              </a:rPr>
              <a:t/>
            </a:r>
            <a:br>
              <a:rPr lang="ru-RU" dirty="0" smtClean="0">
                <a:latin typeface="Inter"/>
              </a:rPr>
            </a:br>
            <a:r>
              <a:rPr lang="ru-RU" dirty="0" smtClean="0">
                <a:latin typeface="Inter"/>
              </a:rPr>
              <a:t>соответствующее </a:t>
            </a:r>
            <a:r>
              <a:rPr lang="ru-RU" dirty="0">
                <a:latin typeface="Inter"/>
              </a:rPr>
              <a:t>схеме </a:t>
            </a: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  <a:ea typeface="Segoe UI Symbol" panose="020B0502040204020203" pitchFamily="34" charset="0"/>
              </a:rPr>
              <a:t>⎕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17D9E-943B-5DF2-C5BB-CDB0DD94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58" y="2357430"/>
            <a:ext cx="4896544" cy="3273227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бездарный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бесполезный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5400" i="1" dirty="0">
                <a:latin typeface="Inter"/>
              </a:rPr>
              <a:t>бессовестный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безрадостный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9E89A0-7A38-0609-DC48-D65E09015D0D}"/>
              </a:ext>
            </a:extLst>
          </p:cNvPr>
          <p:cNvSpPr txBox="1"/>
          <p:nvPr/>
        </p:nvSpPr>
        <p:spPr>
          <a:xfrm>
            <a:off x="0" y="2214554"/>
            <a:ext cx="39604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dirty="0"/>
              <a:t>⌝◠^^□</a:t>
            </a:r>
          </a:p>
        </p:txBody>
      </p:sp>
    </p:spTree>
    <p:extLst>
      <p:ext uri="{BB962C8B-B14F-4D97-AF65-F5344CB8AC3E}">
        <p14:creationId xmlns:p14="http://schemas.microsoft.com/office/powerpoint/2010/main" xmlns="" val="70205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нежинки фон PNG , небо, снег, эффект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xmlns="" id="{9C5BEEFF-9F70-FCA3-C1D7-899A51D5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170CD-A116-30FB-3AA2-947BA929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Проверь себя!</a:t>
            </a: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  <a:ea typeface="Segoe UI Symbol" panose="020B0502040204020203" pitchFamily="34" charset="0"/>
              </a:rPr>
              <a:t>⎕</a:t>
            </a:r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8EAD83D-3DF4-1DF7-1A32-E0535D0B49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7391" y="2852936"/>
            <a:ext cx="5040849" cy="1349561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155C9552-3C8B-F245-5A6A-0BC2AC50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712" y="2335282"/>
            <a:ext cx="1763688" cy="713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(прил.)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79B3B41-C2BA-0F73-EF56-2422C45FA1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68" y="1736830"/>
            <a:ext cx="8701615" cy="21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963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193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Укажите слово,  соответствующее схеме ⎕</vt:lpstr>
      <vt:lpstr>Укажите слово,  соответствующее схеме ⎕</vt:lpstr>
      <vt:lpstr>Укажите слово,  соответствующее схеме ⎕</vt:lpstr>
      <vt:lpstr>Укажите слово,  соответствующее схеме ⎕</vt:lpstr>
      <vt:lpstr>Проверь себя!⎕</vt:lpstr>
      <vt:lpstr>Найдите лишнее слово⎕</vt:lpstr>
      <vt:lpstr>Найдите лишнее слово⎕</vt:lpstr>
      <vt:lpstr>Найдите лишнее слово⎕</vt:lpstr>
      <vt:lpstr>Найдите слово, образованное приставочно-суффиксальным способом</vt:lpstr>
      <vt:lpstr>Проверь себя!⎕</vt:lpstr>
      <vt:lpstr>Восстановите словообразовательные цепочки</vt:lpstr>
      <vt:lpstr>Проверь себя!!!</vt:lpstr>
      <vt:lpstr>Слайд 17</vt:lpstr>
      <vt:lpstr>Выполните морфемный и словообразовательный разборы слов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Миф - это  а) произведение, созданное фантазией народа, в котором рассказывалось о происхождении мира, явлениях природы, о деяниях богов и героев; б) произведение устного народного творчества, повествование, основное на вымысле;                                           в) произведение, в котором переплетаются реальное и фантастическое.</dc:title>
  <dc:creator>1</dc:creator>
  <cp:lastModifiedBy>1</cp:lastModifiedBy>
  <cp:revision>20</cp:revision>
  <dcterms:created xsi:type="dcterms:W3CDTF">2023-09-14T15:01:34Z</dcterms:created>
  <dcterms:modified xsi:type="dcterms:W3CDTF">2026-01-10T10:23:15Z</dcterms:modified>
</cp:coreProperties>
</file>