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14.jpeg" ContentType="image/jpeg"/>
  <Override PartName="/ppt/media/image1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7.png" ContentType="image/png"/>
  <Override PartName="/ppt/media/image2.png" ContentType="image/png"/>
  <Override PartName="/ppt/media/image11.png" ContentType="image/png"/>
  <Override PartName="/ppt/media/image9.jpeg" ContentType="image/jpeg"/>
  <Override PartName="/ppt/media/image12.jpeg" ContentType="image/jpeg"/>
  <Override PartName="/ppt/media/image8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F2A39C-7E95-488E-85FD-4E533C5B4F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B7F72BC0-FE36-4BC0-AD7B-99F1794DFCD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79E6D33-66CE-49C8-9E79-7CD7223AF5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841EA85-9B3D-48A2-A76C-5F31A329B0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C38227E-1A6E-42D2-BEFF-73D37D7EDB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7FEB54C-A3AD-4A1C-ACB5-7FD7588869D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6DA0CFC-AEE8-4BCA-BF32-7246C8E75D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8633C20-3709-4BB5-8EA4-72429E9B3C9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65CD5BE0-D177-48C9-A5F4-BE5F4ABA79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B846B03-D8E1-4CC9-8295-BA90B852EE9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88985"/>
          </a:bodyPr>
          <a:p>
            <a:pPr indent="0" algn="ctr" defTabSz="914400">
              <a:lnSpc>
                <a:spcPct val="130000"/>
              </a:lnSpc>
              <a:buNone/>
            </a:pPr>
            <a:r>
              <a:rPr b="0" lang="en-US" sz="60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 Light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 Light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 Light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 Light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 Light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 Light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 Light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824400" y="365040"/>
            <a:ext cx="15289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887976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 Light"/>
              </a:rPr>
              <a:t>Second level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Fourth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Fifth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838080" y="551520"/>
            <a:ext cx="10515240" cy="555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 Light"/>
              </a:rPr>
              <a:t>Second level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Fourth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Fifth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Second level 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Fourth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Fifth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1960" y="3750840"/>
            <a:ext cx="9842760" cy="81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1960" y="4610160"/>
            <a:ext cx="7321320" cy="647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lt1">
                    <a:lumMod val="50000"/>
                  </a:schemeClr>
                </a:solidFill>
                <a:latin typeface="Calibri Light"/>
              </a:rPr>
              <a:t>Click to edit Master text styles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Second level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Fourth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Fifth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98176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Second level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Fourth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Fifth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9880" y="174492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39880" y="2615760"/>
            <a:ext cx="5157360" cy="357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 Light"/>
              </a:rPr>
              <a:t>Second level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Fourth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Fifth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172200" y="174492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172200" y="2615760"/>
            <a:ext cx="5182920" cy="357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 Light"/>
              </a:rPr>
              <a:t>Second level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Fourth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Fifth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8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2766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46920" y="127080"/>
            <a:ext cx="416484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184000" y="766440"/>
            <a:ext cx="5816880" cy="509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Для правки структуры щёлкните мышью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Второй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Третий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Четвёртый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Пятый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Шестой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Седьмой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51960" y="2057400"/>
            <a:ext cx="416484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16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0" y="1322640"/>
            <a:ext cx="12191760" cy="218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130000"/>
              </a:lnSpc>
              <a:buNone/>
            </a:pPr>
            <a:r>
              <a:rPr b="1" lang="ru-RU" sz="5330" spc="-1" strike="noStrike">
                <a:solidFill>
                  <a:srgbClr val="fe4444"/>
                </a:solidFill>
                <a:latin typeface="Arial Black"/>
              </a:rPr>
              <a:t>КИБЕРБЕЗОПАСНОСТЬ</a:t>
            </a:r>
            <a:endParaRPr b="0" lang="ru-RU" sz="53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1008360" y="3602520"/>
            <a:ext cx="10175040" cy="249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e30000"/>
                </a:solidFill>
                <a:latin typeface="Arial Black"/>
              </a:rPr>
              <a:t>«Компьютерная безопасность»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1828800" indent="457200" algn="r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7b32b2"/>
                </a:solidFill>
                <a:latin typeface="Arial Black"/>
              </a:rPr>
              <a:t>ПОВЫШЕНИЕ ОСВЕДОМЛЕННОСТИ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 u="sng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uFillTx/>
                <a:latin typeface="Comic Sans MS"/>
              </a:rPr>
              <a:t>Повышение осведомленности </a:t>
            </a: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– обучение пользователей. Это направление помогает снизить влияние самого непредсказуемого фактора в области кибербезопасности – человеческого. Даже самая защищенная система может подвергнуться атаке из-за чьей-то ошибки или незнания. Поэтому каждая организация должна проводить тренинги для сотрудников и рассказывать им о главных правилах: например, что не нужно открывать подозрительные вложения в электронной почте или подключать сомнительные USB-устройства.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800" spc="-1" strike="noStrike">
                <a:solidFill>
                  <a:srgbClr val="e30000"/>
                </a:solidFill>
                <a:latin typeface="Arial Black"/>
              </a:rPr>
              <a:t>ВИДЫ КИБЕРУГРОЗ</a:t>
            </a:r>
            <a:endParaRPr b="0" lang="ru-RU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390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11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andara"/>
              </a:rPr>
              <a:t>Кибербезопасность борется с тремя видами угроз:</a:t>
            </a:r>
            <a:endParaRPr b="0" lang="ru-RU" sz="3110" spc="-1" strike="noStrike">
              <a:solidFill>
                <a:schemeClr val="dk1"/>
              </a:solidFill>
              <a:latin typeface="Calibri Light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   </a:t>
            </a: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Arial Black"/>
              </a:rPr>
              <a:t>1.</a:t>
            </a: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 </a:t>
            </a:r>
            <a:r>
              <a:rPr b="1" lang="ru-RU" sz="2800" spc="-1" strike="noStrike" u="sng">
                <a:solidFill>
                  <a:schemeClr val="lt2"/>
                </a:solidFill>
                <a:uFillTx/>
                <a:latin typeface="Comic Sans MS"/>
              </a:rPr>
              <a:t>Киберпреступление</a:t>
            </a: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– действия, организованные одним или несколькими злоумышленниками с целью атаковать систему, чтобы нарушить ее работу или извлечь финансовую выгоду.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Arial Black"/>
              </a:rPr>
              <a:t>    </a:t>
            </a: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Arial Black"/>
              </a:rPr>
              <a:t>2. </a:t>
            </a:r>
            <a:r>
              <a:rPr b="1" lang="ru-RU" sz="2800" spc="-1" strike="noStrike" u="sng">
                <a:solidFill>
                  <a:schemeClr val="lt2"/>
                </a:solidFill>
                <a:uFillTx/>
                <a:latin typeface="Comic Sans MS"/>
              </a:rPr>
              <a:t>Кибератака</a:t>
            </a: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 – действия, нацеленные на сбор информации, в основном политического характера.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   </a:t>
            </a: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Arial Black"/>
              </a:rPr>
              <a:t>3. </a:t>
            </a:r>
            <a:r>
              <a:rPr b="1" lang="ru-RU" sz="2800" spc="-1" strike="noStrike" u="sng">
                <a:solidFill>
                  <a:schemeClr val="lt2"/>
                </a:solidFill>
                <a:uFillTx/>
                <a:latin typeface="Comic Sans MS"/>
              </a:rPr>
              <a:t>Кибертерроризм</a:t>
            </a: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 – действия, направленные на дестабилизацию электронных систем с целью вызвать страх или панику.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47640" y="110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ff0000"/>
                </a:solidFill>
                <a:latin typeface="Arial Black"/>
              </a:rPr>
              <a:t>ВРЕДОНОСНОЕ ПО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47640" y="888840"/>
            <a:ext cx="10515240" cy="551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lt1"/>
                </a:solidFill>
                <a:latin typeface="Comic Sans MS"/>
              </a:rPr>
              <a:t>    </a:t>
            </a:r>
            <a:r>
              <a:rPr b="1" lang="ru-RU" sz="2000" spc="-1" strike="noStrike" u="sng">
                <a:solidFill>
                  <a:schemeClr val="lt2"/>
                </a:solidFill>
                <a:uFillTx/>
                <a:latin typeface="Comic Sans MS"/>
              </a:rPr>
              <a:t>Вирусы</a:t>
            </a:r>
            <a:r>
              <a:rPr b="1" lang="ru-RU" sz="2000" spc="-1" strike="noStrike">
                <a:solidFill>
                  <a:schemeClr val="lt1"/>
                </a:solidFill>
                <a:latin typeface="Comic Sans MS"/>
              </a:rPr>
              <a:t> – программы, которые заражают файлы вредоносным кодом. Чтобы распространяться внутри системы компьютера, они копируют сами себя.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lt1"/>
                </a:solidFill>
                <a:latin typeface="Comic Sans MS"/>
              </a:rPr>
              <a:t>    </a:t>
            </a:r>
            <a:r>
              <a:rPr b="1" lang="ru-RU" sz="2000" spc="-1" strike="noStrike" u="sng">
                <a:solidFill>
                  <a:schemeClr val="lt2"/>
                </a:solidFill>
                <a:uFillTx/>
                <a:latin typeface="Comic Sans MS"/>
              </a:rPr>
              <a:t>Троянцы</a:t>
            </a:r>
            <a:r>
              <a:rPr b="1" lang="ru-RU" sz="2000" spc="-1" strike="noStrike">
                <a:solidFill>
                  <a:schemeClr val="lt1"/>
                </a:solidFill>
                <a:latin typeface="Comic Sans MS"/>
              </a:rPr>
              <a:t>– вредоносы, которые прячутся под маской легального ПО. Киберпреступники обманом вынуждают пользователей загрузить троянца на свой компьютер, а потом собирают данные или повреждают их.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lt1"/>
                </a:solidFill>
                <a:latin typeface="Comic Sans MS"/>
              </a:rPr>
              <a:t>    </a:t>
            </a:r>
            <a:r>
              <a:rPr b="1" lang="ru-RU" sz="2000" spc="-1" strike="noStrike" u="sng">
                <a:solidFill>
                  <a:schemeClr val="lt2"/>
                </a:solidFill>
                <a:uFillTx/>
                <a:latin typeface="Comic Sans MS"/>
              </a:rPr>
              <a:t>Шпионское ПО</a:t>
            </a:r>
            <a:r>
              <a:rPr b="1" lang="ru-RU" sz="2000" spc="-1" strike="noStrike">
                <a:solidFill>
                  <a:schemeClr val="lt1"/>
                </a:solidFill>
                <a:latin typeface="Comic Sans MS"/>
              </a:rPr>
              <a:t> – программы, которые втайне следят за действиями пользователя и собирают информацию (к примеру, данные кредитных карт). Затем киберпреступники могут использовать ее в своих целях.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lt1"/>
                </a:solidFill>
                <a:latin typeface="Comic Sans MS"/>
              </a:rPr>
              <a:t>    </a:t>
            </a:r>
            <a:r>
              <a:rPr b="1" lang="ru-RU" sz="2000" spc="-1" strike="noStrike" u="sng">
                <a:solidFill>
                  <a:schemeClr val="lt2"/>
                </a:solidFill>
                <a:uFillTx/>
                <a:latin typeface="Comic Sans MS"/>
              </a:rPr>
              <a:t>Программы-вымогатели</a:t>
            </a:r>
            <a:r>
              <a:rPr b="1" lang="ru-RU" sz="2000" spc="-1" strike="noStrike">
                <a:solidFill>
                  <a:schemeClr val="lt1"/>
                </a:solidFill>
                <a:latin typeface="Comic Sans MS"/>
              </a:rPr>
              <a:t> шифруют файлы и данные. Затем преступники требуют выкуп за восстановление, утверждая, что иначе пользователь потеряет данные.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lt1"/>
                </a:solidFill>
                <a:latin typeface="Comic Sans MS"/>
              </a:rPr>
              <a:t>    </a:t>
            </a:r>
            <a:r>
              <a:rPr b="1" lang="ru-RU" sz="2000" spc="-1" strike="noStrike" u="sng">
                <a:solidFill>
                  <a:schemeClr val="lt2"/>
                </a:solidFill>
                <a:uFillTx/>
                <a:latin typeface="Comic Sans MS"/>
              </a:rPr>
              <a:t>Рекламное ПО</a:t>
            </a:r>
            <a:r>
              <a:rPr b="1" lang="ru-RU" sz="2000" spc="-1" strike="noStrike">
                <a:solidFill>
                  <a:schemeClr val="lt1"/>
                </a:solidFill>
                <a:latin typeface="Comic Sans MS"/>
              </a:rPr>
              <a:t> – программы рекламного характера, с помощью которых может распространяться вредоносное ПО.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lt1"/>
                </a:solidFill>
                <a:latin typeface="Comic Sans MS"/>
              </a:rPr>
              <a:t>    </a:t>
            </a:r>
            <a:r>
              <a:rPr b="1" lang="ru-RU" sz="2000" spc="-1" strike="noStrike" u="sng">
                <a:solidFill>
                  <a:schemeClr val="lt2"/>
                </a:solidFill>
                <a:uFillTx/>
                <a:latin typeface="Comic Sans MS"/>
              </a:rPr>
              <a:t>Ботнеты</a:t>
            </a:r>
            <a:r>
              <a:rPr b="1" lang="ru-RU" sz="2000" spc="-1" strike="noStrike">
                <a:solidFill>
                  <a:schemeClr val="lt1"/>
                </a:solidFill>
                <a:latin typeface="Comic Sans MS"/>
              </a:rPr>
              <a:t> – сети компьютеров, зараженных вредоносным ПО, которые киберпреступники используют в своих целях.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9ee256"/>
                </a:solidFill>
                <a:latin typeface="Arial Black"/>
              </a:rPr>
              <a:t>Как защититься от атак: полезные советы по кибербезопасности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47640" y="1197000"/>
            <a:ext cx="10515240" cy="512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9279" lnSpcReduction="10000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6400" spc="-1" strike="noStrike">
                <a:solidFill>
                  <a:schemeClr val="lt1"/>
                </a:solidFill>
                <a:latin typeface="Comic Sans MS"/>
              </a:rPr>
              <a:t> </a:t>
            </a:r>
            <a:r>
              <a:rPr b="1" lang="ru-RU" sz="8000" spc="-1" strike="noStrike">
                <a:solidFill>
                  <a:schemeClr val="lt1"/>
                </a:solidFill>
                <a:latin typeface="Comic Sans MS"/>
              </a:rPr>
              <a:t>   </a:t>
            </a:r>
            <a:r>
              <a:rPr b="1" lang="ru-RU" sz="8000" spc="-1" strike="noStrike">
                <a:solidFill>
                  <a:schemeClr val="lt1"/>
                </a:solidFill>
                <a:latin typeface="Comic Sans MS"/>
              </a:rPr>
              <a:t>Обновите программное обеспечение и операционную систему. Используя новое ПО, вы получаете свежие исправления безопасности.</a:t>
            </a:r>
            <a:endParaRPr b="0" lang="ru-RU" sz="80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8000" spc="-1" strike="noStrike">
                <a:solidFill>
                  <a:schemeClr val="lt1"/>
                </a:solidFill>
                <a:latin typeface="Comic Sans MS"/>
              </a:rPr>
              <a:t>    </a:t>
            </a:r>
            <a:r>
              <a:rPr b="1" lang="ru-RU" sz="8000" spc="-1" strike="noStrike">
                <a:solidFill>
                  <a:schemeClr val="lt1"/>
                </a:solidFill>
                <a:latin typeface="Comic Sans MS"/>
              </a:rPr>
              <a:t>Используйте антивирусные программы. Защитные решения помогут выявить и устранить угрозы. Для максимальной безопасности регулярно обновляйте программное обеспечение.</a:t>
            </a:r>
            <a:endParaRPr b="0" lang="ru-RU" sz="80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8000" spc="-1" strike="noStrike">
                <a:solidFill>
                  <a:schemeClr val="lt1"/>
                </a:solidFill>
                <a:latin typeface="Comic Sans MS"/>
              </a:rPr>
              <a:t>    </a:t>
            </a:r>
            <a:r>
              <a:rPr b="1" lang="ru-RU" sz="8000" spc="-1" strike="noStrike">
                <a:solidFill>
                  <a:schemeClr val="lt1"/>
                </a:solidFill>
                <a:latin typeface="Comic Sans MS"/>
              </a:rPr>
              <a:t>Используйте надежные пароли. Не применяйте комбинации, которые легко подобрать или угадать.</a:t>
            </a:r>
            <a:endParaRPr b="0" lang="ru-RU" sz="80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8000" spc="-1" strike="noStrike">
                <a:solidFill>
                  <a:schemeClr val="lt1"/>
                </a:solidFill>
                <a:latin typeface="Comic Sans MS"/>
              </a:rPr>
              <a:t>    </a:t>
            </a:r>
            <a:r>
              <a:rPr b="1" lang="ru-RU" sz="8000" spc="-1" strike="noStrike">
                <a:solidFill>
                  <a:schemeClr val="lt1"/>
                </a:solidFill>
                <a:latin typeface="Comic Sans MS"/>
              </a:rPr>
              <a:t>Не открывайте почтовые вложения от неизвестных отправителей – они могут быть заражены вредоносным ПО.</a:t>
            </a:r>
            <a:endParaRPr b="0" lang="ru-RU" sz="80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8000" spc="-1" strike="noStrike">
                <a:solidFill>
                  <a:schemeClr val="lt1"/>
                </a:solidFill>
                <a:latin typeface="Comic Sans MS"/>
              </a:rPr>
              <a:t>    </a:t>
            </a:r>
            <a:r>
              <a:rPr b="1" lang="ru-RU" sz="8000" spc="-1" strike="noStrike">
                <a:solidFill>
                  <a:schemeClr val="lt1"/>
                </a:solidFill>
                <a:latin typeface="Comic Sans MS"/>
              </a:rPr>
              <a:t>Не переходите по ссылкам, полученным по почте от неизвестных отправителей или неизвестных веб-сайтов – это один из стандартных путей распространения вредоносного ПО.</a:t>
            </a:r>
            <a:endParaRPr b="0" lang="ru-RU" sz="80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8000" spc="-1" strike="noStrike">
                <a:solidFill>
                  <a:schemeClr val="lt1"/>
                </a:solidFill>
                <a:latin typeface="Comic Sans MS"/>
              </a:rPr>
              <a:t>    </a:t>
            </a:r>
            <a:r>
              <a:rPr b="1" lang="ru-RU" sz="8000" spc="-1" strike="noStrike">
                <a:solidFill>
                  <a:schemeClr val="lt1"/>
                </a:solidFill>
                <a:latin typeface="Comic Sans MS"/>
              </a:rPr>
              <a:t>Избегайте незащищенных сетей Wi-Fi в общественных местах – в них вы уязвимы для атак Man-in-the-Middle</a:t>
            </a:r>
            <a:r>
              <a:rPr b="1" lang="ru-RU" sz="8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mic Sans MS"/>
              </a:rPr>
              <a:t>.</a:t>
            </a:r>
            <a:endParaRPr b="0" lang="ru-RU" sz="80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6000" spc="-1" strike="noStrike">
                <a:solidFill>
                  <a:srgbClr val="fbfb11"/>
                </a:solidFill>
                <a:latin typeface="Arial Black"/>
              </a:rPr>
              <a:t>ИСТОЧНИКИ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lt1"/>
                </a:solidFill>
                <a:latin typeface="Comic Sans MS"/>
              </a:rPr>
              <a:t>Kaspersky - </a:t>
            </a:r>
            <a:r>
              <a:rPr b="1" lang="en-US" sz="3600" spc="-1" strike="noStrike" u="sng">
                <a:solidFill>
                  <a:schemeClr val="accent1"/>
                </a:solidFill>
                <a:uFillTx/>
                <a:latin typeface="Comic Sans MS"/>
              </a:rPr>
              <a:t>https://www.kaspersky.ru</a:t>
            </a:r>
            <a:endParaRPr b="0" lang="ru-RU" sz="36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lt1"/>
                </a:solidFill>
                <a:latin typeface="Comic Sans MS"/>
              </a:rPr>
              <a:t>Wikipedia - </a:t>
            </a:r>
            <a:r>
              <a:rPr b="1" lang="en-US" sz="3600" spc="-1" strike="noStrike" u="sng">
                <a:solidFill>
                  <a:schemeClr val="accent1"/>
                </a:solidFill>
                <a:uFillTx/>
                <a:latin typeface="Comic Sans MS"/>
              </a:rPr>
              <a:t>https://www.ru.wikipedia.org</a:t>
            </a:r>
            <a:endParaRPr b="0" lang="ru-RU" sz="36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36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36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36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p:transition spd="med">
    <p:pull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681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СОДЕРЖАНИЕ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38080" y="1677600"/>
            <a:ext cx="10515240" cy="44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390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mic Sans MS"/>
              </a:rPr>
              <a:t>Что такое кибербезопасность?...........................................</a:t>
            </a:r>
            <a:r>
              <a:rPr b="0" i="1" lang="ru-RU" sz="24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3 слайд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mic Sans MS"/>
              </a:rPr>
              <a:t>Категории кибербезопасности..........................................</a:t>
            </a:r>
            <a:r>
              <a:rPr b="0" i="1" lang="ru-RU" sz="24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4 слайд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mic Sans MS"/>
              </a:rPr>
              <a:t>Безопасность сетей..............................................................</a:t>
            </a:r>
            <a:r>
              <a:rPr b="0" i="1" lang="ru-RU" sz="24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5 слайд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mic Sans MS"/>
              </a:rPr>
              <a:t>Безопасность приложений................................................</a:t>
            </a:r>
            <a:r>
              <a:rPr b="0" i="1" lang="ru-RU" sz="24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6 слайд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mic Sans MS"/>
              </a:rPr>
              <a:t>Безопасность информации...............................................</a:t>
            </a:r>
            <a:r>
              <a:rPr b="0" i="1" lang="ru-RU" sz="24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7 слайд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mic Sans MS"/>
              </a:rPr>
              <a:t>Операционная безопасность............................................</a:t>
            </a:r>
            <a:r>
              <a:rPr b="0" i="1" lang="ru-RU" sz="24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8 слайд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400" spc="-1" strike="noStrike">
                <a:solidFill>
                  <a:schemeClr val="dk1"/>
                </a:solidFill>
                <a:latin typeface="Comic Sans MS"/>
              </a:rPr>
              <a:t>Аварийное восстановление и непрерывность 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400" spc="-1" strike="noStrike">
                <a:solidFill>
                  <a:schemeClr val="dk1"/>
                </a:solidFill>
                <a:latin typeface="Comic Sans MS"/>
              </a:rPr>
              <a:t>бизнеса....................................................................................</a:t>
            </a:r>
            <a:r>
              <a:rPr b="0" i="1" lang="ru-RU" sz="24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9 слайд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400" spc="-1" strike="noStrike">
                <a:solidFill>
                  <a:schemeClr val="dk1"/>
                </a:solidFill>
                <a:latin typeface="Comic Sans MS"/>
              </a:rPr>
              <a:t>Повышение осведомленности........................................</a:t>
            </a:r>
            <a:r>
              <a:rPr b="0" i="1" lang="ru-RU" sz="24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10 слайд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400" spc="-1" strike="noStrike">
                <a:solidFill>
                  <a:schemeClr val="dk1"/>
                </a:solidFill>
                <a:latin typeface="Comic Sans MS"/>
              </a:rPr>
              <a:t>Виды киберугроз..................................................................</a:t>
            </a:r>
            <a:r>
              <a:rPr b="0" i="1" lang="ru-RU" sz="24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11 слайд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mic Sans MS"/>
              </a:rPr>
              <a:t>Вредоносное ПО.................................................................</a:t>
            </a:r>
            <a:r>
              <a:rPr b="0" i="1" lang="ru-RU" sz="24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12 слайд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fecf40"/>
                </a:solidFill>
                <a:latin typeface="Arial Black"/>
              </a:rPr>
              <a:t>Что такое кибербезопасность?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11200" y="1290240"/>
            <a:ext cx="6687000" cy="407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6763" lnSpcReduction="10000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 u="sng">
                <a:solidFill>
                  <a:schemeClr val="lt2"/>
                </a:solidFill>
                <a:uFillTx/>
                <a:latin typeface="Candara"/>
              </a:rPr>
              <a:t>Кибербезопасность</a:t>
            </a:r>
            <a:r>
              <a:rPr b="1" lang="ru-RU" sz="2800" spc="-1" strike="noStrike">
                <a:solidFill>
                  <a:schemeClr val="lt1"/>
                </a:solidFill>
                <a:latin typeface="Candara"/>
              </a:rPr>
              <a:t> (ее иногда называют компьютерной безопасностью) – это совокупность методов и практик защиты от атак злоумышленников для компьютеров, серверов, мобильных устройств, электронных систем, сетей и данных. Кибербезопасность находит применение в самых разных областях, от бизнес-сферы до мобильных технологий. 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fe4444"/>
                </a:solidFill>
                <a:latin typeface="Arial Black"/>
              </a:rPr>
              <a:t>КИБЕРБЕЗОПАСНОСТЬ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47640" y="1584360"/>
            <a:ext cx="10515240" cy="48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andara"/>
              </a:rPr>
              <a:t>Кибербезопасность делится на несколько категорий: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1. Безопасность сетей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2. Безопасность приложений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3. Безопасность информации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4. Операционная безопасность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5. Аварийное восстановление и непрерывность бизнеса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6.Повышение осведомленности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fe4444"/>
                </a:solidFill>
                <a:latin typeface="Arial Black"/>
              </a:rPr>
              <a:t>БЕЗОПАСНОСТЬ СЕТЕЙ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47640" y="1825560"/>
            <a:ext cx="10515240" cy="210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200" spc="-1" strike="noStrike" u="sng">
                <a:solidFill>
                  <a:schemeClr val="lt2"/>
                </a:solidFill>
                <a:uFillTx/>
                <a:latin typeface="Comic Sans MS"/>
              </a:rPr>
              <a:t>Безопасность сетей (Сетевая безопасность) </a:t>
            </a:r>
            <a:r>
              <a:rPr b="1" lang="ru-RU" sz="32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– это действия по защите компьютерных сетей от различных угроз, например целевых атак или вредоносных программ.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9ee256"/>
                </a:solidFill>
                <a:latin typeface="Arial Black"/>
              </a:rPr>
              <a:t>БЕЗОПАСНОСТЬ ПРИЛОЖЕНИЙ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 u="sng">
                <a:solidFill>
                  <a:schemeClr val="lt2"/>
                </a:solidFill>
                <a:uFillTx/>
                <a:latin typeface="Comic Sans MS"/>
              </a:rPr>
              <a:t>Безопасность приложений</a:t>
            </a: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 – это защита устройств от угроз, которые преступники могут спрятать в программах. Зараженное приложение может открыть злоумышленнику доступ к данным, которые оно должно защищать. Безопасность приложения обеспечивается еще на стадии разработки, задолго до его появления в открытых источниках.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14cd68"/>
                </a:solidFill>
                <a:latin typeface="Arial Black"/>
              </a:rPr>
              <a:t>БЕЗОПАСНОСТЬ ИНФОРМАЦИИ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200" spc="-1" strike="noStrike" u="sng">
                <a:solidFill>
                  <a:schemeClr val="lt2"/>
                </a:solidFill>
                <a:uFillTx/>
                <a:latin typeface="Comic Sans MS"/>
              </a:rPr>
              <a:t>Безопасность информации (Информационная безопасность)</a:t>
            </a:r>
            <a:r>
              <a:rPr b="1" lang="ru-RU" sz="32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 – это обеспечение целостности и приватности данных как во время хранения, так и при передаче.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47640" y="4291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e30000"/>
                </a:solidFill>
                <a:latin typeface="Arial Black"/>
              </a:rPr>
              <a:t>ОПЕРАЦИОННАЯ БЕЗОПААСНОСТЬ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 u="sng">
                <a:solidFill>
                  <a:schemeClr val="lt2"/>
                </a:solidFill>
                <a:uFillTx/>
                <a:latin typeface="Comic Sans MS"/>
              </a:rPr>
              <a:t>Операционная безопасность </a:t>
            </a: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– это обращение с информационными активами и их защита. К этой категории относится, например, управление разрешениями для доступа к сети или правилами, которые определяют, где и каким образом данные могут храниться и передаваться.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fecf40"/>
                </a:solidFill>
                <a:latin typeface="Arial Black"/>
              </a:rPr>
              <a:t>Аварийное восстановление и непрерывность бизнеса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 u="sng">
                <a:solidFill>
                  <a:schemeClr val="lt2"/>
                </a:solidFill>
                <a:uFillTx/>
                <a:latin typeface="Comic Sans MS"/>
              </a:rPr>
              <a:t>Аварийное восстановление и непрерывность бизнеса</a:t>
            </a:r>
            <a:r>
              <a:rPr b="1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omic Sans MS"/>
              </a:rPr>
              <a:t> – это реагирование на инцидент безопасности (действия злоумышленников) и любое другое событие, которое может нарушить работу систем или привести к потере данных. Аварийное восстановление – набор правил, описывающих то, как организация будет бороться с последствиями атаки и восстанавливать рабочие процессы. Непрерывность бизнеса – план действий на случай, если организация теряет доступ к определенным ресурсам из-за атаки злоумышленников.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LibreOffice/24.2.7.2$Linux_X86_64 LibreOffice_project/420$Build-2</Application>
  <AppVersion>15.0000</AppVersion>
  <Words>5829</Words>
  <Paragraphs>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2024-04-29T14:48:15Z</dcterms:created>
  <dc:creator/>
  <dc:description/>
  <dc:language>ru-RU</dc:language>
  <cp:lastModifiedBy/>
  <dcterms:modified xsi:type="dcterms:W3CDTF">2025-12-29T11:09:24Z</dcterms:modified>
  <cp:revision>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E9DA2F6B75D144488A0EEE7F758AA87C_12</vt:lpwstr>
  </property>
  <property fmtid="{D5CDD505-2E9C-101B-9397-08002B2CF9AE}" pid="3" name="KSOProductBuildVer">
    <vt:lpwstr>1049-12.2.0.13538</vt:lpwstr>
  </property>
  <property fmtid="{D5CDD505-2E9C-101B-9397-08002B2CF9AE}" pid="4" name="PresentationFormat">
    <vt:lpwstr>宽屏</vt:lpwstr>
  </property>
  <property fmtid="{D5CDD505-2E9C-101B-9397-08002B2CF9AE}" pid="5" name="Slides">
    <vt:i4>14</vt:i4>
  </property>
</Properties>
</file>