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69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45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0421" autoAdjust="0"/>
  </p:normalViewPr>
  <p:slideViewPr>
    <p:cSldViewPr>
      <p:cViewPr>
        <p:scale>
          <a:sx n="70" d="100"/>
          <a:sy n="70" d="100"/>
        </p:scale>
        <p:origin x="1181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FF13B-0B04-49AA-9071-2A196A0D73BB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C1DB04-7744-4812-AF61-205607879C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Президент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Гарант Конституции / координатор</a:t>
          </a:r>
          <a:endParaRPr lang="ru-RU" sz="1800" dirty="0"/>
        </a:p>
      </dgm:t>
    </dgm:pt>
    <dgm:pt modelId="{ECED1098-2941-4A56-B108-89ACE54BE721}" type="parTrans" cxnId="{5A882FF5-D371-46D4-B7A1-90D9EE98EE81}">
      <dgm:prSet/>
      <dgm:spPr/>
      <dgm:t>
        <a:bodyPr/>
        <a:lstStyle/>
        <a:p>
          <a:endParaRPr lang="ru-RU"/>
        </a:p>
      </dgm:t>
    </dgm:pt>
    <dgm:pt modelId="{1A09A7C3-BFBE-4792-A93F-C705353DA778}" type="sibTrans" cxnId="{5A882FF5-D371-46D4-B7A1-90D9EE98EE81}">
      <dgm:prSet/>
      <dgm:spPr/>
      <dgm:t>
        <a:bodyPr/>
        <a:lstStyle/>
        <a:p>
          <a:endParaRPr lang="ru-RU"/>
        </a:p>
      </dgm:t>
    </dgm:pt>
    <dgm:pt modelId="{2AFE241F-10C9-428D-A3E9-198804A10D2D}">
      <dgm:prSet phldrT="[Текст]" custT="1"/>
      <dgm:spPr/>
      <dgm:t>
        <a:bodyPr/>
        <a:lstStyle/>
        <a:p>
          <a:r>
            <a:rPr lang="ru-RU" sz="1600" b="1" dirty="0" smtClean="0"/>
            <a:t>Законодательная </a:t>
          </a:r>
          <a:endParaRPr lang="ru-RU" sz="1600" b="1" dirty="0"/>
        </a:p>
      </dgm:t>
    </dgm:pt>
    <dgm:pt modelId="{25ED3009-F83B-4153-BCF7-6BB8C2B13A9F}" type="parTrans" cxnId="{1C0D519C-78A2-4782-AF3A-F32C00BB5B34}">
      <dgm:prSet/>
      <dgm:spPr/>
      <dgm:t>
        <a:bodyPr/>
        <a:lstStyle/>
        <a:p>
          <a:endParaRPr lang="ru-RU"/>
        </a:p>
      </dgm:t>
    </dgm:pt>
    <dgm:pt modelId="{0639B94A-C06B-4F96-ABA9-FD2B28FBB8E1}" type="sibTrans" cxnId="{1C0D519C-78A2-4782-AF3A-F32C00BB5B34}">
      <dgm:prSet/>
      <dgm:spPr/>
      <dgm:t>
        <a:bodyPr/>
        <a:lstStyle/>
        <a:p>
          <a:endParaRPr lang="ru-RU"/>
        </a:p>
      </dgm:t>
    </dgm:pt>
    <dgm:pt modelId="{2A23EAAF-2EFA-49FF-8149-FE716F8D1D00}">
      <dgm:prSet phldrT="[Текст]" custT="1"/>
      <dgm:spPr/>
      <dgm:t>
        <a:bodyPr/>
        <a:lstStyle/>
        <a:p>
          <a:r>
            <a:rPr lang="ru-RU" sz="1600" b="1" dirty="0" smtClean="0"/>
            <a:t>Исполнительная </a:t>
          </a:r>
          <a:endParaRPr lang="ru-RU" sz="1600" b="1" dirty="0"/>
        </a:p>
      </dgm:t>
    </dgm:pt>
    <dgm:pt modelId="{19F03F84-8870-47F2-8DE9-6100D94A6797}" type="parTrans" cxnId="{0318A2D3-F800-481C-A748-8B3AA4B93A9F}">
      <dgm:prSet/>
      <dgm:spPr/>
      <dgm:t>
        <a:bodyPr/>
        <a:lstStyle/>
        <a:p>
          <a:endParaRPr lang="ru-RU"/>
        </a:p>
      </dgm:t>
    </dgm:pt>
    <dgm:pt modelId="{A81E60ED-67AC-42F7-AB98-67A0E8E2FDF8}" type="sibTrans" cxnId="{0318A2D3-F800-481C-A748-8B3AA4B93A9F}">
      <dgm:prSet/>
      <dgm:spPr/>
      <dgm:t>
        <a:bodyPr/>
        <a:lstStyle/>
        <a:p>
          <a:endParaRPr lang="ru-RU"/>
        </a:p>
      </dgm:t>
    </dgm:pt>
    <dgm:pt modelId="{CF341B3C-40ED-4467-BD2B-9E04515BED07}">
      <dgm:prSet phldrT="[Текст]" custT="1"/>
      <dgm:spPr/>
      <dgm:t>
        <a:bodyPr/>
        <a:lstStyle/>
        <a:p>
          <a:r>
            <a:rPr lang="ru-RU" sz="1600" b="1" dirty="0" smtClean="0"/>
            <a:t>Судебная </a:t>
          </a:r>
          <a:endParaRPr lang="ru-RU" sz="1600" b="1" dirty="0"/>
        </a:p>
      </dgm:t>
    </dgm:pt>
    <dgm:pt modelId="{624D8102-3A79-4D2E-A58C-28B38A4FA5B1}" type="parTrans" cxnId="{7F4E4642-C378-4B0C-8C6B-3C5F8DEA4B28}">
      <dgm:prSet/>
      <dgm:spPr/>
      <dgm:t>
        <a:bodyPr/>
        <a:lstStyle/>
        <a:p>
          <a:endParaRPr lang="ru-RU"/>
        </a:p>
      </dgm:t>
    </dgm:pt>
    <dgm:pt modelId="{CE61D2C6-00D7-4D37-8944-7654CA2FA1A6}" type="sibTrans" cxnId="{7F4E4642-C378-4B0C-8C6B-3C5F8DEA4B28}">
      <dgm:prSet/>
      <dgm:spPr/>
      <dgm:t>
        <a:bodyPr/>
        <a:lstStyle/>
        <a:p>
          <a:endParaRPr lang="ru-RU"/>
        </a:p>
      </dgm:t>
    </dgm:pt>
    <dgm:pt modelId="{0AB78BC7-942A-469B-A0F9-B8FB1FCE1CF7}">
      <dgm:prSet phldrT="[Текст]"/>
      <dgm:spPr/>
      <dgm:t>
        <a:bodyPr/>
        <a:lstStyle/>
        <a:p>
          <a:r>
            <a:rPr lang="ru-RU" dirty="0" smtClean="0"/>
            <a:t>Федеральное собрание: </a:t>
          </a:r>
          <a:endParaRPr lang="ru-RU" dirty="0"/>
        </a:p>
      </dgm:t>
    </dgm:pt>
    <dgm:pt modelId="{27C31734-3421-4064-AD57-664EA1037B05}" type="parTrans" cxnId="{A6A54230-732F-4CFC-817E-ADAD01AA687C}">
      <dgm:prSet/>
      <dgm:spPr/>
      <dgm:t>
        <a:bodyPr/>
        <a:lstStyle/>
        <a:p>
          <a:endParaRPr lang="ru-RU"/>
        </a:p>
      </dgm:t>
    </dgm:pt>
    <dgm:pt modelId="{40DA1301-72F5-4370-B8C5-BDFAD63092DB}" type="sibTrans" cxnId="{A6A54230-732F-4CFC-817E-ADAD01AA687C}">
      <dgm:prSet/>
      <dgm:spPr/>
      <dgm:t>
        <a:bodyPr/>
        <a:lstStyle/>
        <a:p>
          <a:endParaRPr lang="ru-RU"/>
        </a:p>
      </dgm:t>
    </dgm:pt>
    <dgm:pt modelId="{CBA666EB-8573-4B81-8C81-DDBE64B23BFC}">
      <dgm:prSet phldrT="[Текст]"/>
      <dgm:spPr/>
      <dgm:t>
        <a:bodyPr/>
        <a:lstStyle/>
        <a:p>
          <a:r>
            <a:rPr lang="ru-RU" dirty="0" smtClean="0"/>
            <a:t>Правительство</a:t>
          </a:r>
          <a:endParaRPr lang="ru-RU" dirty="0"/>
        </a:p>
      </dgm:t>
    </dgm:pt>
    <dgm:pt modelId="{CC3CC7C6-E76B-4F28-941A-97665215E85C}" type="parTrans" cxnId="{59D7B5E4-73AB-4E2F-95CC-520DB2673938}">
      <dgm:prSet/>
      <dgm:spPr/>
      <dgm:t>
        <a:bodyPr/>
        <a:lstStyle/>
        <a:p>
          <a:endParaRPr lang="ru-RU"/>
        </a:p>
      </dgm:t>
    </dgm:pt>
    <dgm:pt modelId="{650B34E2-C532-4151-9602-3415E7867BA2}" type="sibTrans" cxnId="{59D7B5E4-73AB-4E2F-95CC-520DB2673938}">
      <dgm:prSet/>
      <dgm:spPr/>
      <dgm:t>
        <a:bodyPr/>
        <a:lstStyle/>
        <a:p>
          <a:endParaRPr lang="ru-RU"/>
        </a:p>
      </dgm:t>
    </dgm:pt>
    <dgm:pt modelId="{FA4F91DE-CF3A-46C2-AAE4-A67E02D29B3C}">
      <dgm:prSet phldrT="[Текст]"/>
      <dgm:spPr/>
      <dgm:t>
        <a:bodyPr/>
        <a:lstStyle/>
        <a:p>
          <a:r>
            <a:rPr lang="ru-RU" dirty="0" smtClean="0"/>
            <a:t>Конституционный суд / Верховный суд / Высший Арбитражный суд</a:t>
          </a:r>
          <a:endParaRPr lang="ru-RU" dirty="0"/>
        </a:p>
      </dgm:t>
    </dgm:pt>
    <dgm:pt modelId="{110314B0-D2CB-46D6-8FDA-AD22DD3A3BF1}" type="parTrans" cxnId="{BC3A680B-B44D-4787-8232-AABE47AF15AD}">
      <dgm:prSet/>
      <dgm:spPr/>
      <dgm:t>
        <a:bodyPr/>
        <a:lstStyle/>
        <a:p>
          <a:endParaRPr lang="ru-RU"/>
        </a:p>
      </dgm:t>
    </dgm:pt>
    <dgm:pt modelId="{2B6C6C04-1075-460E-A267-74871745AB41}" type="sibTrans" cxnId="{BC3A680B-B44D-4787-8232-AABE47AF15AD}">
      <dgm:prSet/>
      <dgm:spPr/>
      <dgm:t>
        <a:bodyPr/>
        <a:lstStyle/>
        <a:p>
          <a:endParaRPr lang="ru-RU"/>
        </a:p>
      </dgm:t>
    </dgm:pt>
    <dgm:pt modelId="{DF4E1078-BEB2-429B-8181-1180A137684D}" type="pres">
      <dgm:prSet presAssocID="{675FF13B-0B04-49AA-9071-2A196A0D73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E448C0-A122-45AF-A1C9-9B849204C5A0}" type="pres">
      <dgm:prSet presAssocID="{E6C1DB04-7744-4812-AF61-205607879CA3}" presName="hierRoot1" presStyleCnt="0">
        <dgm:presLayoutVars>
          <dgm:hierBranch val="init"/>
        </dgm:presLayoutVars>
      </dgm:prSet>
      <dgm:spPr/>
    </dgm:pt>
    <dgm:pt modelId="{E96CE6ED-AAA3-4189-A483-C95D702D9732}" type="pres">
      <dgm:prSet presAssocID="{E6C1DB04-7744-4812-AF61-205607879CA3}" presName="rootComposite1" presStyleCnt="0"/>
      <dgm:spPr/>
    </dgm:pt>
    <dgm:pt modelId="{12390D8E-8396-4B3A-B59E-CE3455845C71}" type="pres">
      <dgm:prSet presAssocID="{E6C1DB04-7744-4812-AF61-205607879CA3}" presName="rootText1" presStyleLbl="node0" presStyleIdx="0" presStyleCnt="1" custScaleX="416731" custScaleY="131105" custLinFactNeighborX="10938" custLinFactNeighborY="-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A166A-D2CE-4772-AD18-E48CA3486399}" type="pres">
      <dgm:prSet presAssocID="{E6C1DB04-7744-4812-AF61-205607879CA3}" presName="rootConnector1" presStyleLbl="node1" presStyleIdx="0" presStyleCnt="0"/>
      <dgm:spPr/>
    </dgm:pt>
    <dgm:pt modelId="{EE7D3341-E958-4997-ABDD-C89F0FDDC922}" type="pres">
      <dgm:prSet presAssocID="{E6C1DB04-7744-4812-AF61-205607879CA3}" presName="hierChild2" presStyleCnt="0"/>
      <dgm:spPr/>
    </dgm:pt>
    <dgm:pt modelId="{B1C08E14-25F1-4802-A3B3-1F1DC846AE79}" type="pres">
      <dgm:prSet presAssocID="{25ED3009-F83B-4153-BCF7-6BB8C2B13A9F}" presName="Name37" presStyleLbl="parChTrans1D2" presStyleIdx="0" presStyleCnt="3"/>
      <dgm:spPr/>
    </dgm:pt>
    <dgm:pt modelId="{20F75872-5D30-4F19-A0CE-C5D38690AC8F}" type="pres">
      <dgm:prSet presAssocID="{2AFE241F-10C9-428D-A3E9-198804A10D2D}" presName="hierRoot2" presStyleCnt="0">
        <dgm:presLayoutVars>
          <dgm:hierBranch val="init"/>
        </dgm:presLayoutVars>
      </dgm:prSet>
      <dgm:spPr/>
    </dgm:pt>
    <dgm:pt modelId="{339802F3-F389-44ED-936D-3E4CA1CD8825}" type="pres">
      <dgm:prSet presAssocID="{2AFE241F-10C9-428D-A3E9-198804A10D2D}" presName="rootComposite" presStyleCnt="0"/>
      <dgm:spPr/>
    </dgm:pt>
    <dgm:pt modelId="{092C280D-501A-474B-A800-C597FF11FD02}" type="pres">
      <dgm:prSet presAssocID="{2AFE241F-10C9-428D-A3E9-198804A10D2D}" presName="rootText" presStyleLbl="node2" presStyleIdx="0" presStyleCnt="3" custScaleX="143748" custLinFactNeighborX="-4169" custLinFactNeighborY="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D8560D-4757-4345-9FA1-59E91561C8F5}" type="pres">
      <dgm:prSet presAssocID="{2AFE241F-10C9-428D-A3E9-198804A10D2D}" presName="rootConnector" presStyleLbl="node2" presStyleIdx="0" presStyleCnt="3"/>
      <dgm:spPr/>
    </dgm:pt>
    <dgm:pt modelId="{03C4B41D-C5CC-4575-967D-D5EF3A9FCAAA}" type="pres">
      <dgm:prSet presAssocID="{2AFE241F-10C9-428D-A3E9-198804A10D2D}" presName="hierChild4" presStyleCnt="0"/>
      <dgm:spPr/>
    </dgm:pt>
    <dgm:pt modelId="{C847DD2E-AD65-43A8-9679-F942290A6249}" type="pres">
      <dgm:prSet presAssocID="{27C31734-3421-4064-AD57-664EA1037B05}" presName="Name37" presStyleLbl="parChTrans1D3" presStyleIdx="0" presStyleCnt="3"/>
      <dgm:spPr/>
    </dgm:pt>
    <dgm:pt modelId="{AB1EFFD0-E49D-4C55-81B5-FDF3A698370E}" type="pres">
      <dgm:prSet presAssocID="{0AB78BC7-942A-469B-A0F9-B8FB1FCE1CF7}" presName="hierRoot2" presStyleCnt="0">
        <dgm:presLayoutVars>
          <dgm:hierBranch val="init"/>
        </dgm:presLayoutVars>
      </dgm:prSet>
      <dgm:spPr/>
    </dgm:pt>
    <dgm:pt modelId="{C069422E-F1FB-457D-9B96-9478C0ECA51B}" type="pres">
      <dgm:prSet presAssocID="{0AB78BC7-942A-469B-A0F9-B8FB1FCE1CF7}" presName="rootComposite" presStyleCnt="0"/>
      <dgm:spPr/>
    </dgm:pt>
    <dgm:pt modelId="{5B8F6DEA-DE09-4041-AC43-08D83C78CA9A}" type="pres">
      <dgm:prSet presAssocID="{0AB78BC7-942A-469B-A0F9-B8FB1FCE1CF7}" presName="rootText" presStyleLbl="node3" presStyleIdx="0" presStyleCnt="3" custScaleX="143748" custScaleY="154702" custLinFactNeighborX="-40998" custLinFactNeighborY="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DFE4C9-453F-47A1-9173-054981A9CF41}" type="pres">
      <dgm:prSet presAssocID="{0AB78BC7-942A-469B-A0F9-B8FB1FCE1CF7}" presName="rootConnector" presStyleLbl="node3" presStyleIdx="0" presStyleCnt="3"/>
      <dgm:spPr/>
    </dgm:pt>
    <dgm:pt modelId="{3FC58AD2-FDEF-4D47-8DCB-F9249A5B42DE}" type="pres">
      <dgm:prSet presAssocID="{0AB78BC7-942A-469B-A0F9-B8FB1FCE1CF7}" presName="hierChild4" presStyleCnt="0"/>
      <dgm:spPr/>
    </dgm:pt>
    <dgm:pt modelId="{31A9B74C-51D9-44E2-A174-3397A2D909AF}" type="pres">
      <dgm:prSet presAssocID="{0AB78BC7-942A-469B-A0F9-B8FB1FCE1CF7}" presName="hierChild5" presStyleCnt="0"/>
      <dgm:spPr/>
    </dgm:pt>
    <dgm:pt modelId="{B0B40265-CCA4-40C5-9F44-17F867594A90}" type="pres">
      <dgm:prSet presAssocID="{2AFE241F-10C9-428D-A3E9-198804A10D2D}" presName="hierChild5" presStyleCnt="0"/>
      <dgm:spPr/>
    </dgm:pt>
    <dgm:pt modelId="{BB4A433F-C907-4373-BB2B-DD1C876C9884}" type="pres">
      <dgm:prSet presAssocID="{19F03F84-8870-47F2-8DE9-6100D94A6797}" presName="Name37" presStyleLbl="parChTrans1D2" presStyleIdx="1" presStyleCnt="3"/>
      <dgm:spPr/>
    </dgm:pt>
    <dgm:pt modelId="{2CB16711-B4EA-43EA-BB6F-D6C4786182C2}" type="pres">
      <dgm:prSet presAssocID="{2A23EAAF-2EFA-49FF-8149-FE716F8D1D00}" presName="hierRoot2" presStyleCnt="0">
        <dgm:presLayoutVars>
          <dgm:hierBranch val="init"/>
        </dgm:presLayoutVars>
      </dgm:prSet>
      <dgm:spPr/>
    </dgm:pt>
    <dgm:pt modelId="{A97C7099-0937-477C-909F-DC9DCEE45DAA}" type="pres">
      <dgm:prSet presAssocID="{2A23EAAF-2EFA-49FF-8149-FE716F8D1D00}" presName="rootComposite" presStyleCnt="0"/>
      <dgm:spPr/>
    </dgm:pt>
    <dgm:pt modelId="{4EB31951-0DA1-48B8-8F64-1248C5B1736F}" type="pres">
      <dgm:prSet presAssocID="{2A23EAAF-2EFA-49FF-8149-FE716F8D1D00}" presName="rootText" presStyleLbl="node2" presStyleIdx="1" presStyleCnt="3" custScaleX="143748" custLinFactNeighborX="11960" custLinFactNeighborY="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819D9-F3C6-4072-9D0F-D9E00806541E}" type="pres">
      <dgm:prSet presAssocID="{2A23EAAF-2EFA-49FF-8149-FE716F8D1D00}" presName="rootConnector" presStyleLbl="node2" presStyleIdx="1" presStyleCnt="3"/>
      <dgm:spPr/>
    </dgm:pt>
    <dgm:pt modelId="{4A9CF4A5-C688-4F60-894B-B8716506A5FA}" type="pres">
      <dgm:prSet presAssocID="{2A23EAAF-2EFA-49FF-8149-FE716F8D1D00}" presName="hierChild4" presStyleCnt="0"/>
      <dgm:spPr/>
    </dgm:pt>
    <dgm:pt modelId="{9D85F0B1-8559-49D7-A0AD-6FAAC76D8083}" type="pres">
      <dgm:prSet presAssocID="{CC3CC7C6-E76B-4F28-941A-97665215E85C}" presName="Name37" presStyleLbl="parChTrans1D3" presStyleIdx="1" presStyleCnt="3"/>
      <dgm:spPr/>
    </dgm:pt>
    <dgm:pt modelId="{CB86F92D-49FE-4D95-97A3-0F58781CF081}" type="pres">
      <dgm:prSet presAssocID="{CBA666EB-8573-4B81-8C81-DDBE64B23BFC}" presName="hierRoot2" presStyleCnt="0">
        <dgm:presLayoutVars>
          <dgm:hierBranch val="init"/>
        </dgm:presLayoutVars>
      </dgm:prSet>
      <dgm:spPr/>
    </dgm:pt>
    <dgm:pt modelId="{F4201313-BD92-4169-8CEC-2B57EF016611}" type="pres">
      <dgm:prSet presAssocID="{CBA666EB-8573-4B81-8C81-DDBE64B23BFC}" presName="rootComposite" presStyleCnt="0"/>
      <dgm:spPr/>
    </dgm:pt>
    <dgm:pt modelId="{C856F813-F971-49AE-B482-60A4744F98B3}" type="pres">
      <dgm:prSet presAssocID="{CBA666EB-8573-4B81-8C81-DDBE64B23BFC}" presName="rootText" presStyleLbl="node3" presStyleIdx="1" presStyleCnt="3" custScaleX="143748" custScaleY="154702" custLinFactNeighborX="-23977" custLinFactNeighborY="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74D8A-5F36-46D9-B308-10D23A946E0A}" type="pres">
      <dgm:prSet presAssocID="{CBA666EB-8573-4B81-8C81-DDBE64B23BFC}" presName="rootConnector" presStyleLbl="node3" presStyleIdx="1" presStyleCnt="3"/>
      <dgm:spPr/>
    </dgm:pt>
    <dgm:pt modelId="{04BC90AA-67AA-4C2F-8EC3-20B4F488F556}" type="pres">
      <dgm:prSet presAssocID="{CBA666EB-8573-4B81-8C81-DDBE64B23BFC}" presName="hierChild4" presStyleCnt="0"/>
      <dgm:spPr/>
    </dgm:pt>
    <dgm:pt modelId="{0E4BCA0D-6265-4ED5-9FFD-358427145D7B}" type="pres">
      <dgm:prSet presAssocID="{CBA666EB-8573-4B81-8C81-DDBE64B23BFC}" presName="hierChild5" presStyleCnt="0"/>
      <dgm:spPr/>
    </dgm:pt>
    <dgm:pt modelId="{5C9CD229-E624-417C-8967-309331D80F6F}" type="pres">
      <dgm:prSet presAssocID="{2A23EAAF-2EFA-49FF-8149-FE716F8D1D00}" presName="hierChild5" presStyleCnt="0"/>
      <dgm:spPr/>
    </dgm:pt>
    <dgm:pt modelId="{61046248-75A9-472D-867F-4019D1D76C41}" type="pres">
      <dgm:prSet presAssocID="{624D8102-3A79-4D2E-A58C-28B38A4FA5B1}" presName="Name37" presStyleLbl="parChTrans1D2" presStyleIdx="2" presStyleCnt="3"/>
      <dgm:spPr/>
    </dgm:pt>
    <dgm:pt modelId="{B1838D87-784D-4939-869A-D6975FE2A010}" type="pres">
      <dgm:prSet presAssocID="{CF341B3C-40ED-4467-BD2B-9E04515BED07}" presName="hierRoot2" presStyleCnt="0">
        <dgm:presLayoutVars>
          <dgm:hierBranch val="init"/>
        </dgm:presLayoutVars>
      </dgm:prSet>
      <dgm:spPr/>
    </dgm:pt>
    <dgm:pt modelId="{1B3F13D0-8DE6-4FA8-877A-969566AAA93A}" type="pres">
      <dgm:prSet presAssocID="{CF341B3C-40ED-4467-BD2B-9E04515BED07}" presName="rootComposite" presStyleCnt="0"/>
      <dgm:spPr/>
    </dgm:pt>
    <dgm:pt modelId="{AD0C888C-526E-4B6A-B39B-9E3421F7B8EF}" type="pres">
      <dgm:prSet presAssocID="{CF341B3C-40ED-4467-BD2B-9E04515BED07}" presName="rootText" presStyleLbl="node2" presStyleIdx="2" presStyleCnt="3" custScaleX="143748" custLinFactNeighborX="26235" custLinFactNeighborY="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8EFF5E-6067-47D9-8CBE-DEE5B42AED54}" type="pres">
      <dgm:prSet presAssocID="{CF341B3C-40ED-4467-BD2B-9E04515BED07}" presName="rootConnector" presStyleLbl="node2" presStyleIdx="2" presStyleCnt="3"/>
      <dgm:spPr/>
    </dgm:pt>
    <dgm:pt modelId="{FFEC00C5-04B1-4FEC-A88B-F052E3FB55A1}" type="pres">
      <dgm:prSet presAssocID="{CF341B3C-40ED-4467-BD2B-9E04515BED07}" presName="hierChild4" presStyleCnt="0"/>
      <dgm:spPr/>
    </dgm:pt>
    <dgm:pt modelId="{EB19DB64-23C9-4BBB-9D9D-C6FF8567E41A}" type="pres">
      <dgm:prSet presAssocID="{110314B0-D2CB-46D6-8FDA-AD22DD3A3BF1}" presName="Name37" presStyleLbl="parChTrans1D3" presStyleIdx="2" presStyleCnt="3"/>
      <dgm:spPr/>
    </dgm:pt>
    <dgm:pt modelId="{91399506-BA38-4915-A973-D1A889CDE5B3}" type="pres">
      <dgm:prSet presAssocID="{FA4F91DE-CF3A-46C2-AAE4-A67E02D29B3C}" presName="hierRoot2" presStyleCnt="0">
        <dgm:presLayoutVars>
          <dgm:hierBranch val="init"/>
        </dgm:presLayoutVars>
      </dgm:prSet>
      <dgm:spPr/>
    </dgm:pt>
    <dgm:pt modelId="{A9E6C144-158C-4AB7-8C93-267620754D60}" type="pres">
      <dgm:prSet presAssocID="{FA4F91DE-CF3A-46C2-AAE4-A67E02D29B3C}" presName="rootComposite" presStyleCnt="0"/>
      <dgm:spPr/>
    </dgm:pt>
    <dgm:pt modelId="{D87C4AFA-8CFD-4B99-9C5C-BE27C197C5C6}" type="pres">
      <dgm:prSet presAssocID="{FA4F91DE-CF3A-46C2-AAE4-A67E02D29B3C}" presName="rootText" presStyleLbl="node3" presStyleIdx="2" presStyleCnt="3" custScaleX="143748" custScaleY="154702" custLinFactNeighborX="-4323" custLinFactNeighborY="-3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3B95BA-BD11-41BB-80FF-EFA3C3E8851B}" type="pres">
      <dgm:prSet presAssocID="{FA4F91DE-CF3A-46C2-AAE4-A67E02D29B3C}" presName="rootConnector" presStyleLbl="node3" presStyleIdx="2" presStyleCnt="3"/>
      <dgm:spPr/>
    </dgm:pt>
    <dgm:pt modelId="{C0B14832-9BBD-4990-B2B3-DC10088CDE10}" type="pres">
      <dgm:prSet presAssocID="{FA4F91DE-CF3A-46C2-AAE4-A67E02D29B3C}" presName="hierChild4" presStyleCnt="0"/>
      <dgm:spPr/>
    </dgm:pt>
    <dgm:pt modelId="{4ACDD8F8-EFE7-49D8-914E-DA28AB68EF28}" type="pres">
      <dgm:prSet presAssocID="{FA4F91DE-CF3A-46C2-AAE4-A67E02D29B3C}" presName="hierChild5" presStyleCnt="0"/>
      <dgm:spPr/>
    </dgm:pt>
    <dgm:pt modelId="{5B2FA145-4C1B-41A4-94B8-0164772ACD53}" type="pres">
      <dgm:prSet presAssocID="{CF341B3C-40ED-4467-BD2B-9E04515BED07}" presName="hierChild5" presStyleCnt="0"/>
      <dgm:spPr/>
    </dgm:pt>
    <dgm:pt modelId="{DED01D3C-4373-4C87-A948-CE96D290113D}" type="pres">
      <dgm:prSet presAssocID="{E6C1DB04-7744-4812-AF61-205607879CA3}" presName="hierChild3" presStyleCnt="0"/>
      <dgm:spPr/>
    </dgm:pt>
  </dgm:ptLst>
  <dgm:cxnLst>
    <dgm:cxn modelId="{1C0D519C-78A2-4782-AF3A-F32C00BB5B34}" srcId="{E6C1DB04-7744-4812-AF61-205607879CA3}" destId="{2AFE241F-10C9-428D-A3E9-198804A10D2D}" srcOrd="0" destOrd="0" parTransId="{25ED3009-F83B-4153-BCF7-6BB8C2B13A9F}" sibTransId="{0639B94A-C06B-4F96-ABA9-FD2B28FBB8E1}"/>
    <dgm:cxn modelId="{D16A9368-6D2B-4455-9D44-994E58F7421B}" type="presOf" srcId="{2AFE241F-10C9-428D-A3E9-198804A10D2D}" destId="{092C280D-501A-474B-A800-C597FF11FD02}" srcOrd="0" destOrd="0" presId="urn:microsoft.com/office/officeart/2005/8/layout/orgChart1"/>
    <dgm:cxn modelId="{A00D6F9D-537C-4F4C-B715-6F7ABC73D351}" type="presOf" srcId="{27C31734-3421-4064-AD57-664EA1037B05}" destId="{C847DD2E-AD65-43A8-9679-F942290A6249}" srcOrd="0" destOrd="0" presId="urn:microsoft.com/office/officeart/2005/8/layout/orgChart1"/>
    <dgm:cxn modelId="{860C7AFE-64EB-4908-8DA0-8D2D9EC1B3BD}" type="presOf" srcId="{CF341B3C-40ED-4467-BD2B-9E04515BED07}" destId="{AD0C888C-526E-4B6A-B39B-9E3421F7B8EF}" srcOrd="0" destOrd="0" presId="urn:microsoft.com/office/officeart/2005/8/layout/orgChart1"/>
    <dgm:cxn modelId="{7F4E4642-C378-4B0C-8C6B-3C5F8DEA4B28}" srcId="{E6C1DB04-7744-4812-AF61-205607879CA3}" destId="{CF341B3C-40ED-4467-BD2B-9E04515BED07}" srcOrd="2" destOrd="0" parTransId="{624D8102-3A79-4D2E-A58C-28B38A4FA5B1}" sibTransId="{CE61D2C6-00D7-4D37-8944-7654CA2FA1A6}"/>
    <dgm:cxn modelId="{59D7B5E4-73AB-4E2F-95CC-520DB2673938}" srcId="{2A23EAAF-2EFA-49FF-8149-FE716F8D1D00}" destId="{CBA666EB-8573-4B81-8C81-DDBE64B23BFC}" srcOrd="0" destOrd="0" parTransId="{CC3CC7C6-E76B-4F28-941A-97665215E85C}" sibTransId="{650B34E2-C532-4151-9602-3415E7867BA2}"/>
    <dgm:cxn modelId="{B6ACE4FB-AFBA-49E3-9F04-68B24645C5F3}" type="presOf" srcId="{E6C1DB04-7744-4812-AF61-205607879CA3}" destId="{12390D8E-8396-4B3A-B59E-CE3455845C71}" srcOrd="0" destOrd="0" presId="urn:microsoft.com/office/officeart/2005/8/layout/orgChart1"/>
    <dgm:cxn modelId="{2CA96BDD-6E06-4579-9567-E6118A1819AB}" type="presOf" srcId="{CF341B3C-40ED-4467-BD2B-9E04515BED07}" destId="{CC8EFF5E-6067-47D9-8CBE-DEE5B42AED54}" srcOrd="1" destOrd="0" presId="urn:microsoft.com/office/officeart/2005/8/layout/orgChart1"/>
    <dgm:cxn modelId="{3F28E362-D742-4CCD-A174-0CB18760CA41}" type="presOf" srcId="{0AB78BC7-942A-469B-A0F9-B8FB1FCE1CF7}" destId="{5B8F6DEA-DE09-4041-AC43-08D83C78CA9A}" srcOrd="0" destOrd="0" presId="urn:microsoft.com/office/officeart/2005/8/layout/orgChart1"/>
    <dgm:cxn modelId="{BC3A680B-B44D-4787-8232-AABE47AF15AD}" srcId="{CF341B3C-40ED-4467-BD2B-9E04515BED07}" destId="{FA4F91DE-CF3A-46C2-AAE4-A67E02D29B3C}" srcOrd="0" destOrd="0" parTransId="{110314B0-D2CB-46D6-8FDA-AD22DD3A3BF1}" sibTransId="{2B6C6C04-1075-460E-A267-74871745AB41}"/>
    <dgm:cxn modelId="{0318A2D3-F800-481C-A748-8B3AA4B93A9F}" srcId="{E6C1DB04-7744-4812-AF61-205607879CA3}" destId="{2A23EAAF-2EFA-49FF-8149-FE716F8D1D00}" srcOrd="1" destOrd="0" parTransId="{19F03F84-8870-47F2-8DE9-6100D94A6797}" sibTransId="{A81E60ED-67AC-42F7-AB98-67A0E8E2FDF8}"/>
    <dgm:cxn modelId="{DA1DA13B-0DBB-41B0-B6AB-64C681074F64}" type="presOf" srcId="{2A23EAAF-2EFA-49FF-8149-FE716F8D1D00}" destId="{8D5819D9-F3C6-4072-9D0F-D9E00806541E}" srcOrd="1" destOrd="0" presId="urn:microsoft.com/office/officeart/2005/8/layout/orgChart1"/>
    <dgm:cxn modelId="{224D6746-1391-4F66-8C14-7FF9B01A29CD}" type="presOf" srcId="{19F03F84-8870-47F2-8DE9-6100D94A6797}" destId="{BB4A433F-C907-4373-BB2B-DD1C876C9884}" srcOrd="0" destOrd="0" presId="urn:microsoft.com/office/officeart/2005/8/layout/orgChart1"/>
    <dgm:cxn modelId="{C8B23D58-F2AF-49BE-ADFA-18E4774C0734}" type="presOf" srcId="{E6C1DB04-7744-4812-AF61-205607879CA3}" destId="{4E9A166A-D2CE-4772-AD18-E48CA3486399}" srcOrd="1" destOrd="0" presId="urn:microsoft.com/office/officeart/2005/8/layout/orgChart1"/>
    <dgm:cxn modelId="{5C522FFF-3CF1-41B8-977A-8CD3E408A121}" type="presOf" srcId="{CC3CC7C6-E76B-4F28-941A-97665215E85C}" destId="{9D85F0B1-8559-49D7-A0AD-6FAAC76D8083}" srcOrd="0" destOrd="0" presId="urn:microsoft.com/office/officeart/2005/8/layout/orgChart1"/>
    <dgm:cxn modelId="{50243811-47C1-4317-957F-DDA2491BEA9D}" type="presOf" srcId="{CBA666EB-8573-4B81-8C81-DDBE64B23BFC}" destId="{84C74D8A-5F36-46D9-B308-10D23A946E0A}" srcOrd="1" destOrd="0" presId="urn:microsoft.com/office/officeart/2005/8/layout/orgChart1"/>
    <dgm:cxn modelId="{F9197005-0F70-4705-9133-56CC5ABA2DDE}" type="presOf" srcId="{675FF13B-0B04-49AA-9071-2A196A0D73BB}" destId="{DF4E1078-BEB2-429B-8181-1180A137684D}" srcOrd="0" destOrd="0" presId="urn:microsoft.com/office/officeart/2005/8/layout/orgChart1"/>
    <dgm:cxn modelId="{FBB4CF41-5D9D-426D-AAB3-97889207B186}" type="presOf" srcId="{2AFE241F-10C9-428D-A3E9-198804A10D2D}" destId="{CFD8560D-4757-4345-9FA1-59E91561C8F5}" srcOrd="1" destOrd="0" presId="urn:microsoft.com/office/officeart/2005/8/layout/orgChart1"/>
    <dgm:cxn modelId="{7A0F51F8-8B66-4E96-BCC7-E65BE328AE7E}" type="presOf" srcId="{2A23EAAF-2EFA-49FF-8149-FE716F8D1D00}" destId="{4EB31951-0DA1-48B8-8F64-1248C5B1736F}" srcOrd="0" destOrd="0" presId="urn:microsoft.com/office/officeart/2005/8/layout/orgChart1"/>
    <dgm:cxn modelId="{8967CD50-887C-4C50-8E4B-06C63B8298F7}" type="presOf" srcId="{25ED3009-F83B-4153-BCF7-6BB8C2B13A9F}" destId="{B1C08E14-25F1-4802-A3B3-1F1DC846AE79}" srcOrd="0" destOrd="0" presId="urn:microsoft.com/office/officeart/2005/8/layout/orgChart1"/>
    <dgm:cxn modelId="{4494DD68-20A4-4970-80C0-F309347C705C}" type="presOf" srcId="{FA4F91DE-CF3A-46C2-AAE4-A67E02D29B3C}" destId="{DF3B95BA-BD11-41BB-80FF-EFA3C3E8851B}" srcOrd="1" destOrd="0" presId="urn:microsoft.com/office/officeart/2005/8/layout/orgChart1"/>
    <dgm:cxn modelId="{D1DDD7CE-B13E-482F-9049-CB9595676A0F}" type="presOf" srcId="{FA4F91DE-CF3A-46C2-AAE4-A67E02D29B3C}" destId="{D87C4AFA-8CFD-4B99-9C5C-BE27C197C5C6}" srcOrd="0" destOrd="0" presId="urn:microsoft.com/office/officeart/2005/8/layout/orgChart1"/>
    <dgm:cxn modelId="{0106D97C-8D04-42F5-995E-A5E6EC4D22CB}" type="presOf" srcId="{110314B0-D2CB-46D6-8FDA-AD22DD3A3BF1}" destId="{EB19DB64-23C9-4BBB-9D9D-C6FF8567E41A}" srcOrd="0" destOrd="0" presId="urn:microsoft.com/office/officeart/2005/8/layout/orgChart1"/>
    <dgm:cxn modelId="{A6A54230-732F-4CFC-817E-ADAD01AA687C}" srcId="{2AFE241F-10C9-428D-A3E9-198804A10D2D}" destId="{0AB78BC7-942A-469B-A0F9-B8FB1FCE1CF7}" srcOrd="0" destOrd="0" parTransId="{27C31734-3421-4064-AD57-664EA1037B05}" sibTransId="{40DA1301-72F5-4370-B8C5-BDFAD63092DB}"/>
    <dgm:cxn modelId="{5A882FF5-D371-46D4-B7A1-90D9EE98EE81}" srcId="{675FF13B-0B04-49AA-9071-2A196A0D73BB}" destId="{E6C1DB04-7744-4812-AF61-205607879CA3}" srcOrd="0" destOrd="0" parTransId="{ECED1098-2941-4A56-B108-89ACE54BE721}" sibTransId="{1A09A7C3-BFBE-4792-A93F-C705353DA778}"/>
    <dgm:cxn modelId="{938E6D49-8B43-4B68-8C51-D5A333FF931B}" type="presOf" srcId="{CBA666EB-8573-4B81-8C81-DDBE64B23BFC}" destId="{C856F813-F971-49AE-B482-60A4744F98B3}" srcOrd="0" destOrd="0" presId="urn:microsoft.com/office/officeart/2005/8/layout/orgChart1"/>
    <dgm:cxn modelId="{4E52AAF4-D30B-43AC-8F47-984CE2D73528}" type="presOf" srcId="{0AB78BC7-942A-469B-A0F9-B8FB1FCE1CF7}" destId="{4EDFE4C9-453F-47A1-9173-054981A9CF41}" srcOrd="1" destOrd="0" presId="urn:microsoft.com/office/officeart/2005/8/layout/orgChart1"/>
    <dgm:cxn modelId="{B6D1C8DC-B004-4570-83BF-D564812964CC}" type="presOf" srcId="{624D8102-3A79-4D2E-A58C-28B38A4FA5B1}" destId="{61046248-75A9-472D-867F-4019D1D76C41}" srcOrd="0" destOrd="0" presId="urn:microsoft.com/office/officeart/2005/8/layout/orgChart1"/>
    <dgm:cxn modelId="{F7A7AC1A-399C-45E6-9516-9A41A88B3AF5}" type="presParOf" srcId="{DF4E1078-BEB2-429B-8181-1180A137684D}" destId="{17E448C0-A122-45AF-A1C9-9B849204C5A0}" srcOrd="0" destOrd="0" presId="urn:microsoft.com/office/officeart/2005/8/layout/orgChart1"/>
    <dgm:cxn modelId="{97CF993D-576C-46EC-A8F2-D5093C3DD03A}" type="presParOf" srcId="{17E448C0-A122-45AF-A1C9-9B849204C5A0}" destId="{E96CE6ED-AAA3-4189-A483-C95D702D9732}" srcOrd="0" destOrd="0" presId="urn:microsoft.com/office/officeart/2005/8/layout/orgChart1"/>
    <dgm:cxn modelId="{B040B119-B882-4BD6-9F48-D9CE5A13C7B4}" type="presParOf" srcId="{E96CE6ED-AAA3-4189-A483-C95D702D9732}" destId="{12390D8E-8396-4B3A-B59E-CE3455845C71}" srcOrd="0" destOrd="0" presId="urn:microsoft.com/office/officeart/2005/8/layout/orgChart1"/>
    <dgm:cxn modelId="{068ECCFB-BAD1-4E9F-9224-CA29488A8326}" type="presParOf" srcId="{E96CE6ED-AAA3-4189-A483-C95D702D9732}" destId="{4E9A166A-D2CE-4772-AD18-E48CA3486399}" srcOrd="1" destOrd="0" presId="urn:microsoft.com/office/officeart/2005/8/layout/orgChart1"/>
    <dgm:cxn modelId="{80539D07-7590-4058-9ECE-0BF4C421A9EB}" type="presParOf" srcId="{17E448C0-A122-45AF-A1C9-9B849204C5A0}" destId="{EE7D3341-E958-4997-ABDD-C89F0FDDC922}" srcOrd="1" destOrd="0" presId="urn:microsoft.com/office/officeart/2005/8/layout/orgChart1"/>
    <dgm:cxn modelId="{A5974EEF-402B-4E27-9A33-909E938F0B10}" type="presParOf" srcId="{EE7D3341-E958-4997-ABDD-C89F0FDDC922}" destId="{B1C08E14-25F1-4802-A3B3-1F1DC846AE79}" srcOrd="0" destOrd="0" presId="urn:microsoft.com/office/officeart/2005/8/layout/orgChart1"/>
    <dgm:cxn modelId="{3EE639A9-F111-406E-968B-FD84B34EBFFD}" type="presParOf" srcId="{EE7D3341-E958-4997-ABDD-C89F0FDDC922}" destId="{20F75872-5D30-4F19-A0CE-C5D38690AC8F}" srcOrd="1" destOrd="0" presId="urn:microsoft.com/office/officeart/2005/8/layout/orgChart1"/>
    <dgm:cxn modelId="{1F18970F-E549-4CEA-8112-5109C1C0D5DE}" type="presParOf" srcId="{20F75872-5D30-4F19-A0CE-C5D38690AC8F}" destId="{339802F3-F389-44ED-936D-3E4CA1CD8825}" srcOrd="0" destOrd="0" presId="urn:microsoft.com/office/officeart/2005/8/layout/orgChart1"/>
    <dgm:cxn modelId="{0E44895D-D8D0-4CC6-973E-362ED05FA941}" type="presParOf" srcId="{339802F3-F389-44ED-936D-3E4CA1CD8825}" destId="{092C280D-501A-474B-A800-C597FF11FD02}" srcOrd="0" destOrd="0" presId="urn:microsoft.com/office/officeart/2005/8/layout/orgChart1"/>
    <dgm:cxn modelId="{8841B710-E55C-4827-8C9D-6A32BB9F5058}" type="presParOf" srcId="{339802F3-F389-44ED-936D-3E4CA1CD8825}" destId="{CFD8560D-4757-4345-9FA1-59E91561C8F5}" srcOrd="1" destOrd="0" presId="urn:microsoft.com/office/officeart/2005/8/layout/orgChart1"/>
    <dgm:cxn modelId="{28681D98-E487-4A0C-B758-0675F5FC6547}" type="presParOf" srcId="{20F75872-5D30-4F19-A0CE-C5D38690AC8F}" destId="{03C4B41D-C5CC-4575-967D-D5EF3A9FCAAA}" srcOrd="1" destOrd="0" presId="urn:microsoft.com/office/officeart/2005/8/layout/orgChart1"/>
    <dgm:cxn modelId="{65EDD9EF-0836-4B95-9749-2ECB417B7A9C}" type="presParOf" srcId="{03C4B41D-C5CC-4575-967D-D5EF3A9FCAAA}" destId="{C847DD2E-AD65-43A8-9679-F942290A6249}" srcOrd="0" destOrd="0" presId="urn:microsoft.com/office/officeart/2005/8/layout/orgChart1"/>
    <dgm:cxn modelId="{6307CFA3-48B2-494F-82A1-14047EEDB312}" type="presParOf" srcId="{03C4B41D-C5CC-4575-967D-D5EF3A9FCAAA}" destId="{AB1EFFD0-E49D-4C55-81B5-FDF3A698370E}" srcOrd="1" destOrd="0" presId="urn:microsoft.com/office/officeart/2005/8/layout/orgChart1"/>
    <dgm:cxn modelId="{A034EEA0-3283-47FC-A2B7-8365CB55E2B0}" type="presParOf" srcId="{AB1EFFD0-E49D-4C55-81B5-FDF3A698370E}" destId="{C069422E-F1FB-457D-9B96-9478C0ECA51B}" srcOrd="0" destOrd="0" presId="urn:microsoft.com/office/officeart/2005/8/layout/orgChart1"/>
    <dgm:cxn modelId="{4C398943-2256-4F26-8A37-9B45E4AF000D}" type="presParOf" srcId="{C069422E-F1FB-457D-9B96-9478C0ECA51B}" destId="{5B8F6DEA-DE09-4041-AC43-08D83C78CA9A}" srcOrd="0" destOrd="0" presId="urn:microsoft.com/office/officeart/2005/8/layout/orgChart1"/>
    <dgm:cxn modelId="{45DBDC95-3946-4FAC-B50E-0B2055ED98F0}" type="presParOf" srcId="{C069422E-F1FB-457D-9B96-9478C0ECA51B}" destId="{4EDFE4C9-453F-47A1-9173-054981A9CF41}" srcOrd="1" destOrd="0" presId="urn:microsoft.com/office/officeart/2005/8/layout/orgChart1"/>
    <dgm:cxn modelId="{1780F2F0-CAEA-4449-8385-5EC975647C45}" type="presParOf" srcId="{AB1EFFD0-E49D-4C55-81B5-FDF3A698370E}" destId="{3FC58AD2-FDEF-4D47-8DCB-F9249A5B42DE}" srcOrd="1" destOrd="0" presId="urn:microsoft.com/office/officeart/2005/8/layout/orgChart1"/>
    <dgm:cxn modelId="{AB04AC2C-1694-490C-9678-3B7AE1F0BA4C}" type="presParOf" srcId="{AB1EFFD0-E49D-4C55-81B5-FDF3A698370E}" destId="{31A9B74C-51D9-44E2-A174-3397A2D909AF}" srcOrd="2" destOrd="0" presId="urn:microsoft.com/office/officeart/2005/8/layout/orgChart1"/>
    <dgm:cxn modelId="{8834F96C-39DD-4F4D-A26D-0F4F2ADF3CFC}" type="presParOf" srcId="{20F75872-5D30-4F19-A0CE-C5D38690AC8F}" destId="{B0B40265-CCA4-40C5-9F44-17F867594A90}" srcOrd="2" destOrd="0" presId="urn:microsoft.com/office/officeart/2005/8/layout/orgChart1"/>
    <dgm:cxn modelId="{1A93DD15-9092-464C-9DB3-3A2CA4E1FC8B}" type="presParOf" srcId="{EE7D3341-E958-4997-ABDD-C89F0FDDC922}" destId="{BB4A433F-C907-4373-BB2B-DD1C876C9884}" srcOrd="2" destOrd="0" presId="urn:microsoft.com/office/officeart/2005/8/layout/orgChart1"/>
    <dgm:cxn modelId="{11DE645E-98AB-474F-9F8C-1317152E5991}" type="presParOf" srcId="{EE7D3341-E958-4997-ABDD-C89F0FDDC922}" destId="{2CB16711-B4EA-43EA-BB6F-D6C4786182C2}" srcOrd="3" destOrd="0" presId="urn:microsoft.com/office/officeart/2005/8/layout/orgChart1"/>
    <dgm:cxn modelId="{0214FC59-BE77-44E3-AA71-83A211ADA764}" type="presParOf" srcId="{2CB16711-B4EA-43EA-BB6F-D6C4786182C2}" destId="{A97C7099-0937-477C-909F-DC9DCEE45DAA}" srcOrd="0" destOrd="0" presId="urn:microsoft.com/office/officeart/2005/8/layout/orgChart1"/>
    <dgm:cxn modelId="{1CBA4B60-E1A4-49A4-A8E5-83AD22A251BA}" type="presParOf" srcId="{A97C7099-0937-477C-909F-DC9DCEE45DAA}" destId="{4EB31951-0DA1-48B8-8F64-1248C5B1736F}" srcOrd="0" destOrd="0" presId="urn:microsoft.com/office/officeart/2005/8/layout/orgChart1"/>
    <dgm:cxn modelId="{4F67CC43-9F48-49AA-8C95-54DC2168FB6C}" type="presParOf" srcId="{A97C7099-0937-477C-909F-DC9DCEE45DAA}" destId="{8D5819D9-F3C6-4072-9D0F-D9E00806541E}" srcOrd="1" destOrd="0" presId="urn:microsoft.com/office/officeart/2005/8/layout/orgChart1"/>
    <dgm:cxn modelId="{6648F760-F607-4475-86A9-F302B656C46D}" type="presParOf" srcId="{2CB16711-B4EA-43EA-BB6F-D6C4786182C2}" destId="{4A9CF4A5-C688-4F60-894B-B8716506A5FA}" srcOrd="1" destOrd="0" presId="urn:microsoft.com/office/officeart/2005/8/layout/orgChart1"/>
    <dgm:cxn modelId="{36ADBD97-071E-4CDE-B7D9-1D94788B623F}" type="presParOf" srcId="{4A9CF4A5-C688-4F60-894B-B8716506A5FA}" destId="{9D85F0B1-8559-49D7-A0AD-6FAAC76D8083}" srcOrd="0" destOrd="0" presId="urn:microsoft.com/office/officeart/2005/8/layout/orgChart1"/>
    <dgm:cxn modelId="{4D616F49-EAD7-4E79-916F-8449E9C4231F}" type="presParOf" srcId="{4A9CF4A5-C688-4F60-894B-B8716506A5FA}" destId="{CB86F92D-49FE-4D95-97A3-0F58781CF081}" srcOrd="1" destOrd="0" presId="urn:microsoft.com/office/officeart/2005/8/layout/orgChart1"/>
    <dgm:cxn modelId="{40579663-5C8B-4DD8-8F19-DA8C9EFE3F21}" type="presParOf" srcId="{CB86F92D-49FE-4D95-97A3-0F58781CF081}" destId="{F4201313-BD92-4169-8CEC-2B57EF016611}" srcOrd="0" destOrd="0" presId="urn:microsoft.com/office/officeart/2005/8/layout/orgChart1"/>
    <dgm:cxn modelId="{8402CACC-7F65-4DDD-819B-388FAA5A2E78}" type="presParOf" srcId="{F4201313-BD92-4169-8CEC-2B57EF016611}" destId="{C856F813-F971-49AE-B482-60A4744F98B3}" srcOrd="0" destOrd="0" presId="urn:microsoft.com/office/officeart/2005/8/layout/orgChart1"/>
    <dgm:cxn modelId="{8A7196D7-987C-4453-9944-258455B5CE0C}" type="presParOf" srcId="{F4201313-BD92-4169-8CEC-2B57EF016611}" destId="{84C74D8A-5F36-46D9-B308-10D23A946E0A}" srcOrd="1" destOrd="0" presId="urn:microsoft.com/office/officeart/2005/8/layout/orgChart1"/>
    <dgm:cxn modelId="{2D819B2F-8DC2-4678-B53E-F7CB9731C6CA}" type="presParOf" srcId="{CB86F92D-49FE-4D95-97A3-0F58781CF081}" destId="{04BC90AA-67AA-4C2F-8EC3-20B4F488F556}" srcOrd="1" destOrd="0" presId="urn:microsoft.com/office/officeart/2005/8/layout/orgChart1"/>
    <dgm:cxn modelId="{DDEBBAB8-A38C-4A1E-8780-D0B715330654}" type="presParOf" srcId="{CB86F92D-49FE-4D95-97A3-0F58781CF081}" destId="{0E4BCA0D-6265-4ED5-9FFD-358427145D7B}" srcOrd="2" destOrd="0" presId="urn:microsoft.com/office/officeart/2005/8/layout/orgChart1"/>
    <dgm:cxn modelId="{D8CDA888-A0BA-4C2A-91D1-75A65B32C619}" type="presParOf" srcId="{2CB16711-B4EA-43EA-BB6F-D6C4786182C2}" destId="{5C9CD229-E624-417C-8967-309331D80F6F}" srcOrd="2" destOrd="0" presId="urn:microsoft.com/office/officeart/2005/8/layout/orgChart1"/>
    <dgm:cxn modelId="{D68E334D-D911-4A76-835B-1116B47B7281}" type="presParOf" srcId="{EE7D3341-E958-4997-ABDD-C89F0FDDC922}" destId="{61046248-75A9-472D-867F-4019D1D76C41}" srcOrd="4" destOrd="0" presId="urn:microsoft.com/office/officeart/2005/8/layout/orgChart1"/>
    <dgm:cxn modelId="{2C0633D3-9671-4952-A6D7-BA90FA29DA58}" type="presParOf" srcId="{EE7D3341-E958-4997-ABDD-C89F0FDDC922}" destId="{B1838D87-784D-4939-869A-D6975FE2A010}" srcOrd="5" destOrd="0" presId="urn:microsoft.com/office/officeart/2005/8/layout/orgChart1"/>
    <dgm:cxn modelId="{356F3487-71FE-4DDD-B0C7-C8136447C73C}" type="presParOf" srcId="{B1838D87-784D-4939-869A-D6975FE2A010}" destId="{1B3F13D0-8DE6-4FA8-877A-969566AAA93A}" srcOrd="0" destOrd="0" presId="urn:microsoft.com/office/officeart/2005/8/layout/orgChart1"/>
    <dgm:cxn modelId="{3BBFC582-7FBE-495C-9563-1CF695F289D1}" type="presParOf" srcId="{1B3F13D0-8DE6-4FA8-877A-969566AAA93A}" destId="{AD0C888C-526E-4B6A-B39B-9E3421F7B8EF}" srcOrd="0" destOrd="0" presId="urn:microsoft.com/office/officeart/2005/8/layout/orgChart1"/>
    <dgm:cxn modelId="{19BE47A8-525C-4775-9192-5F1750EE5A3D}" type="presParOf" srcId="{1B3F13D0-8DE6-4FA8-877A-969566AAA93A}" destId="{CC8EFF5E-6067-47D9-8CBE-DEE5B42AED54}" srcOrd="1" destOrd="0" presId="urn:microsoft.com/office/officeart/2005/8/layout/orgChart1"/>
    <dgm:cxn modelId="{EB697B0E-D61A-40E0-A105-9C4616B23367}" type="presParOf" srcId="{B1838D87-784D-4939-869A-D6975FE2A010}" destId="{FFEC00C5-04B1-4FEC-A88B-F052E3FB55A1}" srcOrd="1" destOrd="0" presId="urn:microsoft.com/office/officeart/2005/8/layout/orgChart1"/>
    <dgm:cxn modelId="{8F6C96CE-CF83-44CB-B683-D2455678C107}" type="presParOf" srcId="{FFEC00C5-04B1-4FEC-A88B-F052E3FB55A1}" destId="{EB19DB64-23C9-4BBB-9D9D-C6FF8567E41A}" srcOrd="0" destOrd="0" presId="urn:microsoft.com/office/officeart/2005/8/layout/orgChart1"/>
    <dgm:cxn modelId="{16352F1A-FE92-4F3B-8645-ED491A146337}" type="presParOf" srcId="{FFEC00C5-04B1-4FEC-A88B-F052E3FB55A1}" destId="{91399506-BA38-4915-A973-D1A889CDE5B3}" srcOrd="1" destOrd="0" presId="urn:microsoft.com/office/officeart/2005/8/layout/orgChart1"/>
    <dgm:cxn modelId="{86E0E47F-2DCE-485B-B8A1-516BE1C2DFE4}" type="presParOf" srcId="{91399506-BA38-4915-A973-D1A889CDE5B3}" destId="{A9E6C144-158C-4AB7-8C93-267620754D60}" srcOrd="0" destOrd="0" presId="urn:microsoft.com/office/officeart/2005/8/layout/orgChart1"/>
    <dgm:cxn modelId="{7C037737-AAEA-4861-B072-F884461971E6}" type="presParOf" srcId="{A9E6C144-158C-4AB7-8C93-267620754D60}" destId="{D87C4AFA-8CFD-4B99-9C5C-BE27C197C5C6}" srcOrd="0" destOrd="0" presId="urn:microsoft.com/office/officeart/2005/8/layout/orgChart1"/>
    <dgm:cxn modelId="{24B3A275-E278-45F7-9625-0582067D7DF1}" type="presParOf" srcId="{A9E6C144-158C-4AB7-8C93-267620754D60}" destId="{DF3B95BA-BD11-41BB-80FF-EFA3C3E8851B}" srcOrd="1" destOrd="0" presId="urn:microsoft.com/office/officeart/2005/8/layout/orgChart1"/>
    <dgm:cxn modelId="{51E88482-2E7B-4EB8-976F-3FD17FF5BB20}" type="presParOf" srcId="{91399506-BA38-4915-A973-D1A889CDE5B3}" destId="{C0B14832-9BBD-4990-B2B3-DC10088CDE10}" srcOrd="1" destOrd="0" presId="urn:microsoft.com/office/officeart/2005/8/layout/orgChart1"/>
    <dgm:cxn modelId="{20B2DB1D-AE8D-4724-9DE4-3087BF136380}" type="presParOf" srcId="{91399506-BA38-4915-A973-D1A889CDE5B3}" destId="{4ACDD8F8-EFE7-49D8-914E-DA28AB68EF28}" srcOrd="2" destOrd="0" presId="urn:microsoft.com/office/officeart/2005/8/layout/orgChart1"/>
    <dgm:cxn modelId="{7751E548-FE8D-43F1-8990-48AD3D3B74EF}" type="presParOf" srcId="{B1838D87-784D-4939-869A-D6975FE2A010}" destId="{5B2FA145-4C1B-41A4-94B8-0164772ACD53}" srcOrd="2" destOrd="0" presId="urn:microsoft.com/office/officeart/2005/8/layout/orgChart1"/>
    <dgm:cxn modelId="{35D01F8A-39D0-4446-99C0-CBD0E2C628A4}" type="presParOf" srcId="{17E448C0-A122-45AF-A1C9-9B849204C5A0}" destId="{DED01D3C-4373-4C87-A948-CE96D29011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9DB64-23C9-4BBB-9D9D-C6FF8567E41A}">
      <dsp:nvSpPr>
        <dsp:cNvPr id="0" name=""/>
        <dsp:cNvSpPr/>
      </dsp:nvSpPr>
      <dsp:spPr>
        <a:xfrm>
          <a:off x="4218336" y="1576289"/>
          <a:ext cx="103632" cy="664302"/>
        </a:xfrm>
        <a:custGeom>
          <a:avLst/>
          <a:gdLst/>
          <a:ahLst/>
          <a:cxnLst/>
          <a:rect l="0" t="0" r="0" b="0"/>
          <a:pathLst>
            <a:path>
              <a:moveTo>
                <a:pt x="103632" y="0"/>
              </a:moveTo>
              <a:lnTo>
                <a:pt x="0" y="664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46248-75A9-472D-867F-4019D1D76C41}">
      <dsp:nvSpPr>
        <dsp:cNvPr id="0" name=""/>
        <dsp:cNvSpPr/>
      </dsp:nvSpPr>
      <dsp:spPr>
        <a:xfrm>
          <a:off x="2910225" y="755174"/>
          <a:ext cx="2074142" cy="24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46"/>
              </a:lnTo>
              <a:lnTo>
                <a:pt x="2074142" y="124146"/>
              </a:lnTo>
              <a:lnTo>
                <a:pt x="2074142" y="2451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5F0B1-8559-49D7-A0AD-6FAAC76D8083}">
      <dsp:nvSpPr>
        <dsp:cNvPr id="0" name=""/>
        <dsp:cNvSpPr/>
      </dsp:nvSpPr>
      <dsp:spPr>
        <a:xfrm>
          <a:off x="2094001" y="1576295"/>
          <a:ext cx="165599" cy="687078"/>
        </a:xfrm>
        <a:custGeom>
          <a:avLst/>
          <a:gdLst/>
          <a:ahLst/>
          <a:cxnLst/>
          <a:rect l="0" t="0" r="0" b="0"/>
          <a:pathLst>
            <a:path>
              <a:moveTo>
                <a:pt x="165599" y="0"/>
              </a:moveTo>
              <a:lnTo>
                <a:pt x="0" y="687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A433F-C907-4373-BB2B-DD1C876C9884}">
      <dsp:nvSpPr>
        <dsp:cNvPr id="0" name=""/>
        <dsp:cNvSpPr/>
      </dsp:nvSpPr>
      <dsp:spPr>
        <a:xfrm>
          <a:off x="2864505" y="755174"/>
          <a:ext cx="91440" cy="245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52"/>
              </a:lnTo>
              <a:lnTo>
                <a:pt x="57493" y="124152"/>
              </a:lnTo>
              <a:lnTo>
                <a:pt x="57493" y="245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7DD2E-AD65-43A8-9679-F942290A6249}">
      <dsp:nvSpPr>
        <dsp:cNvPr id="0" name=""/>
        <dsp:cNvSpPr/>
      </dsp:nvSpPr>
      <dsp:spPr>
        <a:xfrm>
          <a:off x="0" y="1576295"/>
          <a:ext cx="175873" cy="687078"/>
        </a:xfrm>
        <a:custGeom>
          <a:avLst/>
          <a:gdLst/>
          <a:ahLst/>
          <a:cxnLst/>
          <a:rect l="0" t="0" r="0" b="0"/>
          <a:pathLst>
            <a:path>
              <a:moveTo>
                <a:pt x="175873" y="0"/>
              </a:moveTo>
              <a:lnTo>
                <a:pt x="0" y="6870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08E14-25F1-4802-A3B3-1F1DC846AE79}">
      <dsp:nvSpPr>
        <dsp:cNvPr id="0" name=""/>
        <dsp:cNvSpPr/>
      </dsp:nvSpPr>
      <dsp:spPr>
        <a:xfrm>
          <a:off x="838272" y="755174"/>
          <a:ext cx="2071953" cy="245113"/>
        </a:xfrm>
        <a:custGeom>
          <a:avLst/>
          <a:gdLst/>
          <a:ahLst/>
          <a:cxnLst/>
          <a:rect l="0" t="0" r="0" b="0"/>
          <a:pathLst>
            <a:path>
              <a:moveTo>
                <a:pt x="2071953" y="0"/>
              </a:moveTo>
              <a:lnTo>
                <a:pt x="2071953" y="124152"/>
              </a:lnTo>
              <a:lnTo>
                <a:pt x="0" y="124152"/>
              </a:lnTo>
              <a:lnTo>
                <a:pt x="0" y="2451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0D8E-8396-4B3A-B59E-CE3455845C71}">
      <dsp:nvSpPr>
        <dsp:cNvPr id="0" name=""/>
        <dsp:cNvSpPr/>
      </dsp:nvSpPr>
      <dsp:spPr>
        <a:xfrm>
          <a:off x="509827" y="1"/>
          <a:ext cx="4800796" cy="7551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Президент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Гарант Конституции / координатор</a:t>
          </a:r>
          <a:endParaRPr lang="ru-RU" sz="1800" kern="1200" dirty="0"/>
        </a:p>
      </dsp:txBody>
      <dsp:txXfrm>
        <a:off x="509827" y="1"/>
        <a:ext cx="4800796" cy="755173"/>
      </dsp:txXfrm>
    </dsp:sp>
    <dsp:sp modelId="{092C280D-501A-474B-A800-C597FF11FD02}">
      <dsp:nvSpPr>
        <dsp:cNvPr id="0" name=""/>
        <dsp:cNvSpPr/>
      </dsp:nvSpPr>
      <dsp:spPr>
        <a:xfrm>
          <a:off x="10274" y="1000288"/>
          <a:ext cx="1655996" cy="57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Законодательная </a:t>
          </a:r>
          <a:endParaRPr lang="ru-RU" sz="1600" b="1" kern="1200" dirty="0"/>
        </a:p>
      </dsp:txBody>
      <dsp:txXfrm>
        <a:off x="10274" y="1000288"/>
        <a:ext cx="1655996" cy="576006"/>
      </dsp:txXfrm>
    </dsp:sp>
    <dsp:sp modelId="{5B8F6DEA-DE09-4041-AC43-08D83C78CA9A}">
      <dsp:nvSpPr>
        <dsp:cNvPr id="0" name=""/>
        <dsp:cNvSpPr/>
      </dsp:nvSpPr>
      <dsp:spPr>
        <a:xfrm>
          <a:off x="0" y="1817826"/>
          <a:ext cx="1655996" cy="891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Федеральное собрание: </a:t>
          </a:r>
          <a:endParaRPr lang="ru-RU" sz="1500" kern="1200" dirty="0"/>
        </a:p>
      </dsp:txBody>
      <dsp:txXfrm>
        <a:off x="0" y="1817826"/>
        <a:ext cx="1655996" cy="891093"/>
      </dsp:txXfrm>
    </dsp:sp>
    <dsp:sp modelId="{4EB31951-0DA1-48B8-8F64-1248C5B1736F}">
      <dsp:nvSpPr>
        <dsp:cNvPr id="0" name=""/>
        <dsp:cNvSpPr/>
      </dsp:nvSpPr>
      <dsp:spPr>
        <a:xfrm>
          <a:off x="2094001" y="1000288"/>
          <a:ext cx="1655996" cy="57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Исполнительная </a:t>
          </a:r>
          <a:endParaRPr lang="ru-RU" sz="1600" b="1" kern="1200" dirty="0"/>
        </a:p>
      </dsp:txBody>
      <dsp:txXfrm>
        <a:off x="2094001" y="1000288"/>
        <a:ext cx="1655996" cy="576006"/>
      </dsp:txXfrm>
    </dsp:sp>
    <dsp:sp modelId="{C856F813-F971-49AE-B482-60A4744F98B3}">
      <dsp:nvSpPr>
        <dsp:cNvPr id="0" name=""/>
        <dsp:cNvSpPr/>
      </dsp:nvSpPr>
      <dsp:spPr>
        <a:xfrm>
          <a:off x="2094001" y="1817826"/>
          <a:ext cx="1655996" cy="891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Правительство</a:t>
          </a:r>
          <a:endParaRPr lang="ru-RU" sz="1500" kern="1200" dirty="0"/>
        </a:p>
      </dsp:txBody>
      <dsp:txXfrm>
        <a:off x="2094001" y="1817826"/>
        <a:ext cx="1655996" cy="891093"/>
      </dsp:txXfrm>
    </dsp:sp>
    <dsp:sp modelId="{AD0C888C-526E-4B6A-B39B-9E3421F7B8EF}">
      <dsp:nvSpPr>
        <dsp:cNvPr id="0" name=""/>
        <dsp:cNvSpPr/>
      </dsp:nvSpPr>
      <dsp:spPr>
        <a:xfrm>
          <a:off x="4156369" y="1000282"/>
          <a:ext cx="1655996" cy="5760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Судебная </a:t>
          </a:r>
          <a:endParaRPr lang="ru-RU" sz="1600" b="1" kern="1200" dirty="0"/>
        </a:p>
      </dsp:txBody>
      <dsp:txXfrm>
        <a:off x="4156369" y="1000282"/>
        <a:ext cx="1655996" cy="576006"/>
      </dsp:txXfrm>
    </dsp:sp>
    <dsp:sp modelId="{D87C4AFA-8CFD-4B99-9C5C-BE27C197C5C6}">
      <dsp:nvSpPr>
        <dsp:cNvPr id="0" name=""/>
        <dsp:cNvSpPr/>
      </dsp:nvSpPr>
      <dsp:spPr>
        <a:xfrm>
          <a:off x="4218336" y="1795045"/>
          <a:ext cx="1655996" cy="891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Конституционный суд / Верховный суд / Высший Арбитражный суд</a:t>
          </a:r>
          <a:endParaRPr lang="ru-RU" sz="1500" kern="1200" dirty="0"/>
        </a:p>
      </dsp:txBody>
      <dsp:txXfrm>
        <a:off x="4218336" y="1795045"/>
        <a:ext cx="1655996" cy="89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36712"/>
            <a:ext cx="7643866" cy="1203083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Раздел 5. Политическая сфера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319868" cy="1152128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Тема 5.1. Политика и власть. Политическая система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6104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Лекция 5.1.2. </a:t>
            </a:r>
            <a:r>
              <a:rPr lang="ru-RU" sz="2800" b="1" dirty="0">
                <a:solidFill>
                  <a:schemeClr val="bg1"/>
                </a:solidFill>
              </a:rPr>
              <a:t>Федеративное устройство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9" r="16786"/>
          <a:stretch/>
        </p:blipFill>
        <p:spPr>
          <a:xfrm>
            <a:off x="5387415" y="-37279"/>
            <a:ext cx="1708875" cy="172203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9087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Государственная служба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6048672" cy="18002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Государственная служба </a:t>
            </a:r>
            <a:r>
              <a:rPr lang="ru-RU" dirty="0">
                <a:solidFill>
                  <a:schemeClr val="bg1"/>
                </a:solidFill>
              </a:rPr>
              <a:t>— это профессиональная деятельность </a:t>
            </a:r>
            <a:r>
              <a:rPr lang="ru-RU" dirty="0" smtClean="0">
                <a:solidFill>
                  <a:schemeClr val="bg1"/>
                </a:solidFill>
              </a:rPr>
              <a:t>граждан, </a:t>
            </a:r>
            <a:r>
              <a:rPr lang="ru-RU" dirty="0">
                <a:solidFill>
                  <a:schemeClr val="bg1"/>
                </a:solidFill>
              </a:rPr>
              <a:t>обеспечивающая исполнение полномочий государства, федеральных органов власти и органов государственной власти субъектов РФ, а также исполнение государственными должностными лицами своих обязанностей.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975513" y="1246989"/>
            <a:ext cx="3168487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Государственными служащими </a:t>
            </a:r>
            <a:r>
              <a:rPr lang="ru-RU" dirty="0">
                <a:solidFill>
                  <a:schemeClr val="bg1"/>
                </a:solidFill>
              </a:rPr>
              <a:t>являются граждане, занимающие должности в системе государственной </a:t>
            </a:r>
            <a:r>
              <a:rPr lang="ru-RU" dirty="0" smtClean="0">
                <a:solidFill>
                  <a:schemeClr val="bg1"/>
                </a:solidFill>
              </a:rPr>
              <a:t>службы: </a:t>
            </a:r>
            <a:endParaRPr lang="ru-RU" dirty="0">
              <a:solidFill>
                <a:schemeClr val="bg1"/>
              </a:solidFill>
            </a:endParaRP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Администрации </a:t>
            </a:r>
            <a:r>
              <a:rPr lang="ru-RU" dirty="0">
                <a:solidFill>
                  <a:schemeClr val="bg1"/>
                </a:solidFill>
              </a:rPr>
              <a:t>Президента и Правительства </a:t>
            </a:r>
            <a:r>
              <a:rPr lang="ru-RU" dirty="0" smtClean="0">
                <a:solidFill>
                  <a:schemeClr val="bg1"/>
                </a:solidFill>
              </a:rPr>
              <a:t>РФ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Министерствах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ведомствах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Госдуме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Совете Федерации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правоохранительных органах </a:t>
            </a:r>
            <a:r>
              <a:rPr lang="ru-RU" dirty="0">
                <a:solidFill>
                  <a:schemeClr val="bg1"/>
                </a:solidFill>
              </a:rPr>
              <a:t>(полиция, прокуратура, </a:t>
            </a:r>
            <a:r>
              <a:rPr lang="ru-RU" dirty="0" smtClean="0">
                <a:solidFill>
                  <a:schemeClr val="bg1"/>
                </a:solidFill>
              </a:rPr>
              <a:t>ФСБ)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органах </a:t>
            </a:r>
            <a:r>
              <a:rPr lang="ru-RU" dirty="0">
                <a:solidFill>
                  <a:schemeClr val="bg1"/>
                </a:solidFill>
              </a:rPr>
              <a:t>местного самоуправления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780928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Основные виды государственной службы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Государственная гражданская </a:t>
            </a:r>
            <a:r>
              <a:rPr lang="ru-RU" dirty="0" smtClean="0">
                <a:solidFill>
                  <a:schemeClr val="bg1"/>
                </a:solidFill>
              </a:rPr>
              <a:t>служба - деятельность </a:t>
            </a:r>
            <a:r>
              <a:rPr lang="ru-RU" dirty="0">
                <a:solidFill>
                  <a:schemeClr val="bg1"/>
                </a:solidFill>
              </a:rPr>
              <a:t>граждан на должностях гражданской службы по обеспечению исполнения полномочий государственных органов и лиц, замещающих государственные должности. Она делится на федеральную и гражданскую службу субъектов РФ.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Военная </a:t>
            </a:r>
            <a:r>
              <a:rPr lang="ru-RU" dirty="0" smtClean="0">
                <a:solidFill>
                  <a:schemeClr val="bg1"/>
                </a:solidFill>
              </a:rPr>
              <a:t>служба - профессиональная </a:t>
            </a:r>
            <a:r>
              <a:rPr lang="ru-RU" dirty="0">
                <a:solidFill>
                  <a:schemeClr val="bg1"/>
                </a:solidFill>
              </a:rPr>
              <a:t>деятельность граждан на воинских должностях в Вооруженных Силах </a:t>
            </a:r>
            <a:r>
              <a:rPr lang="ru-RU" dirty="0" smtClean="0">
                <a:solidFill>
                  <a:schemeClr val="bg1"/>
                </a:solidFill>
              </a:rPr>
              <a:t>РФ. </a:t>
            </a: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Государственная служба иных </a:t>
            </a:r>
            <a:r>
              <a:rPr lang="ru-RU" dirty="0" smtClean="0">
                <a:solidFill>
                  <a:schemeClr val="bg1"/>
                </a:solidFill>
              </a:rPr>
              <a:t>видов - деятельность </a:t>
            </a:r>
            <a:r>
              <a:rPr lang="ru-RU" dirty="0">
                <a:solidFill>
                  <a:schemeClr val="bg1"/>
                </a:solidFill>
              </a:rPr>
              <a:t>граждан на должностях, установленных федеральными </a:t>
            </a:r>
            <a:r>
              <a:rPr lang="ru-RU" dirty="0" smtClean="0">
                <a:solidFill>
                  <a:schemeClr val="bg1"/>
                </a:solidFill>
              </a:rPr>
              <a:t>законами (например, в правоохранительных органах).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667000"/>
            <a:ext cx="64389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55" y="0"/>
            <a:ext cx="3999991" cy="17805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Статус государственного служащего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23928" y="116632"/>
            <a:ext cx="5112568" cy="2448272"/>
          </a:xfrm>
          <a:prstGeom prst="wedgeRectCallout">
            <a:avLst>
              <a:gd name="adj1" fmla="val -52287"/>
              <a:gd name="adj2" fmla="val -25076"/>
            </a:avLst>
          </a:prstGeom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258763" indent="-258763"/>
            <a:r>
              <a:rPr lang="ru-RU" sz="1600" dirty="0" smtClean="0">
                <a:solidFill>
                  <a:schemeClr val="bg1"/>
                </a:solidFill>
              </a:rPr>
              <a:t>Совокупность </a:t>
            </a:r>
            <a:r>
              <a:rPr lang="ru-RU" sz="1600" dirty="0">
                <a:solidFill>
                  <a:schemeClr val="bg1"/>
                </a:solidFill>
              </a:rPr>
              <a:t>прав, обязанностей, запретов и ограничений, установленных законом, для граждан, занимающих должности государственной службы и выполняющих профессиональную деятельность за счет бюджетных средств.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258763" indent="-258763"/>
            <a:r>
              <a:rPr lang="ru-RU" sz="1600" dirty="0" smtClean="0">
                <a:solidFill>
                  <a:schemeClr val="bg1"/>
                </a:solidFill>
              </a:rPr>
              <a:t>Правовое </a:t>
            </a:r>
            <a:r>
              <a:rPr lang="ru-RU" sz="1600" dirty="0">
                <a:solidFill>
                  <a:schemeClr val="bg1"/>
                </a:solidFill>
              </a:rPr>
              <a:t>положение госслужащего регулируется Федеральным законом от 27.07.2004 № 79-ФЗ «О государственной гражданской службе РФ» и другими нормативными </a:t>
            </a:r>
            <a:r>
              <a:rPr lang="ru-RU" sz="1600" dirty="0" smtClean="0">
                <a:solidFill>
                  <a:schemeClr val="bg1"/>
                </a:solidFill>
              </a:rPr>
              <a:t>актами.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Ключевые элементы статуса </a:t>
            </a:r>
            <a:r>
              <a:rPr lang="ru-RU" sz="2400" b="1" dirty="0" smtClean="0">
                <a:solidFill>
                  <a:schemeClr val="bg1"/>
                </a:solidFill>
              </a:rPr>
              <a:t>госслужащего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740113"/>
            <a:ext cx="73083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613" indent="-2016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квалификации, создание профессиональных объединений, защиту своей профессиональной деятельности. </a:t>
            </a:r>
          </a:p>
          <a:p>
            <a:pPr marL="201613" indent="-2016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Обязанности: соблюдение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законодательства, исполнение должностных регламентов и поручений, поддержание профессионального уровня, бережное отношение к государственному имуществу. </a:t>
            </a:r>
          </a:p>
          <a:p>
            <a:pPr marL="201613" indent="-2016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 и запреты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недопустимость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другой оплачиваемой деятельности (кроме преподавательской, научной и творческой), получение подарков, использование служебного положения в личных целях, участие в управлении коммерческими организациями. </a:t>
            </a:r>
          </a:p>
          <a:p>
            <a:pPr marL="201613" indent="-2016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служебному поведению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соблюдение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этических норм, конфиденциальности, отсутствие конфликта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22183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62" y="35321"/>
            <a:ext cx="5014610" cy="281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r="3649"/>
          <a:stretch/>
        </p:blipFill>
        <p:spPr>
          <a:xfrm>
            <a:off x="0" y="4149080"/>
            <a:ext cx="446449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400"/>
            <a:ext cx="9144000" cy="8283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Кто такой государственный служащий? 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610" y="692696"/>
            <a:ext cx="4251358" cy="364575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Государственный служащий это </a:t>
            </a:r>
            <a:r>
              <a:rPr lang="ru-RU" sz="1800" b="1" dirty="0">
                <a:solidFill>
                  <a:schemeClr val="bg1"/>
                </a:solidFill>
              </a:rPr>
              <a:t>гражданин, который: 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Занимает должность государственной службы в федеральном органе власти или органе власти субъекта РФ. 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Осуществляет профессиональную деятельность, направленную на обеспечение исполнения полномочий органов власти. 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Получает денежное содержание из средств бюджета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2708920"/>
            <a:ext cx="4855141" cy="41490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Особенности </a:t>
            </a:r>
            <a:r>
              <a:rPr lang="ru-RU" b="1" dirty="0">
                <a:solidFill>
                  <a:schemeClr val="bg1"/>
                </a:solidFill>
              </a:rPr>
              <a:t>статуса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Отдельная </a:t>
            </a:r>
            <a:r>
              <a:rPr lang="ru-RU" dirty="0">
                <a:solidFill>
                  <a:schemeClr val="bg1"/>
                </a:solidFill>
              </a:rPr>
              <a:t>категория работников</a:t>
            </a:r>
            <a:r>
              <a:rPr lang="ru-RU" dirty="0" smtClean="0">
                <a:solidFill>
                  <a:schemeClr val="bg1"/>
                </a:solidFill>
              </a:rPr>
              <a:t>: деятельность </a:t>
            </a:r>
            <a:r>
              <a:rPr lang="ru-RU" dirty="0">
                <a:solidFill>
                  <a:schemeClr val="bg1"/>
                </a:solidFill>
              </a:rPr>
              <a:t>госслужащих регулируется специальными законами, отличными от трудового законодательства.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Служебный </a:t>
            </a:r>
            <a:r>
              <a:rPr lang="ru-RU" dirty="0">
                <a:solidFill>
                  <a:schemeClr val="bg1"/>
                </a:solidFill>
              </a:rPr>
              <a:t>контракт</a:t>
            </a:r>
            <a:r>
              <a:rPr lang="ru-RU" dirty="0" smtClean="0">
                <a:solidFill>
                  <a:schemeClr val="bg1"/>
                </a:solidFill>
              </a:rPr>
              <a:t>: основа </a:t>
            </a:r>
            <a:r>
              <a:rPr lang="ru-RU" dirty="0">
                <a:solidFill>
                  <a:schemeClr val="bg1"/>
                </a:solidFill>
              </a:rPr>
              <a:t>правоотношений, определяющая права и обязанности работника.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Ответственность</a:t>
            </a:r>
            <a:r>
              <a:rPr lang="ru-RU" dirty="0" smtClean="0">
                <a:solidFill>
                  <a:schemeClr val="bg1"/>
                </a:solidFill>
              </a:rPr>
              <a:t>: за </a:t>
            </a:r>
            <a:r>
              <a:rPr lang="ru-RU" dirty="0">
                <a:solidFill>
                  <a:schemeClr val="bg1"/>
                </a:solidFill>
              </a:rPr>
              <a:t>нарушение законности и дисциплины госслужащий может быть привлечен к различным видам ответственности (дисциплинарной, административной, уголовной и др</a:t>
            </a:r>
            <a:r>
              <a:rPr lang="ru-RU" dirty="0" smtClean="0">
                <a:solidFill>
                  <a:schemeClr val="bg1"/>
                </a:solidFill>
              </a:rPr>
              <a:t>.).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0"/>
            <a:ext cx="5508104" cy="366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119675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Опасность коррупции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9992" cy="5661248"/>
          </a:xfrm>
        </p:spPr>
        <p:txBody>
          <a:bodyPr>
            <a:normAutofit fontScale="62500" lnSpcReduction="20000"/>
          </a:bodyPr>
          <a:lstStyle/>
          <a:p>
            <a:pPr marL="273050" indent="-273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Опасность </a:t>
            </a:r>
            <a:r>
              <a:rPr lang="ru-RU" dirty="0">
                <a:solidFill>
                  <a:schemeClr val="bg1"/>
                </a:solidFill>
              </a:rPr>
              <a:t>коррупции</a:t>
            </a:r>
            <a:r>
              <a:rPr lang="ru-RU" dirty="0" smtClean="0">
                <a:solidFill>
                  <a:schemeClr val="bg1"/>
                </a:solidFill>
              </a:rPr>
              <a:t>: Коррупция </a:t>
            </a:r>
            <a:r>
              <a:rPr lang="ru-RU" dirty="0">
                <a:solidFill>
                  <a:schemeClr val="bg1"/>
                </a:solidFill>
              </a:rPr>
              <a:t>(взятки, злоупотребление властью) подрывает экономику, увеличивает цены, снижает качество услуг (медицина, образование) и разрушает доверие к власти. Она создает несправедливость и угрозу национальной безопасности.</a:t>
            </a:r>
          </a:p>
          <a:p>
            <a:pPr marL="273050" indent="-273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Антикоррупционная </a:t>
            </a:r>
            <a:r>
              <a:rPr lang="ru-RU" dirty="0">
                <a:solidFill>
                  <a:schemeClr val="bg1"/>
                </a:solidFill>
              </a:rPr>
              <a:t>политика </a:t>
            </a:r>
            <a:r>
              <a:rPr lang="ru-RU" dirty="0" smtClean="0">
                <a:solidFill>
                  <a:schemeClr val="bg1"/>
                </a:solidFill>
              </a:rPr>
              <a:t>государства это </a:t>
            </a:r>
            <a:r>
              <a:rPr lang="ru-RU" dirty="0">
                <a:solidFill>
                  <a:schemeClr val="bg1"/>
                </a:solidFill>
              </a:rPr>
              <a:t>стратегия государства по борьбе с коррупцией. Ее основа — законы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международные соглашения. Главная цель — искоренить условия для коррупции, а не просто наказывать за нее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marL="273050" indent="-273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Борьба </a:t>
            </a:r>
            <a:r>
              <a:rPr lang="ru-RU" dirty="0">
                <a:solidFill>
                  <a:schemeClr val="bg1"/>
                </a:solidFill>
              </a:rPr>
              <a:t>с коррупцией — это комплекс мер, направленных на то, чтобы сделать систему прозрачной и подотчетной, а не наказать отдельных лиц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99992" y="2780928"/>
            <a:ext cx="4644008" cy="407707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Основные </a:t>
            </a:r>
            <a:r>
              <a:rPr lang="ru-RU" b="1" dirty="0">
                <a:solidFill>
                  <a:schemeClr val="bg1"/>
                </a:solidFill>
              </a:rPr>
              <a:t>механизмы противодействия: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Предотвращение:</a:t>
            </a:r>
            <a:r>
              <a:rPr lang="ru-RU" dirty="0">
                <a:solidFill>
                  <a:schemeClr val="bg1"/>
                </a:solidFill>
              </a:rPr>
              <a:t> Проверка доходов чиновников, запрет на конфликт интересов, прозрачные </a:t>
            </a:r>
            <a:r>
              <a:rPr lang="ru-RU" dirty="0" err="1">
                <a:solidFill>
                  <a:schemeClr val="bg1"/>
                </a:solidFill>
              </a:rPr>
              <a:t>госзакупки</a:t>
            </a:r>
            <a:r>
              <a:rPr lang="ru-RU" dirty="0">
                <a:solidFill>
                  <a:schemeClr val="bg1"/>
                </a:solidFill>
              </a:rPr>
              <a:t>, упрощение бюрократических процедур.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Правовое преследование:</a:t>
            </a:r>
            <a:r>
              <a:rPr lang="ru-RU" dirty="0">
                <a:solidFill>
                  <a:schemeClr val="bg1"/>
                </a:solidFill>
              </a:rPr>
              <a:t> Уголовная ответственность за взятки и хищения.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Сотрудничество:</a:t>
            </a:r>
            <a:r>
              <a:rPr lang="ru-RU" dirty="0">
                <a:solidFill>
                  <a:schemeClr val="bg1"/>
                </a:solidFill>
              </a:rPr>
              <a:t> Защита </a:t>
            </a:r>
            <a:r>
              <a:rPr lang="ru-RU" dirty="0" smtClean="0">
                <a:solidFill>
                  <a:schemeClr val="bg1"/>
                </a:solidFill>
              </a:rPr>
              <a:t>информаторов </a:t>
            </a:r>
            <a:r>
              <a:rPr lang="ru-RU" dirty="0">
                <a:solidFill>
                  <a:schemeClr val="bg1"/>
                </a:solidFill>
              </a:rPr>
              <a:t>о </a:t>
            </a:r>
            <a:r>
              <a:rPr lang="ru-RU" dirty="0" smtClean="0">
                <a:solidFill>
                  <a:schemeClr val="bg1"/>
                </a:solidFill>
              </a:rPr>
              <a:t>коррупции, </a:t>
            </a:r>
            <a:r>
              <a:rPr lang="ru-RU" dirty="0">
                <a:solidFill>
                  <a:schemeClr val="bg1"/>
                </a:solidFill>
              </a:rPr>
              <a:t>работа общественных организаций и СМИ.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Воспитание:</a:t>
            </a:r>
            <a:r>
              <a:rPr lang="ru-RU" dirty="0">
                <a:solidFill>
                  <a:schemeClr val="bg1"/>
                </a:solidFill>
              </a:rPr>
              <a:t> Формирование в обществе нетерпимости к коррупции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77281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Обеспечение национальной безопасности </a:t>
            </a:r>
            <a:r>
              <a:rPr lang="ru-RU" sz="3600" b="1" dirty="0" smtClean="0">
                <a:solidFill>
                  <a:schemeClr val="bg1"/>
                </a:solidFill>
              </a:rPr>
              <a:t>РФ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832" y="3717032"/>
            <a:ext cx="4704184" cy="3140967"/>
          </a:xfrm>
        </p:spPr>
        <p:txBody>
          <a:bodyPr>
            <a:normAutofit fontScale="85000" lnSpcReduction="20000"/>
          </a:bodyPr>
          <a:lstStyle/>
          <a:p>
            <a:pPr marL="273050" lvl="1" indent="-273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bg1"/>
                </a:solidFill>
              </a:rPr>
              <a:t>Военная </a:t>
            </a:r>
            <a:r>
              <a:rPr lang="ru-RU" sz="2100" b="1" dirty="0">
                <a:solidFill>
                  <a:schemeClr val="bg1"/>
                </a:solidFill>
              </a:rPr>
              <a:t>безопасность:</a:t>
            </a:r>
            <a:r>
              <a:rPr lang="ru-RU" sz="2100" dirty="0">
                <a:solidFill>
                  <a:schemeClr val="bg1"/>
                </a:solidFill>
              </a:rPr>
              <a:t> Оборонная способность страны, боеготовность армии.</a:t>
            </a:r>
          </a:p>
          <a:p>
            <a:pPr marL="273050" lvl="1" indent="-273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bg1"/>
                </a:solidFill>
              </a:rPr>
              <a:t>Государственная и общественная безопасность:</a:t>
            </a:r>
            <a:r>
              <a:rPr lang="ru-RU" sz="2100" dirty="0">
                <a:solidFill>
                  <a:schemeClr val="bg1"/>
                </a:solidFill>
              </a:rPr>
              <a:t> Борьба с терроризмом, экстремизмом, коррупцией, организованной преступностью.</a:t>
            </a:r>
          </a:p>
          <a:p>
            <a:pPr marL="273050" lvl="1" indent="-2730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bg1"/>
                </a:solidFill>
              </a:rPr>
              <a:t>Экономическая безопасность:</a:t>
            </a:r>
            <a:r>
              <a:rPr lang="ru-RU" sz="2100" dirty="0">
                <a:solidFill>
                  <a:schemeClr val="bg1"/>
                </a:solidFill>
              </a:rPr>
              <a:t> Устойчивость экономики к санкциям и кризисам, технологическая независимость, продовольственная безопасность</a:t>
            </a:r>
            <a:r>
              <a:rPr lang="ru-RU" sz="21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3717032"/>
            <a:ext cx="4427984" cy="3140968"/>
          </a:xfrm>
        </p:spPr>
        <p:txBody>
          <a:bodyPr>
            <a:noAutofit/>
          </a:bodyPr>
          <a:lstStyle/>
          <a:p>
            <a:pPr marL="273050" lvl="1" indent="-2587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bg1"/>
                </a:solidFill>
              </a:rPr>
              <a:t>Информационная </a:t>
            </a:r>
            <a:r>
              <a:rPr lang="ru-RU" sz="1800" b="1" dirty="0">
                <a:solidFill>
                  <a:schemeClr val="bg1"/>
                </a:solidFill>
              </a:rPr>
              <a:t>безопасность:</a:t>
            </a:r>
            <a:r>
              <a:rPr lang="ru-RU" sz="1800" dirty="0">
                <a:solidFill>
                  <a:schemeClr val="bg1"/>
                </a:solidFill>
              </a:rPr>
              <a:t> Защита от </a:t>
            </a:r>
            <a:r>
              <a:rPr lang="ru-RU" sz="1800" dirty="0" err="1">
                <a:solidFill>
                  <a:schemeClr val="bg1"/>
                </a:solidFill>
              </a:rPr>
              <a:t>кибератак</a:t>
            </a:r>
            <a:r>
              <a:rPr lang="ru-RU" sz="1800" dirty="0">
                <a:solidFill>
                  <a:schemeClr val="bg1"/>
                </a:solidFill>
              </a:rPr>
              <a:t>, противодействие враждебной пропаганде, обеспечение цифрового суверенитета.</a:t>
            </a:r>
          </a:p>
          <a:p>
            <a:pPr marL="273050" lvl="1" indent="-2587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Энергетическая безопасность:</a:t>
            </a:r>
            <a:r>
              <a:rPr lang="ru-RU" sz="1800" dirty="0">
                <a:solidFill>
                  <a:schemeClr val="bg1"/>
                </a:solidFill>
              </a:rPr>
              <a:t> Гарантированные поставки энергоресурсов.</a:t>
            </a:r>
          </a:p>
          <a:p>
            <a:pPr marL="273050" lvl="1" indent="-25876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Защита личности и общества:</a:t>
            </a:r>
            <a:r>
              <a:rPr lang="ru-RU" sz="1800" dirty="0">
                <a:solidFill>
                  <a:schemeClr val="bg1"/>
                </a:solidFill>
              </a:rPr>
              <a:t> Обеспечение прав и свобод граждан, повышение качества жизни.</a:t>
            </a:r>
          </a:p>
          <a:p>
            <a:endParaRPr lang="ru-RU" sz="18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283968" y="188640"/>
            <a:ext cx="4680520" cy="1584176"/>
          </a:xfrm>
          <a:prstGeom prst="wedgeRectCallout">
            <a:avLst>
              <a:gd name="adj1" fmla="val -58558"/>
              <a:gd name="adj2" fmla="val -165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— комплексная </a:t>
            </a:r>
            <a:r>
              <a:rPr lang="ru-RU" dirty="0">
                <a:solidFill>
                  <a:schemeClr val="bg1"/>
                </a:solidFill>
              </a:rPr>
              <a:t>стратегия, направленная на защиту страны от внешних и внутренних угроз. Она основана на системе документов, ключевым из которых является </a:t>
            </a:r>
            <a:r>
              <a:rPr lang="ru-RU" b="1" dirty="0">
                <a:solidFill>
                  <a:schemeClr val="bg1"/>
                </a:solidFill>
              </a:rPr>
              <a:t>Стратегия национальной безопасности РФ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52372"/>
            <a:ext cx="69847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Ключевые аспекты:</a:t>
            </a:r>
          </a:p>
          <a:p>
            <a:pPr marL="357188" indent="-3349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Основная цель:</a:t>
            </a:r>
            <a:r>
              <a:rPr lang="ru-RU" dirty="0">
                <a:solidFill>
                  <a:schemeClr val="bg1"/>
                </a:solidFill>
              </a:rPr>
              <a:t> Гарантировать защиту </a:t>
            </a:r>
            <a:r>
              <a:rPr lang="ru-RU" b="1" dirty="0">
                <a:solidFill>
                  <a:schemeClr val="bg1"/>
                </a:solidFill>
              </a:rPr>
              <a:t>народа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суверенитета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территориальной целостности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b="1" dirty="0">
                <a:solidFill>
                  <a:schemeClr val="bg1"/>
                </a:solidFill>
              </a:rPr>
              <a:t>устойчивого развития</a:t>
            </a:r>
            <a:r>
              <a:rPr lang="ru-RU" dirty="0">
                <a:solidFill>
                  <a:schemeClr val="bg1"/>
                </a:solidFill>
              </a:rPr>
              <a:t> России.</a:t>
            </a:r>
          </a:p>
          <a:p>
            <a:pPr marL="357188" indent="-3349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Сферы безопасности:</a:t>
            </a:r>
            <a:r>
              <a:rPr lang="ru-RU" dirty="0">
                <a:solidFill>
                  <a:schemeClr val="bg1"/>
                </a:solidFill>
              </a:rPr>
              <a:t> Меры применяются не только в военной области, но и в других критически важных сферах: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18593"/>
            <a:ext cx="1190625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96752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Принципы, инструменты и органы национальной безопасности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8064" y="1340768"/>
            <a:ext cx="3995936" cy="551723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Ключевые инструменты и органы:</a:t>
            </a:r>
          </a:p>
          <a:p>
            <a:pPr marL="339725" indent="-3397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Силовые </a:t>
            </a:r>
            <a:r>
              <a:rPr lang="ru-RU" dirty="0">
                <a:solidFill>
                  <a:schemeClr val="bg1"/>
                </a:solidFill>
              </a:rPr>
              <a:t>структуры: Армия, ФСБ, МВД, </a:t>
            </a:r>
            <a:r>
              <a:rPr lang="ru-RU" dirty="0" err="1">
                <a:solidFill>
                  <a:schemeClr val="bg1"/>
                </a:solidFill>
              </a:rPr>
              <a:t>Росгвардия</a:t>
            </a:r>
            <a:r>
              <a:rPr lang="ru-RU" dirty="0">
                <a:solidFill>
                  <a:schemeClr val="bg1"/>
                </a:solidFill>
              </a:rPr>
              <a:t>, СВР и др.</a:t>
            </a:r>
          </a:p>
          <a:p>
            <a:pPr marL="339725" indent="-3397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Совет </a:t>
            </a:r>
            <a:r>
              <a:rPr lang="ru-RU" dirty="0">
                <a:solidFill>
                  <a:schemeClr val="bg1"/>
                </a:solidFill>
              </a:rPr>
              <a:t>Безопасности РФ: Конституционный совещательный орган при Президенте, который разрабатывает ключевые решения в этой области.</a:t>
            </a:r>
          </a:p>
          <a:p>
            <a:pPr marL="339725" indent="-3397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Законодательство</a:t>
            </a:r>
            <a:r>
              <a:rPr lang="ru-RU" dirty="0">
                <a:solidFill>
                  <a:schemeClr val="bg1"/>
                </a:solidFill>
              </a:rPr>
              <a:t>: Законы, регулирующие вопросы обороны, контрразведки, борьбы с терроризмом и т.д.</a:t>
            </a:r>
          </a:p>
          <a:p>
            <a:pPr marL="339725" indent="-3397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Государственные </a:t>
            </a:r>
            <a:r>
              <a:rPr lang="ru-RU" dirty="0">
                <a:solidFill>
                  <a:schemeClr val="bg1"/>
                </a:solidFill>
              </a:rPr>
              <a:t>программы: Целевое финансирование развития оборонно-промышленного комплекса, науки и технологий.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2" y="3472409"/>
            <a:ext cx="5073554" cy="335699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Принципы:</a:t>
            </a:r>
          </a:p>
          <a:p>
            <a:pPr marL="271463" indent="-2428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Сдерживание</a:t>
            </a:r>
            <a:r>
              <a:rPr lang="ru-RU" dirty="0">
                <a:solidFill>
                  <a:schemeClr val="bg1"/>
                </a:solidFill>
              </a:rPr>
              <a:t>: Поддержание достаточной военной мощи для предотвращения агрессии против России.</a:t>
            </a:r>
          </a:p>
          <a:p>
            <a:pPr marL="271463" indent="-2428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Межведомственное </a:t>
            </a:r>
            <a:r>
              <a:rPr lang="ru-RU" dirty="0">
                <a:solidFill>
                  <a:schemeClr val="bg1"/>
                </a:solidFill>
              </a:rPr>
              <a:t>взаимодействие: Координация действий всех государственных органов.</a:t>
            </a:r>
          </a:p>
          <a:p>
            <a:pPr marL="271463" indent="-2428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Комплексный </a:t>
            </a:r>
            <a:r>
              <a:rPr lang="ru-RU" dirty="0">
                <a:solidFill>
                  <a:schemeClr val="bg1"/>
                </a:solidFill>
              </a:rPr>
              <a:t>подход: Сочетание силовых, экономических, дипломатических и информационных мер.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53670" y="1916832"/>
            <a:ext cx="5904656" cy="3600400"/>
          </a:xfrm>
          <a:prstGeom prst="roundRect">
            <a:avLst/>
          </a:prstGeom>
          <a:solidFill>
            <a:srgbClr val="D8345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Сегодня в России национальная </a:t>
            </a:r>
            <a:r>
              <a:rPr lang="ru-RU" sz="2400" dirty="0"/>
              <a:t>безопасность понимается широко — это не только защита границ, но и обеспечение стабильности, суверенитета и развития страны во всех сферах жизни в условиях растущего внешнего давления и новых вызовов.</a:t>
            </a:r>
          </a:p>
        </p:txBody>
      </p:sp>
    </p:spTree>
    <p:extLst>
      <p:ext uri="{BB962C8B-B14F-4D97-AF65-F5344CB8AC3E}">
        <p14:creationId xmlns:p14="http://schemas.microsoft.com/office/powerpoint/2010/main" val="27090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10486 L -0.82396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3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111"/>
            <a:ext cx="694826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Государственная политика </a:t>
            </a:r>
            <a:r>
              <a:rPr lang="ru-RU" sz="3600" b="1" dirty="0" smtClean="0">
                <a:solidFill>
                  <a:schemeClr val="bg1"/>
                </a:solidFill>
              </a:rPr>
              <a:t>РФ </a:t>
            </a:r>
            <a:r>
              <a:rPr lang="ru-RU" sz="3600" b="1" dirty="0">
                <a:solidFill>
                  <a:schemeClr val="bg1"/>
                </a:solidFill>
              </a:rPr>
              <a:t>по противодействию </a:t>
            </a:r>
            <a:r>
              <a:rPr lang="ru-RU" sz="3600" b="1" dirty="0" smtClean="0">
                <a:solidFill>
                  <a:schemeClr val="bg1"/>
                </a:solidFill>
              </a:rPr>
              <a:t>экстремизму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860032" cy="1296144"/>
          </a:xfrm>
        </p:spPr>
        <p:txBody>
          <a:bodyPr>
            <a:normAutofit/>
          </a:bodyPr>
          <a:lstStyle/>
          <a:p>
            <a:pPr marL="273050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bg1"/>
                </a:solidFill>
              </a:rPr>
              <a:t>Основная цель:</a:t>
            </a:r>
            <a:r>
              <a:rPr lang="ru-RU" sz="1800" dirty="0">
                <a:solidFill>
                  <a:schemeClr val="bg1"/>
                </a:solidFill>
              </a:rPr>
              <a:t> Защита прав и свобод человека, конституционного строя, целостности и безопасности </a:t>
            </a:r>
            <a:r>
              <a:rPr lang="ru-RU" sz="1800" dirty="0" smtClean="0">
                <a:solidFill>
                  <a:schemeClr val="bg1"/>
                </a:solidFill>
              </a:rPr>
              <a:t>РФ.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283968" cy="551723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Законодательная </a:t>
            </a:r>
            <a:r>
              <a:rPr lang="ru-RU" sz="1800" b="1" dirty="0">
                <a:solidFill>
                  <a:schemeClr val="bg1"/>
                </a:solidFill>
              </a:rPr>
              <a:t>база: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Федеральный закон № 114-ФЗ «О противодействии экстремистской деятельности»</a:t>
            </a:r>
            <a:r>
              <a:rPr lang="ru-RU" sz="1800" dirty="0">
                <a:solidFill>
                  <a:schemeClr val="bg1"/>
                </a:solidFill>
              </a:rPr>
              <a:t> — основной документ, определяющий понятия, направления и меры противодействия.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Уголовный кодекс РФ (ст. 280, 282, 282.1-282.3 и др.)</a:t>
            </a:r>
            <a:r>
              <a:rPr lang="ru-RU" sz="1800" dirty="0">
                <a:solidFill>
                  <a:schemeClr val="bg1"/>
                </a:solidFill>
              </a:rPr>
              <a:t> — устанавливает ответственность за публичные призывы к экстремизму, возбуждение ненависти или вражды, организацию экстремистского сообщества.</a:t>
            </a:r>
          </a:p>
          <a:p>
            <a:pPr marL="28575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1"/>
                </a:solidFill>
              </a:rPr>
              <a:t>Кодекс об административных правонарушениях</a:t>
            </a:r>
            <a:r>
              <a:rPr lang="ru-RU" sz="1800" dirty="0">
                <a:solidFill>
                  <a:schemeClr val="bg1"/>
                </a:solidFill>
              </a:rPr>
              <a:t> — предусматривает наказания за менее опасные правонарушения экстремистской направленности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862"/>
            <a:ext cx="4932040" cy="461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0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534"/>
            <a:ext cx="5076056" cy="253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80" y="29420"/>
            <a:ext cx="4291548" cy="1671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Органы и меры по противодействию экстремизму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420888"/>
            <a:ext cx="4572000" cy="44371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Органы, осуществляющие противодействие: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Правоохранительные </a:t>
            </a:r>
            <a:r>
              <a:rPr lang="ru-RU" dirty="0">
                <a:solidFill>
                  <a:schemeClr val="bg1"/>
                </a:solidFill>
              </a:rPr>
              <a:t>органы (МВД, СК РФ, ФСБ): выявление, предупреждение, расследование и пресечение экстремистской деятельности.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err="1" smtClean="0">
                <a:solidFill>
                  <a:schemeClr val="bg1"/>
                </a:solidFill>
              </a:rPr>
              <a:t>Роскомнадзор</a:t>
            </a:r>
            <a:r>
              <a:rPr lang="ru-RU" dirty="0">
                <a:solidFill>
                  <a:schemeClr val="bg1"/>
                </a:solidFill>
              </a:rPr>
              <a:t>: контроль за соблюдением законодательства в интернете, выявление и блокировка запрещенных материалов.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Генеральная </a:t>
            </a:r>
            <a:r>
              <a:rPr lang="ru-RU" dirty="0">
                <a:solidFill>
                  <a:schemeClr val="bg1"/>
                </a:solidFill>
              </a:rPr>
              <a:t>прокуратура РФ: надзор за исполнением законов, координация деятельности правоохранительных органов, ведение «Федерального списка экстремистских материалов».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4427984" cy="47251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Профилактические меры:</a:t>
            </a:r>
          </a:p>
          <a:p>
            <a:pPr marL="357188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Развитие </a:t>
            </a:r>
            <a:r>
              <a:rPr lang="ru-RU" dirty="0">
                <a:solidFill>
                  <a:schemeClr val="bg1"/>
                </a:solidFill>
              </a:rPr>
              <a:t>системы межнационального и межрелигиозного диалога.</a:t>
            </a:r>
          </a:p>
          <a:p>
            <a:pPr marL="357188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Патриотическое </a:t>
            </a:r>
            <a:r>
              <a:rPr lang="ru-RU" dirty="0">
                <a:solidFill>
                  <a:schemeClr val="bg1"/>
                </a:solidFill>
              </a:rPr>
              <a:t>воспитание молодежи.</a:t>
            </a:r>
          </a:p>
          <a:p>
            <a:pPr marL="357188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Пропаганда </a:t>
            </a:r>
            <a:r>
              <a:rPr lang="ru-RU" dirty="0">
                <a:solidFill>
                  <a:schemeClr val="bg1"/>
                </a:solidFill>
              </a:rPr>
              <a:t>толерантности и гражданского единства.</a:t>
            </a:r>
          </a:p>
          <a:p>
            <a:pPr marL="357188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Мониторинг </a:t>
            </a:r>
            <a:r>
              <a:rPr lang="ru-RU" dirty="0">
                <a:solidFill>
                  <a:schemeClr val="bg1"/>
                </a:solidFill>
              </a:rPr>
              <a:t>межэтнических и межконфессиональных отношений.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bg1"/>
                </a:solidFill>
              </a:rPr>
              <a:t>Международное </a:t>
            </a:r>
            <a:r>
              <a:rPr lang="ru-RU" dirty="0">
                <a:solidFill>
                  <a:schemeClr val="bg1"/>
                </a:solidFill>
              </a:rPr>
              <a:t>сотрудничество: Взаимодействие с иностранными государствами и международными организациями (ООН, ШОС, Интерпол) в борьбе с транснациональным экстремизмом и терроризмом.</a:t>
            </a:r>
          </a:p>
        </p:txBody>
      </p:sp>
    </p:spTree>
    <p:extLst>
      <p:ext uri="{BB962C8B-B14F-4D97-AF65-F5344CB8AC3E}">
        <p14:creationId xmlns:p14="http://schemas.microsoft.com/office/powerpoint/2010/main" val="3116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124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Вопросы для повторения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5661248"/>
          </a:xfrm>
        </p:spPr>
        <p:txBody>
          <a:bodyPr>
            <a:noAutofit/>
          </a:bodyPr>
          <a:lstStyle/>
          <a:p>
            <a:pPr marL="273050" lvl="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Рассказать о субъектах </a:t>
            </a:r>
            <a:r>
              <a:rPr lang="ru-RU" sz="1800" dirty="0">
                <a:solidFill>
                  <a:schemeClr val="bg1"/>
                </a:solidFill>
              </a:rPr>
              <a:t>государственной власти в </a:t>
            </a:r>
            <a:r>
              <a:rPr lang="ru-RU" sz="1800" dirty="0" smtClean="0">
                <a:solidFill>
                  <a:schemeClr val="bg1"/>
                </a:solidFill>
              </a:rPr>
              <a:t>РФ.</a:t>
            </a:r>
          </a:p>
          <a:p>
            <a:pPr marL="273050" lvl="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Перечислите и охарактеризуйте принципы </a:t>
            </a:r>
            <a:r>
              <a:rPr lang="ru-RU" sz="1800" dirty="0">
                <a:solidFill>
                  <a:schemeClr val="bg1"/>
                </a:solidFill>
              </a:rPr>
              <a:t>федеративного устройства </a:t>
            </a:r>
            <a:r>
              <a:rPr lang="ru-RU" sz="1800" dirty="0" smtClean="0">
                <a:solidFill>
                  <a:schemeClr val="bg1"/>
                </a:solidFill>
              </a:rPr>
              <a:t>РФ.</a:t>
            </a:r>
          </a:p>
          <a:p>
            <a:pPr marL="273050" lvl="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Какие вопросы относятся исключительно к полномочиям Федерации?</a:t>
            </a:r>
          </a:p>
          <a:p>
            <a:pPr marL="27305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Какие вопросы относятся </a:t>
            </a:r>
            <a:r>
              <a:rPr lang="ru-RU" sz="1800" dirty="0" smtClean="0">
                <a:solidFill>
                  <a:schemeClr val="bg1"/>
                </a:solidFill>
              </a:rPr>
              <a:t>к совместным полномочиям Федерации и субъектов?</a:t>
            </a:r>
          </a:p>
          <a:p>
            <a:pPr marL="27305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Какие вопросы относятся исключительно к полномочиям </a:t>
            </a:r>
            <a:r>
              <a:rPr lang="ru-RU" sz="1800" dirty="0" smtClean="0">
                <a:solidFill>
                  <a:schemeClr val="bg1"/>
                </a:solidFill>
              </a:rPr>
              <a:t>субъектов?</a:t>
            </a:r>
          </a:p>
          <a:p>
            <a:pPr marL="27305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chemeClr val="bg1"/>
                </a:solidFill>
              </a:rPr>
              <a:t>Перечислите ключевые </a:t>
            </a:r>
            <a:r>
              <a:rPr lang="ru-RU" sz="1800" dirty="0">
                <a:solidFill>
                  <a:schemeClr val="bg1"/>
                </a:solidFill>
              </a:rPr>
              <a:t>органы государственной </a:t>
            </a:r>
            <a:r>
              <a:rPr lang="ru-RU" sz="1800" dirty="0" smtClean="0">
                <a:solidFill>
                  <a:schemeClr val="bg1"/>
                </a:solidFill>
              </a:rPr>
              <a:t>власти.</a:t>
            </a:r>
          </a:p>
          <a:p>
            <a:pPr marL="27305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Перечислите </a:t>
            </a:r>
            <a:r>
              <a:rPr lang="ru-RU" sz="1800" dirty="0" smtClean="0">
                <a:solidFill>
                  <a:schemeClr val="bg1"/>
                </a:solidFill>
              </a:rPr>
              <a:t>уровни</a:t>
            </a:r>
            <a:r>
              <a:rPr lang="ru-RU" sz="1800" dirty="0">
                <a:solidFill>
                  <a:schemeClr val="bg1"/>
                </a:solidFill>
              </a:rPr>
              <a:t>, виды деятельности и основы 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управления.</a:t>
            </a:r>
          </a:p>
          <a:p>
            <a:pPr marL="273050" indent="-2651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Перечислите </a:t>
            </a:r>
            <a:r>
              <a:rPr lang="ru-RU" sz="1800" dirty="0" smtClean="0">
                <a:solidFill>
                  <a:schemeClr val="bg1"/>
                </a:solidFill>
              </a:rPr>
              <a:t>ключевые </a:t>
            </a:r>
            <a:r>
              <a:rPr lang="ru-RU" sz="1800" dirty="0">
                <a:solidFill>
                  <a:schemeClr val="bg1"/>
                </a:solidFill>
              </a:rPr>
              <a:t>элементы статуса </a:t>
            </a:r>
            <a:r>
              <a:rPr lang="ru-RU" sz="1800" dirty="0" smtClean="0">
                <a:solidFill>
                  <a:schemeClr val="bg1"/>
                </a:solidFill>
              </a:rPr>
              <a:t>госслужащего.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5800" y="116632"/>
            <a:ext cx="4648200" cy="6741368"/>
          </a:xfrm>
        </p:spPr>
        <p:txBody>
          <a:bodyPr>
            <a:normAutofit lnSpcReduction="10000"/>
          </a:bodyPr>
          <a:lstStyle/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>
                <a:solidFill>
                  <a:schemeClr val="bg1"/>
                </a:solidFill>
              </a:rPr>
              <a:t>Кто такой государственный служащий? 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 smtClean="0">
                <a:solidFill>
                  <a:schemeClr val="bg1"/>
                </a:solidFill>
              </a:rPr>
              <a:t>Что </a:t>
            </a:r>
            <a:r>
              <a:rPr lang="ru-RU" sz="1800" dirty="0">
                <a:solidFill>
                  <a:schemeClr val="bg1"/>
                </a:solidFill>
              </a:rPr>
              <a:t>такое коррупция? В чем заключается ее опасность?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>
                <a:solidFill>
                  <a:schemeClr val="bg1"/>
                </a:solidFill>
              </a:rPr>
              <a:t>Перечислите основные механизмы противодействия.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>
                <a:solidFill>
                  <a:schemeClr val="bg1"/>
                </a:solidFill>
              </a:rPr>
              <a:t>Объясните термин «Обеспечение национальной безопасности РФ». В чем ее основная цель</a:t>
            </a:r>
            <a:r>
              <a:rPr lang="ru-RU" sz="1800" dirty="0" smtClean="0">
                <a:solidFill>
                  <a:schemeClr val="bg1"/>
                </a:solidFill>
              </a:rPr>
              <a:t>?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 smtClean="0">
                <a:solidFill>
                  <a:schemeClr val="bg1"/>
                </a:solidFill>
              </a:rPr>
              <a:t>Перечислите сферы, в которых происходит обеспечение </a:t>
            </a:r>
            <a:r>
              <a:rPr lang="ru-RU" sz="1800" dirty="0">
                <a:solidFill>
                  <a:schemeClr val="bg1"/>
                </a:solidFill>
              </a:rPr>
              <a:t>национальной безопасности </a:t>
            </a:r>
            <a:r>
              <a:rPr lang="ru-RU" sz="1800" dirty="0" smtClean="0">
                <a:solidFill>
                  <a:schemeClr val="bg1"/>
                </a:solidFill>
              </a:rPr>
              <a:t>РФ.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>
                <a:solidFill>
                  <a:schemeClr val="bg1"/>
                </a:solidFill>
              </a:rPr>
              <a:t>Перечислите </a:t>
            </a:r>
            <a:r>
              <a:rPr lang="ru-RU" sz="1800" dirty="0" smtClean="0">
                <a:solidFill>
                  <a:schemeClr val="bg1"/>
                </a:solidFill>
              </a:rPr>
              <a:t>принципы</a:t>
            </a:r>
            <a:r>
              <a:rPr lang="ru-RU" sz="1800" dirty="0">
                <a:solidFill>
                  <a:schemeClr val="bg1"/>
                </a:solidFill>
              </a:rPr>
              <a:t>, инструменты и органы национальной </a:t>
            </a:r>
            <a:r>
              <a:rPr lang="ru-RU" sz="1800" dirty="0" smtClean="0">
                <a:solidFill>
                  <a:schemeClr val="bg1"/>
                </a:solidFill>
              </a:rPr>
              <a:t>безопасности.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 smtClean="0">
                <a:solidFill>
                  <a:schemeClr val="bg1"/>
                </a:solidFill>
              </a:rPr>
              <a:t>В чем заключается основная цель Государственной политики </a:t>
            </a:r>
            <a:r>
              <a:rPr lang="ru-RU" sz="1800" dirty="0">
                <a:solidFill>
                  <a:schemeClr val="bg1"/>
                </a:solidFill>
              </a:rPr>
              <a:t>РФ по противодействию </a:t>
            </a:r>
            <a:r>
              <a:rPr lang="ru-RU" sz="1800" dirty="0" smtClean="0">
                <a:solidFill>
                  <a:schemeClr val="bg1"/>
                </a:solidFill>
              </a:rPr>
              <a:t>экстремизму?</a:t>
            </a:r>
          </a:p>
          <a:p>
            <a:pPr marL="452438" indent="-4524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1800" dirty="0" smtClean="0">
                <a:solidFill>
                  <a:schemeClr val="bg1"/>
                </a:solidFill>
              </a:rPr>
              <a:t>Какие государственные органы РФ заняты противодействием экстремизму? Какие профилактические меры они принимают?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98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Домашнее задание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40768"/>
            <a:ext cx="8643998" cy="5071147"/>
          </a:xfrm>
        </p:spPr>
        <p:txBody>
          <a:bodyPr>
            <a:noAutofit/>
          </a:bodyPr>
          <a:lstStyle/>
          <a:p>
            <a:pPr marL="484188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Б.И. Федоров. Обществознание. Учебник для СПО ,        5.11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268760"/>
            <a:ext cx="278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78080" cy="76470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План: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067944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Субъекты государственной власти в Российской Федерации.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Государственное </a:t>
            </a:r>
            <a:r>
              <a:rPr lang="ru-RU" sz="2400" dirty="0">
                <a:solidFill>
                  <a:schemeClr val="bg1"/>
                </a:solidFill>
              </a:rPr>
              <a:t>управление в Российской Федерации.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Государственная </a:t>
            </a:r>
            <a:r>
              <a:rPr lang="ru-RU" sz="2400" dirty="0">
                <a:solidFill>
                  <a:schemeClr val="bg1"/>
                </a:solidFill>
              </a:rPr>
              <a:t>служба и статус государственного служащего.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Опасность </a:t>
            </a:r>
            <a:r>
              <a:rPr lang="ru-RU" sz="2400" dirty="0">
                <a:solidFill>
                  <a:schemeClr val="bg1"/>
                </a:solidFill>
              </a:rPr>
              <a:t>коррупции, антикоррупционная политика государства, механизмы противодействия коррупции.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Обеспечение </a:t>
            </a:r>
            <a:r>
              <a:rPr lang="ru-RU" sz="2400" dirty="0">
                <a:solidFill>
                  <a:schemeClr val="bg1"/>
                </a:solidFill>
              </a:rPr>
              <a:t>национальной безопасности в Российской Федерации.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Государственная </a:t>
            </a:r>
            <a:r>
              <a:rPr lang="ru-RU" sz="2400" dirty="0">
                <a:solidFill>
                  <a:schemeClr val="bg1"/>
                </a:solidFill>
              </a:rPr>
              <a:t>политика Российской Федерации по противодействию экстремизму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621"/>
            <a:ext cx="8229600" cy="70531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Субъекты государственной власти в </a:t>
            </a:r>
            <a:r>
              <a:rPr lang="ru-RU" sz="3600" b="1" dirty="0" smtClean="0">
                <a:solidFill>
                  <a:schemeClr val="bg1"/>
                </a:solidFill>
              </a:rPr>
              <a:t>РФ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9571" y="4653136"/>
            <a:ext cx="4025507" cy="2186722"/>
          </a:xfrm>
        </p:spPr>
        <p:txBody>
          <a:bodyPr>
            <a:normAutofit fontScale="62500" lnSpcReduction="20000"/>
          </a:bodyPr>
          <a:lstStyle/>
          <a:p>
            <a:pPr marL="258763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Россия – федеративное государство, которое включает республики, края, области, города федерального значения, автономную область и автономные округа – равноправные субъекты Российской Федерации.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4653136"/>
            <a:ext cx="5249180" cy="2183836"/>
          </a:xfrm>
        </p:spPr>
        <p:txBody>
          <a:bodyPr>
            <a:normAutofit fontScale="62500" lnSpcReduction="20000"/>
          </a:bodyPr>
          <a:lstStyle/>
          <a:p>
            <a:pPr marL="258763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Каждый субъект имеет свою конституцию или устав, а также законодательство, что гарантирует им определенную степень автономии.</a:t>
            </a:r>
          </a:p>
          <a:p>
            <a:pPr marL="258763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Федеративный характер российской государственности раскрывает ст. 5 Конституции РФ, указывая на принципы организации устройства России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473"/>
            <a:ext cx="863505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4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11"/>
            <a:ext cx="9144000" cy="76681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Принципы федеративного устройства </a:t>
            </a:r>
            <a:r>
              <a:rPr lang="ru-RU" sz="3600" b="1" dirty="0" smtClean="0">
                <a:solidFill>
                  <a:schemeClr val="bg1"/>
                </a:solidFill>
              </a:rPr>
              <a:t>РФ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84" y="777842"/>
            <a:ext cx="5203988" cy="6080158"/>
          </a:xfrm>
        </p:spPr>
        <p:txBody>
          <a:bodyPr>
            <a:noAutofit/>
          </a:bodyPr>
          <a:lstStyle/>
          <a:p>
            <a:pPr marL="357188" indent="-3476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Государственная </a:t>
            </a:r>
            <a:r>
              <a:rPr lang="ru-RU" sz="1600" b="1" dirty="0" smtClean="0">
                <a:solidFill>
                  <a:schemeClr val="bg1"/>
                </a:solidFill>
              </a:rPr>
              <a:t>целостность - </a:t>
            </a:r>
            <a:r>
              <a:rPr lang="ru-RU" sz="1600" dirty="0" smtClean="0">
                <a:solidFill>
                  <a:schemeClr val="bg1"/>
                </a:solidFill>
              </a:rPr>
              <a:t>РФ </a:t>
            </a:r>
            <a:r>
              <a:rPr lang="ru-RU" sz="1600" dirty="0">
                <a:solidFill>
                  <a:schemeClr val="bg1"/>
                </a:solidFill>
              </a:rPr>
              <a:t>является единым государством, состоящим из различных субъектов, которые имеют равные права и обязанности. При этом каждый субъект сохраняет свою самостоятельность и право на развитие в соответствии с особенностями своей территории, культуры и экономики.</a:t>
            </a:r>
          </a:p>
          <a:p>
            <a:pPr marL="357188" indent="-3476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Единство системы государственной </a:t>
            </a:r>
            <a:r>
              <a:rPr lang="ru-RU" sz="1600" b="1" dirty="0" smtClean="0">
                <a:solidFill>
                  <a:schemeClr val="bg1"/>
                </a:solidFill>
              </a:rPr>
              <a:t>власти - </a:t>
            </a:r>
            <a:r>
              <a:rPr lang="ru-RU" sz="1600" dirty="0" smtClean="0">
                <a:solidFill>
                  <a:schemeClr val="bg1"/>
                </a:solidFill>
              </a:rPr>
              <a:t>В РФ </a:t>
            </a:r>
            <a:r>
              <a:rPr lang="ru-RU" sz="1600" dirty="0">
                <a:solidFill>
                  <a:schemeClr val="bg1"/>
                </a:solidFill>
              </a:rPr>
              <a:t>существует единая система государственной власти, которая обеспечивает реализацию законодательства и политики на всей территории страны. </a:t>
            </a:r>
            <a:r>
              <a:rPr lang="ru-RU" sz="1600" dirty="0" smtClean="0">
                <a:solidFill>
                  <a:schemeClr val="bg1"/>
                </a:solidFill>
              </a:rPr>
              <a:t>Каждый </a:t>
            </a:r>
            <a:r>
              <a:rPr lang="ru-RU" sz="1600" dirty="0">
                <a:solidFill>
                  <a:schemeClr val="bg1"/>
                </a:solidFill>
              </a:rPr>
              <a:t>субъект </a:t>
            </a:r>
            <a:r>
              <a:rPr lang="ru-RU" sz="1600" dirty="0" smtClean="0">
                <a:solidFill>
                  <a:schemeClr val="bg1"/>
                </a:solidFill>
              </a:rPr>
              <a:t>имеет </a:t>
            </a:r>
            <a:r>
              <a:rPr lang="ru-RU" sz="1600" dirty="0">
                <a:solidFill>
                  <a:schemeClr val="bg1"/>
                </a:solidFill>
              </a:rPr>
              <a:t>органы государственной власти, которые осуществляют свои полномочия в соответствии с Конституцией и законами РФ.</a:t>
            </a:r>
          </a:p>
          <a:p>
            <a:pPr marL="357188" indent="-3476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Разграничение предметов ведения и полномочий между органами государственной власти </a:t>
            </a:r>
            <a:r>
              <a:rPr lang="ru-RU" sz="1600" b="1" dirty="0" smtClean="0">
                <a:solidFill>
                  <a:schemeClr val="bg1"/>
                </a:solidFill>
              </a:rPr>
              <a:t>РФ и </a:t>
            </a:r>
            <a:r>
              <a:rPr lang="ru-RU" sz="1600" b="1" dirty="0">
                <a:solidFill>
                  <a:schemeClr val="bg1"/>
                </a:solidFill>
              </a:rPr>
              <a:t>органами государственной власти субъектов </a:t>
            </a:r>
            <a:r>
              <a:rPr lang="ru-RU" sz="1600" b="1" dirty="0" smtClean="0">
                <a:solidFill>
                  <a:schemeClr val="bg1"/>
                </a:solidFill>
              </a:rPr>
              <a:t>РФ - </a:t>
            </a:r>
            <a:r>
              <a:rPr lang="ru-RU" sz="1600" dirty="0" smtClean="0">
                <a:solidFill>
                  <a:schemeClr val="bg1"/>
                </a:solidFill>
              </a:rPr>
              <a:t>Некоторые </a:t>
            </a:r>
            <a:r>
              <a:rPr lang="ru-RU" sz="1600" dirty="0">
                <a:solidFill>
                  <a:schemeClr val="bg1"/>
                </a:solidFill>
              </a:rPr>
              <a:t>вопросы, такие как оборона, внешняя политика и федеральные законы, регулируются на федеральном уровне, в то время как другие, например, образование, здравоохранение и культура, относятся к компетенции региональных органов власти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777842"/>
            <a:ext cx="3995936" cy="6080158"/>
          </a:xfrm>
        </p:spPr>
        <p:txBody>
          <a:bodyPr>
            <a:noAutofit/>
          </a:bodyPr>
          <a:lstStyle/>
          <a:p>
            <a:pPr marL="357188" indent="-347663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1600" b="1" dirty="0">
                <a:solidFill>
                  <a:schemeClr val="bg1"/>
                </a:solidFill>
              </a:rPr>
              <a:t>Равноправие и самоопределение народов в РФ - </a:t>
            </a:r>
            <a:r>
              <a:rPr lang="ru-RU" sz="1600" dirty="0">
                <a:solidFill>
                  <a:schemeClr val="bg1"/>
                </a:solidFill>
              </a:rPr>
              <a:t>Народы, проживающие на территории РФ, имеют право на свободу политического, культурного и языкового развития, а также на самоопределение в пределах конституционного строя и законодательства РФ.</a:t>
            </a:r>
          </a:p>
          <a:p>
            <a:pPr marL="357188" indent="-347663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1600" b="1" dirty="0">
                <a:solidFill>
                  <a:schemeClr val="bg1"/>
                </a:solidFill>
              </a:rPr>
              <a:t>Равноправие субъектов РФ во взаимоотношениях с федеральными органами государственной власти - </a:t>
            </a:r>
            <a:r>
              <a:rPr lang="ru-RU" sz="1600" dirty="0">
                <a:solidFill>
                  <a:schemeClr val="bg1"/>
                </a:solidFill>
              </a:rPr>
              <a:t>Все субъекты РФ имеют одинаковые права и полномочия перед федеральными органами власти. Каждый субъект вправе самостоятельно принимать решения в рамках своих компетенций и участвовать в принятии федеральных решений на равноправной основе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70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" y="18910"/>
            <a:ext cx="5357830" cy="8178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Полномочия </a:t>
            </a:r>
            <a:r>
              <a:rPr lang="ru-RU" sz="3600" b="1" dirty="0">
                <a:solidFill>
                  <a:schemeClr val="bg1"/>
                </a:solidFill>
              </a:rPr>
              <a:t>Федерации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782" y="908720"/>
            <a:ext cx="5197290" cy="1296144"/>
          </a:xfrm>
        </p:spPr>
        <p:txBody>
          <a:bodyPr>
            <a:noAutofit/>
          </a:bodyPr>
          <a:lstStyle/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В соответствии со ст. 71 Конституции РФ к полномочиям Федерации отнесены вопросы, затрагивающие интересы всей страны в целом</a:t>
            </a:r>
            <a:r>
              <a:rPr lang="ru-RU" sz="1800" dirty="0" smtClean="0">
                <a:solidFill>
                  <a:schemeClr val="bg1"/>
                </a:solidFill>
              </a:rPr>
              <a:t>: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580112" y="332656"/>
            <a:ext cx="3456384" cy="6381328"/>
          </a:xfrm>
          <a:prstGeom prst="wedgeRectCallout">
            <a:avLst>
              <a:gd name="adj1" fmla="val -63671"/>
              <a:gd name="adj2" fmla="val -29125"/>
            </a:avLst>
          </a:prstGeom>
          <a:ln w="25400"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внешняя политика и международные </a:t>
            </a:r>
            <a:r>
              <a:rPr lang="ru-RU" dirty="0" smtClean="0">
                <a:solidFill>
                  <a:schemeClr val="bg1"/>
                </a:solidFill>
              </a:rPr>
              <a:t>отношения;</a:t>
            </a:r>
            <a:endParaRPr lang="ru-RU" dirty="0">
              <a:solidFill>
                <a:schemeClr val="bg1"/>
              </a:solidFill>
            </a:endParaRP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оборона и безопасность;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организация публичной власти;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судоустройство и прокуратура;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принятие и изменение Конституции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федеральных законов, контроль за их соблюдением;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установление правовых основ единого рынка;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федеративное устройство и </a:t>
            </a:r>
            <a:r>
              <a:rPr lang="ru-RU" dirty="0" smtClean="0">
                <a:solidFill>
                  <a:schemeClr val="bg1"/>
                </a:solidFill>
              </a:rPr>
              <a:t>территория;</a:t>
            </a:r>
            <a:endParaRPr lang="ru-RU" dirty="0">
              <a:solidFill>
                <a:schemeClr val="bg1"/>
              </a:solidFill>
            </a:endParaRP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федеральный бюджет; федеральная государственная собственность и управление ею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09159" y="2118876"/>
            <a:ext cx="4824536" cy="923330"/>
          </a:xfrm>
          <a:prstGeom prst="wedgeRectCallout">
            <a:avLst>
              <a:gd name="adj1" fmla="val 65202"/>
              <a:gd name="adj2" fmla="val -4863"/>
            </a:avLst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bg1"/>
                </a:solidFill>
              </a:rPr>
              <a:t>Например, </a:t>
            </a:r>
            <a:r>
              <a:rPr lang="ru-RU" i="1" dirty="0" smtClean="0">
                <a:solidFill>
                  <a:schemeClr val="bg1"/>
                </a:solidFill>
              </a:rPr>
              <a:t>судоустройство </a:t>
            </a:r>
            <a:r>
              <a:rPr lang="ru-RU" i="1" dirty="0">
                <a:solidFill>
                  <a:schemeClr val="bg1"/>
                </a:solidFill>
              </a:rPr>
              <a:t>в Российской Федерации находится в исключительной компетенции Российской Федерации.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9" y="3212977"/>
            <a:ext cx="546363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6" y="0"/>
            <a:ext cx="9127034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Совместные полномочия центра и </a:t>
            </a:r>
            <a:r>
              <a:rPr lang="ru-RU" sz="3200" b="1" dirty="0">
                <a:solidFill>
                  <a:schemeClr val="bg1"/>
                </a:solidFill>
              </a:rPr>
              <a:t>субъектов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764705"/>
            <a:ext cx="4104456" cy="4542428"/>
          </a:xfrm>
        </p:spPr>
        <p:txBody>
          <a:bodyPr>
            <a:normAutofit/>
          </a:bodyPr>
          <a:lstStyle/>
          <a:p>
            <a:pPr marL="163513" indent="-163513"/>
            <a:r>
              <a:rPr lang="ru-RU" sz="1800" dirty="0">
                <a:solidFill>
                  <a:schemeClr val="bg1"/>
                </a:solidFill>
              </a:rPr>
              <a:t>К совместным полномочиям России и субъектов в соответствии со ст. 72 Конституции РФ относятся: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764704"/>
            <a:ext cx="4644008" cy="5976664"/>
          </a:xfrm>
          <a:prstGeom prst="wedgeRectCallout">
            <a:avLst>
              <a:gd name="adj1" fmla="val -80587"/>
              <a:gd name="adj2" fmla="val -37462"/>
            </a:avLst>
          </a:prstGeom>
          <a:ln w="254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выполнение международных договоров </a:t>
            </a:r>
            <a:r>
              <a:rPr lang="ru-RU" sz="1800" dirty="0" smtClean="0">
                <a:solidFill>
                  <a:schemeClr val="bg1"/>
                </a:solidFill>
              </a:rPr>
              <a:t>РФ;</a:t>
            </a:r>
            <a:endParaRPr lang="ru-RU" sz="1800" dirty="0">
              <a:solidFill>
                <a:schemeClr val="bg1"/>
              </a:solidFill>
            </a:endParaRP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режим пограничных зон;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адвокатура и нотариат;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обеспечение законности, правопорядка, общественной безопасности;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разграничение государственной собственности;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вопросы владения, пользования и распоряжения землей, недрами, водными и другими природными ресурсами;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осуществление мер по борьбе с катастрофами, стихийными бедствиями, эпидемиями, ликвидация их последствий;</a:t>
            </a:r>
          </a:p>
          <a:p>
            <a:pPr marL="258763" indent="-258763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защита исконной среды обитания и традиционного образа жизни малочисленных этнических общностей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77462" y="2200710"/>
            <a:ext cx="4034498" cy="4524315"/>
          </a:xfrm>
          <a:prstGeom prst="wedgeRectCallout">
            <a:avLst>
              <a:gd name="adj1" fmla="val 62531"/>
              <a:gd name="adj2" fmla="val -70612"/>
            </a:avLst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Например, внешнеполитические отношения относятся к исключительной прерогативе </a:t>
            </a:r>
            <a:r>
              <a:rPr lang="ru-RU" i="1" dirty="0" smtClean="0">
                <a:solidFill>
                  <a:schemeClr val="bg1"/>
                </a:solidFill>
              </a:rPr>
              <a:t>РФ. </a:t>
            </a:r>
            <a:r>
              <a:rPr lang="ru-RU" i="1" dirty="0">
                <a:solidFill>
                  <a:schemeClr val="bg1"/>
                </a:solidFill>
              </a:rPr>
              <a:t>Так, 13 июня 2023 года Президентом России В.В. Путиным был подписан закон «О ратификации Соглашения между Правительством </a:t>
            </a:r>
            <a:r>
              <a:rPr lang="ru-RU" i="1" dirty="0" smtClean="0">
                <a:solidFill>
                  <a:schemeClr val="bg1"/>
                </a:solidFill>
              </a:rPr>
              <a:t>РФ </a:t>
            </a:r>
            <a:r>
              <a:rPr lang="ru-RU" i="1" dirty="0">
                <a:solidFill>
                  <a:schemeClr val="bg1"/>
                </a:solidFill>
              </a:rPr>
              <a:t>и Правительством </a:t>
            </a:r>
            <a:r>
              <a:rPr lang="ru-RU" i="1" dirty="0" smtClean="0">
                <a:solidFill>
                  <a:schemeClr val="bg1"/>
                </a:solidFill>
              </a:rPr>
              <a:t>КНР </a:t>
            </a:r>
            <a:r>
              <a:rPr lang="ru-RU" i="1" dirty="0">
                <a:solidFill>
                  <a:schemeClr val="bg1"/>
                </a:solidFill>
              </a:rPr>
              <a:t>о сотрудничестве в сфере поставок природного газа из </a:t>
            </a:r>
            <a:r>
              <a:rPr lang="ru-RU" i="1" dirty="0" smtClean="0">
                <a:solidFill>
                  <a:schemeClr val="bg1"/>
                </a:solidFill>
              </a:rPr>
              <a:t>РФ </a:t>
            </a:r>
            <a:r>
              <a:rPr lang="ru-RU" i="1" dirty="0">
                <a:solidFill>
                  <a:schemeClr val="bg1"/>
                </a:solidFill>
              </a:rPr>
              <a:t>в </a:t>
            </a:r>
            <a:r>
              <a:rPr lang="ru-RU" i="1" dirty="0" smtClean="0">
                <a:solidFill>
                  <a:schemeClr val="bg1"/>
                </a:solidFill>
              </a:rPr>
              <a:t>КНР по </a:t>
            </a:r>
            <a:r>
              <a:rPr lang="ru-RU" i="1" dirty="0">
                <a:solidFill>
                  <a:schemeClr val="bg1"/>
                </a:solidFill>
              </a:rPr>
              <a:t>«дальневосточному» маршруту». Выполнение </a:t>
            </a:r>
            <a:r>
              <a:rPr lang="ru-RU" i="1" dirty="0" smtClean="0">
                <a:solidFill>
                  <a:schemeClr val="bg1"/>
                </a:solidFill>
              </a:rPr>
              <a:t>этого соглашения обеспечивает пополнение </a:t>
            </a:r>
            <a:r>
              <a:rPr lang="ru-RU" i="1" dirty="0">
                <a:solidFill>
                  <a:schemeClr val="bg1"/>
                </a:solidFill>
              </a:rPr>
              <a:t>бюджета </a:t>
            </a:r>
            <a:r>
              <a:rPr lang="ru-RU" i="1" dirty="0" smtClean="0">
                <a:solidFill>
                  <a:schemeClr val="bg1"/>
                </a:solidFill>
              </a:rPr>
              <a:t>РФ за счет </a:t>
            </a:r>
            <a:r>
              <a:rPr lang="ru-RU" i="1" dirty="0">
                <a:solidFill>
                  <a:schemeClr val="bg1"/>
                </a:solidFill>
              </a:rPr>
              <a:t>налогов и сборов, </a:t>
            </a:r>
            <a:r>
              <a:rPr lang="ru-RU" i="1" dirty="0" smtClean="0">
                <a:solidFill>
                  <a:schemeClr val="bg1"/>
                </a:solidFill>
              </a:rPr>
              <a:t>и привлекают инвестиции </a:t>
            </a:r>
            <a:r>
              <a:rPr lang="ru-RU" i="1" dirty="0">
                <a:solidFill>
                  <a:schemeClr val="bg1"/>
                </a:solidFill>
              </a:rPr>
              <a:t>в дальневосточные </a:t>
            </a:r>
            <a:r>
              <a:rPr lang="ru-RU" i="1" dirty="0" smtClean="0">
                <a:solidFill>
                  <a:schemeClr val="bg1"/>
                </a:solidFill>
              </a:rPr>
              <a:t>регионы.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8064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Полномочия субъектов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90965"/>
            <a:ext cx="5436095" cy="2592288"/>
          </a:xfrm>
        </p:spPr>
        <p:txBody>
          <a:bodyPr>
            <a:noAutofit/>
          </a:bodyPr>
          <a:lstStyle/>
          <a:p>
            <a:pPr marL="273050" indent="-258763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Конституция </a:t>
            </a:r>
            <a:r>
              <a:rPr lang="ru-RU" sz="2000" dirty="0">
                <a:solidFill>
                  <a:schemeClr val="bg1"/>
                </a:solidFill>
              </a:rPr>
              <a:t>РФ определяет ст. 73, что субъекты РФ обладают всей полнотой государственной власти, вне пределов ведения Федерации и ее совместных полномочий с субъектами. </a:t>
            </a:r>
            <a:r>
              <a:rPr lang="ru-RU" sz="2000" dirty="0" smtClean="0">
                <a:solidFill>
                  <a:schemeClr val="bg1"/>
                </a:solidFill>
              </a:rPr>
              <a:t>К </a:t>
            </a:r>
            <a:r>
              <a:rPr lang="ru-RU" sz="2000" dirty="0">
                <a:solidFill>
                  <a:schemeClr val="bg1"/>
                </a:solidFill>
              </a:rPr>
              <a:t>таковым мы можем отнести: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7073" y="903040"/>
            <a:ext cx="3392199" cy="5832649"/>
          </a:xfrm>
          <a:prstGeom prst="wedgeRectCallout">
            <a:avLst>
              <a:gd name="adj1" fmla="val -61690"/>
              <a:gd name="adj2" fmla="val -22656"/>
            </a:avLst>
          </a:prstGeom>
          <a:ln w="254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принятие и изменение Конституции (Устава) субъекта и иных законов,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установление системы органов государственной власти субъекта и ее формирование,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административно-территориальное устройство субъекта,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принятие и исполнение бюджета субъекта,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управление государственной собственностью субъекта,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</a:rPr>
              <a:t>обеспечение деятельности органов местного самоуправления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61763" y="3596368"/>
            <a:ext cx="5112568" cy="3139321"/>
          </a:xfrm>
          <a:prstGeom prst="wedgeRectCallout">
            <a:avLst>
              <a:gd name="adj1" fmla="val 61398"/>
              <a:gd name="adj2" fmla="val -17182"/>
            </a:avLst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Например, принятие и исполнение бюджета субъекта </a:t>
            </a:r>
            <a:r>
              <a:rPr lang="ru-RU" i="1" dirty="0" smtClean="0">
                <a:solidFill>
                  <a:schemeClr val="bg1"/>
                </a:solidFill>
              </a:rPr>
              <a:t>РФ </a:t>
            </a:r>
            <a:r>
              <a:rPr lang="ru-RU" i="1" dirty="0">
                <a:solidFill>
                  <a:schemeClr val="bg1"/>
                </a:solidFill>
              </a:rPr>
              <a:t>находится в его исключительном ведении. Так, 19 декабря 2023 года Законодательным Собранием Нижегородской области был принят бюджет области, в котором основными направлениями расходов обозначены финансирование развития образования, социальное обеспечение, переселение граждан из аварийного жилищного фонда и улучшение жилищных условий для многодетных семей.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399"/>
            <a:ext cx="5076056" cy="12698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Государственное управление в РФ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9724" y="1179443"/>
            <a:ext cx="5622396" cy="3086881"/>
          </a:xfrm>
        </p:spPr>
        <p:txBody>
          <a:bodyPr>
            <a:normAutofit fontScale="62500" lnSpcReduction="20000"/>
          </a:bodyPr>
          <a:lstStyle/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Государственное управление в РФ – это деятельность государственных органов и должностных лиц по реализации государственных функций и задач, основанная на законе и направленная на достижение целей, поставленных политикой государства. </a:t>
            </a:r>
            <a:endParaRPr lang="ru-RU" dirty="0" smtClean="0">
              <a:solidFill>
                <a:schemeClr val="bg1"/>
              </a:solidFill>
            </a:endParaRP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Оно </a:t>
            </a:r>
            <a:r>
              <a:rPr lang="ru-RU" dirty="0">
                <a:solidFill>
                  <a:schemeClr val="bg1"/>
                </a:solidFill>
              </a:rPr>
              <a:t>осуществляется на федеральном, региональном (субъектном) и местном уровнях через законодательные, исполнительные и судебные органы </a:t>
            </a:r>
            <a:r>
              <a:rPr lang="ru-RU" dirty="0" smtClean="0">
                <a:solidFill>
                  <a:schemeClr val="bg1"/>
                </a:solidFill>
              </a:rPr>
              <a:t>власти.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796136" y="1126086"/>
            <a:ext cx="3347864" cy="5731914"/>
          </a:xfrm>
        </p:spPr>
        <p:txBody>
          <a:bodyPr>
            <a:normAutofit fontScale="62500" lnSpcReduction="20000"/>
          </a:bodyPr>
          <a:lstStyle/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Президент РФ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глава </a:t>
            </a:r>
            <a:r>
              <a:rPr lang="ru-RU" dirty="0">
                <a:solidFill>
                  <a:schemeClr val="bg1"/>
                </a:solidFill>
              </a:rPr>
              <a:t>государства, участвует в реализации государственной политики. 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Федеральное Собрание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Законодательный </a:t>
            </a:r>
            <a:r>
              <a:rPr lang="ru-RU" dirty="0">
                <a:solidFill>
                  <a:schemeClr val="bg1"/>
                </a:solidFill>
              </a:rPr>
              <a:t>орган, состоит из Совета Федерации и Государственной Думы, которые занимаются разработкой и принятием законов. 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Правительство РФ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Высший </a:t>
            </a:r>
            <a:r>
              <a:rPr lang="ru-RU" dirty="0">
                <a:solidFill>
                  <a:schemeClr val="bg1"/>
                </a:solidFill>
              </a:rPr>
              <a:t>исполнительный орган, ответственный за исполнение законов. </a:t>
            </a:r>
          </a:p>
          <a:p>
            <a:pPr marL="273050" indent="-2587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Суды РФ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Осуществляют </a:t>
            </a:r>
            <a:r>
              <a:rPr lang="ru-RU" dirty="0">
                <a:solidFill>
                  <a:schemeClr val="bg1"/>
                </a:solidFill>
              </a:rPr>
              <a:t>правосудие и применяют законы в конкретных </a:t>
            </a:r>
            <a:r>
              <a:rPr lang="ru-RU" dirty="0" smtClean="0">
                <a:solidFill>
                  <a:schemeClr val="bg1"/>
                </a:solidFill>
              </a:rPr>
              <a:t>делах.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95089"/>
            <a:ext cx="348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Ключевые органы государственной власти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3903077"/>
              </p:ext>
            </p:extLst>
          </p:nvPr>
        </p:nvGraphicFramePr>
        <p:xfrm>
          <a:off x="29724" y="4149080"/>
          <a:ext cx="598243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100" y="11879"/>
            <a:ext cx="9121900" cy="12568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Уровни, виды деятельности и основы государственного управления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2100" y="1268760"/>
            <a:ext cx="3901828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Уровни управления: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Федеральный: </a:t>
            </a:r>
            <a:r>
              <a:rPr lang="ru-RU" dirty="0" smtClean="0">
                <a:solidFill>
                  <a:schemeClr val="bg1"/>
                </a:solidFill>
              </a:rPr>
              <a:t>осуществляется </a:t>
            </a:r>
            <a:r>
              <a:rPr lang="ru-RU" dirty="0">
                <a:solidFill>
                  <a:schemeClr val="bg1"/>
                </a:solidFill>
              </a:rPr>
              <a:t>федеральными органами власти, включая Президента, </a:t>
            </a:r>
            <a:r>
              <a:rPr lang="ru-RU" dirty="0" smtClean="0">
                <a:solidFill>
                  <a:schemeClr val="bg1"/>
                </a:solidFill>
              </a:rPr>
              <a:t>Правительство и  </a:t>
            </a:r>
            <a:r>
              <a:rPr lang="ru-RU" dirty="0">
                <a:solidFill>
                  <a:schemeClr val="bg1"/>
                </a:solidFill>
              </a:rPr>
              <a:t>Федеральное Собрание. 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Региональный</a:t>
            </a:r>
            <a:r>
              <a:rPr lang="ru-RU" dirty="0" smtClean="0">
                <a:solidFill>
                  <a:schemeClr val="bg1"/>
                </a:solidFill>
              </a:rPr>
              <a:t>: включает </a:t>
            </a:r>
            <a:r>
              <a:rPr lang="ru-RU" dirty="0">
                <a:solidFill>
                  <a:schemeClr val="bg1"/>
                </a:solidFill>
              </a:rPr>
              <a:t>органы государственной власти субъектов РФ (законодательные, исполнительные), которые работают в рамках своей территории. </a:t>
            </a:r>
          </a:p>
          <a:p>
            <a:pPr marL="334963" indent="-3349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Местный (муниципальный): </a:t>
            </a:r>
            <a:r>
              <a:rPr lang="ru-RU" dirty="0" smtClean="0">
                <a:solidFill>
                  <a:schemeClr val="bg1"/>
                </a:solidFill>
              </a:rPr>
              <a:t>осуществляется </a:t>
            </a:r>
            <a:r>
              <a:rPr lang="ru-RU" dirty="0">
                <a:solidFill>
                  <a:schemeClr val="bg1"/>
                </a:solidFill>
              </a:rPr>
              <a:t>органами местного самоуправления.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923928" y="1268760"/>
            <a:ext cx="5220072" cy="55892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bg1"/>
                </a:solidFill>
              </a:rPr>
              <a:t>Виды деятельности: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Административная </a:t>
            </a:r>
            <a:r>
              <a:rPr lang="ru-RU" dirty="0">
                <a:solidFill>
                  <a:schemeClr val="bg1"/>
                </a:solidFill>
              </a:rPr>
              <a:t>деятельность по превращению политики в </a:t>
            </a:r>
            <a:r>
              <a:rPr lang="ru-RU" dirty="0" smtClean="0">
                <a:solidFill>
                  <a:schemeClr val="bg1"/>
                </a:solidFill>
              </a:rPr>
              <a:t>реальность. 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Экономическое </a:t>
            </a:r>
            <a:r>
              <a:rPr lang="ru-RU" dirty="0">
                <a:solidFill>
                  <a:schemeClr val="bg1"/>
                </a:solidFill>
              </a:rPr>
              <a:t>управление</a:t>
            </a:r>
            <a:r>
              <a:rPr lang="ru-RU" dirty="0" smtClean="0">
                <a:solidFill>
                  <a:schemeClr val="bg1"/>
                </a:solidFill>
              </a:rPr>
              <a:t>:  управление </a:t>
            </a:r>
            <a:r>
              <a:rPr lang="ru-RU" dirty="0">
                <a:solidFill>
                  <a:schemeClr val="bg1"/>
                </a:solidFill>
              </a:rPr>
              <a:t>экономикой, финансами и ресурсами.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Управление </a:t>
            </a:r>
            <a:r>
              <a:rPr lang="ru-RU" dirty="0">
                <a:solidFill>
                  <a:schemeClr val="bg1"/>
                </a:solidFill>
              </a:rPr>
              <a:t>охраной труда</a:t>
            </a:r>
            <a:r>
              <a:rPr lang="ru-RU" dirty="0" smtClean="0">
                <a:solidFill>
                  <a:schemeClr val="bg1"/>
                </a:solidFill>
              </a:rPr>
              <a:t>:  деятельность </a:t>
            </a:r>
            <a:r>
              <a:rPr lang="ru-RU" dirty="0">
                <a:solidFill>
                  <a:schemeClr val="bg1"/>
                </a:solidFill>
              </a:rPr>
              <a:t>по регулированию вопросов охраны труда.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Основы </a:t>
            </a:r>
            <a:r>
              <a:rPr lang="ru-RU" b="1" dirty="0">
                <a:solidFill>
                  <a:schemeClr val="bg1"/>
                </a:solidFill>
              </a:rPr>
              <a:t>государственного управления: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Законодательная </a:t>
            </a:r>
            <a:r>
              <a:rPr lang="ru-RU" dirty="0">
                <a:solidFill>
                  <a:schemeClr val="bg1"/>
                </a:solidFill>
              </a:rPr>
              <a:t>основа</a:t>
            </a:r>
            <a:r>
              <a:rPr lang="ru-RU" dirty="0" smtClean="0">
                <a:solidFill>
                  <a:schemeClr val="bg1"/>
                </a:solidFill>
              </a:rPr>
              <a:t>: деятельность </a:t>
            </a:r>
            <a:r>
              <a:rPr lang="ru-RU" dirty="0">
                <a:solidFill>
                  <a:schemeClr val="bg1"/>
                </a:solidFill>
              </a:rPr>
              <a:t>органов власти должна базироваться на законах.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Государственная </a:t>
            </a:r>
            <a:r>
              <a:rPr lang="ru-RU" dirty="0">
                <a:solidFill>
                  <a:schemeClr val="bg1"/>
                </a:solidFill>
              </a:rPr>
              <a:t>служба</a:t>
            </a:r>
            <a:r>
              <a:rPr lang="ru-RU" dirty="0" smtClean="0">
                <a:solidFill>
                  <a:schemeClr val="bg1"/>
                </a:solidFill>
              </a:rPr>
              <a:t>: профессиональная </a:t>
            </a:r>
            <a:r>
              <a:rPr lang="ru-RU" dirty="0">
                <a:solidFill>
                  <a:schemeClr val="bg1"/>
                </a:solidFill>
              </a:rPr>
              <a:t>деятельность государственных служащих в органах власти.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Государственное </a:t>
            </a:r>
            <a:r>
              <a:rPr lang="ru-RU" dirty="0">
                <a:solidFill>
                  <a:schemeClr val="bg1"/>
                </a:solidFill>
              </a:rPr>
              <a:t>принуждение</a:t>
            </a:r>
            <a:r>
              <a:rPr lang="ru-RU" dirty="0" smtClean="0">
                <a:solidFill>
                  <a:schemeClr val="bg1"/>
                </a:solidFill>
              </a:rPr>
              <a:t>: средство </a:t>
            </a:r>
            <a:r>
              <a:rPr lang="ru-RU" dirty="0">
                <a:solidFill>
                  <a:schemeClr val="bg1"/>
                </a:solidFill>
              </a:rPr>
              <a:t>защиты интересов общества, применяемое государством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5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17062</TotalTime>
  <Words>2223</Words>
  <Application>Microsoft Office PowerPoint</Application>
  <PresentationFormat>Экран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Раздел 5. Политическая сфера</vt:lpstr>
      <vt:lpstr>План:</vt:lpstr>
      <vt:lpstr>Субъекты государственной власти в РФ</vt:lpstr>
      <vt:lpstr>Принципы федеративного устройства РФ</vt:lpstr>
      <vt:lpstr>Полномочия Федерации</vt:lpstr>
      <vt:lpstr>Совместные полномочия центра и субъектов</vt:lpstr>
      <vt:lpstr>Полномочия субъектов</vt:lpstr>
      <vt:lpstr>Государственное управление в РФ</vt:lpstr>
      <vt:lpstr>Уровни, виды деятельности и основы государственного управления</vt:lpstr>
      <vt:lpstr>Государственная служба</vt:lpstr>
      <vt:lpstr>Статус государственного служащего</vt:lpstr>
      <vt:lpstr>Кто такой государственный служащий? </vt:lpstr>
      <vt:lpstr>Опасность коррупции</vt:lpstr>
      <vt:lpstr>Обеспечение национальной безопасности РФ</vt:lpstr>
      <vt:lpstr>Принципы, инструменты и органы национальной безопасности </vt:lpstr>
      <vt:lpstr>Государственная политика РФ по противодействию экстремизму</vt:lpstr>
      <vt:lpstr>Органы и меры по противодействию экстремизму</vt:lpstr>
      <vt:lpstr>Вопросы для повторения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 Человек и общество</dc:title>
  <dc:creator>BoSS</dc:creator>
  <cp:lastModifiedBy>Михаил Куконков</cp:lastModifiedBy>
  <cp:revision>401</cp:revision>
  <dcterms:created xsi:type="dcterms:W3CDTF">2018-07-24T14:39:12Z</dcterms:created>
  <dcterms:modified xsi:type="dcterms:W3CDTF">2025-10-14T18:03:31Z</dcterms:modified>
</cp:coreProperties>
</file>