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96" r:id="rId4"/>
    <p:sldId id="263" r:id="rId5"/>
    <p:sldId id="264" r:id="rId6"/>
    <p:sldId id="265" r:id="rId7"/>
    <p:sldId id="273" r:id="rId8"/>
    <p:sldId id="274" r:id="rId9"/>
    <p:sldId id="299" r:id="rId10"/>
    <p:sldId id="300" r:id="rId11"/>
    <p:sldId id="257" r:id="rId12"/>
    <p:sldId id="282" r:id="rId13"/>
    <p:sldId id="297" r:id="rId14"/>
    <p:sldId id="292" r:id="rId15"/>
    <p:sldId id="293" r:id="rId16"/>
    <p:sldId id="280" r:id="rId17"/>
    <p:sldId id="295" r:id="rId18"/>
    <p:sldId id="276" r:id="rId19"/>
    <p:sldId id="277" r:id="rId20"/>
    <p:sldId id="278" r:id="rId21"/>
    <p:sldId id="279" r:id="rId22"/>
    <p:sldId id="259" r:id="rId23"/>
    <p:sldId id="260" r:id="rId24"/>
    <p:sldId id="298" r:id="rId25"/>
    <p:sldId id="266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FB17A-AFCD-4108-97DF-82D4B1427CE4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69410-6070-45BF-8AAD-BDD738136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507AA-9717-48FC-AB3F-72ABE03FF0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4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3080-1E80-43A9-AFCE-926CA65022C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3080-1E80-43A9-AFCE-926CA65022C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3080-1E80-43A9-AFCE-926CA65022C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3080-1E80-43A9-AFCE-926CA65022C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3080-1E80-43A9-AFCE-926CA65022C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56E4-E6D7-4551-BCC7-CD50F6C45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8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CBD3-2D7C-4C72-8467-4D527D7D9EAC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CAA4E-9991-455D-9573-A783E1E19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gi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gi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gif"/><Relationship Id="rId5" Type="http://schemas.openxmlformats.org/officeDocument/2006/relationships/image" Target="../media/image29.gi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gif"/><Relationship Id="rId5" Type="http://schemas.openxmlformats.org/officeDocument/2006/relationships/image" Target="../media/image29.gi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fq.ru/wp-content/uploads/2016/01/Dobroe-utro19-1024x76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21397" cy="5566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922713" y="4292600"/>
            <a:ext cx="1154112" cy="889000"/>
            <a:chOff x="2471" y="2704"/>
            <a:chExt cx="727" cy="560"/>
          </a:xfrm>
        </p:grpSpPr>
        <p:sp>
          <p:nvSpPr>
            <p:cNvPr id="6198" name="Text Box 16"/>
            <p:cNvSpPr txBox="1">
              <a:spLocks noChangeArrowheads="1"/>
            </p:cNvSpPr>
            <p:nvPr/>
          </p:nvSpPr>
          <p:spPr bwMode="auto">
            <a:xfrm>
              <a:off x="2654" y="2976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12</a:t>
              </a:r>
            </a:p>
          </p:txBody>
        </p:sp>
        <p:sp>
          <p:nvSpPr>
            <p:cNvPr id="6199" name="Text Box 50"/>
            <p:cNvSpPr txBox="1">
              <a:spLocks noChangeArrowheads="1"/>
            </p:cNvSpPr>
            <p:nvPr/>
          </p:nvSpPr>
          <p:spPr bwMode="auto">
            <a:xfrm>
              <a:off x="2471" y="2840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</a:t>
              </a:r>
            </a:p>
          </p:txBody>
        </p:sp>
        <p:sp>
          <p:nvSpPr>
            <p:cNvPr id="6200" name="Text Box 52"/>
            <p:cNvSpPr txBox="1">
              <a:spLocks noChangeArrowheads="1"/>
            </p:cNvSpPr>
            <p:nvPr/>
          </p:nvSpPr>
          <p:spPr bwMode="auto">
            <a:xfrm>
              <a:off x="2608" y="2704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17</a:t>
              </a:r>
            </a:p>
          </p:txBody>
        </p:sp>
        <p:sp>
          <p:nvSpPr>
            <p:cNvPr id="6201" name="Line 53"/>
            <p:cNvSpPr>
              <a:spLocks noChangeShapeType="1"/>
            </p:cNvSpPr>
            <p:nvPr/>
          </p:nvSpPr>
          <p:spPr bwMode="auto">
            <a:xfrm>
              <a:off x="2699" y="297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67675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4. Представьте 1 в виде дроби со знаменателем 5, 12, 34, 40.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555875" y="55895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2268538" y="6092825"/>
            <a:ext cx="790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00113" y="1747838"/>
            <a:ext cx="6192837" cy="914400"/>
            <a:chOff x="567" y="1101"/>
            <a:chExt cx="3901" cy="576"/>
          </a:xfrm>
        </p:grpSpPr>
        <p:sp>
          <p:nvSpPr>
            <p:cNvPr id="6182" name="Text Box 23"/>
            <p:cNvSpPr txBox="1">
              <a:spLocks noChangeArrowheads="1"/>
            </p:cNvSpPr>
            <p:nvPr/>
          </p:nvSpPr>
          <p:spPr bwMode="auto">
            <a:xfrm>
              <a:off x="4105" y="1101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40</a:t>
              </a:r>
            </a:p>
          </p:txBody>
        </p:sp>
        <p:sp>
          <p:nvSpPr>
            <p:cNvPr id="6183" name="Text Box 24"/>
            <p:cNvSpPr txBox="1">
              <a:spLocks noChangeArrowheads="1"/>
            </p:cNvSpPr>
            <p:nvPr/>
          </p:nvSpPr>
          <p:spPr bwMode="auto">
            <a:xfrm>
              <a:off x="4105" y="1389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40</a:t>
              </a:r>
            </a:p>
          </p:txBody>
        </p:sp>
        <p:sp>
          <p:nvSpPr>
            <p:cNvPr id="6184" name="Text Box 19"/>
            <p:cNvSpPr txBox="1">
              <a:spLocks noChangeArrowheads="1"/>
            </p:cNvSpPr>
            <p:nvPr/>
          </p:nvSpPr>
          <p:spPr bwMode="auto">
            <a:xfrm>
              <a:off x="3061" y="1389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34</a:t>
              </a:r>
            </a:p>
          </p:txBody>
        </p:sp>
        <p:sp>
          <p:nvSpPr>
            <p:cNvPr id="6185" name="Text Box 14"/>
            <p:cNvSpPr txBox="1">
              <a:spLocks noChangeArrowheads="1"/>
            </p:cNvSpPr>
            <p:nvPr/>
          </p:nvSpPr>
          <p:spPr bwMode="auto">
            <a:xfrm>
              <a:off x="2108" y="1389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12</a:t>
              </a:r>
            </a:p>
          </p:txBody>
        </p:sp>
        <p:sp>
          <p:nvSpPr>
            <p:cNvPr id="6186" name="Text Box 9"/>
            <p:cNvSpPr txBox="1">
              <a:spLocks noChangeArrowheads="1"/>
            </p:cNvSpPr>
            <p:nvPr/>
          </p:nvSpPr>
          <p:spPr bwMode="auto">
            <a:xfrm>
              <a:off x="793" y="138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5</a:t>
              </a:r>
            </a:p>
          </p:txBody>
        </p:sp>
        <p:sp>
          <p:nvSpPr>
            <p:cNvPr id="6187" name="Text Box 5"/>
            <p:cNvSpPr txBox="1">
              <a:spLocks noChangeArrowheads="1"/>
            </p:cNvSpPr>
            <p:nvPr/>
          </p:nvSpPr>
          <p:spPr bwMode="auto">
            <a:xfrm>
              <a:off x="567" y="1207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1</a:t>
              </a:r>
              <a:r>
                <a:rPr lang="ru-RU" sz="2400"/>
                <a:t>=</a:t>
              </a:r>
            </a:p>
          </p:txBody>
        </p:sp>
        <p:sp>
          <p:nvSpPr>
            <p:cNvPr id="6188" name="Text Box 6"/>
            <p:cNvSpPr txBox="1">
              <a:spLocks noChangeArrowheads="1"/>
            </p:cNvSpPr>
            <p:nvPr/>
          </p:nvSpPr>
          <p:spPr bwMode="auto">
            <a:xfrm>
              <a:off x="793" y="1117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5</a:t>
              </a:r>
            </a:p>
          </p:txBody>
        </p:sp>
        <p:sp>
          <p:nvSpPr>
            <p:cNvPr id="6189" name="Line 8"/>
            <p:cNvSpPr>
              <a:spLocks noChangeShapeType="1"/>
            </p:cNvSpPr>
            <p:nvPr/>
          </p:nvSpPr>
          <p:spPr bwMode="auto">
            <a:xfrm>
              <a:off x="839" y="1389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Text Box 10"/>
            <p:cNvSpPr txBox="1">
              <a:spLocks noChangeArrowheads="1"/>
            </p:cNvSpPr>
            <p:nvPr/>
          </p:nvSpPr>
          <p:spPr bwMode="auto">
            <a:xfrm>
              <a:off x="1791" y="1207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1=</a:t>
              </a:r>
            </a:p>
          </p:txBody>
        </p:sp>
        <p:sp>
          <p:nvSpPr>
            <p:cNvPr id="6191" name="Text Box 11"/>
            <p:cNvSpPr txBox="1">
              <a:spLocks noChangeArrowheads="1"/>
            </p:cNvSpPr>
            <p:nvPr/>
          </p:nvSpPr>
          <p:spPr bwMode="auto">
            <a:xfrm>
              <a:off x="2109" y="1117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12</a:t>
              </a:r>
            </a:p>
          </p:txBody>
        </p:sp>
        <p:sp>
          <p:nvSpPr>
            <p:cNvPr id="6192" name="Line 13"/>
            <p:cNvSpPr>
              <a:spLocks noChangeShapeType="1"/>
            </p:cNvSpPr>
            <p:nvPr/>
          </p:nvSpPr>
          <p:spPr bwMode="auto">
            <a:xfrm>
              <a:off x="2154" y="138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Text Box 15"/>
            <p:cNvSpPr txBox="1">
              <a:spLocks noChangeArrowheads="1"/>
            </p:cNvSpPr>
            <p:nvPr/>
          </p:nvSpPr>
          <p:spPr bwMode="auto">
            <a:xfrm>
              <a:off x="2790" y="1207"/>
              <a:ext cx="4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1=         </a:t>
              </a:r>
            </a:p>
          </p:txBody>
        </p:sp>
        <p:sp>
          <p:nvSpPr>
            <p:cNvPr id="6194" name="Line 17"/>
            <p:cNvSpPr>
              <a:spLocks noChangeShapeType="1"/>
            </p:cNvSpPr>
            <p:nvPr/>
          </p:nvSpPr>
          <p:spPr bwMode="auto">
            <a:xfrm>
              <a:off x="3107" y="1389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Text Box 18"/>
            <p:cNvSpPr txBox="1">
              <a:spLocks noChangeArrowheads="1"/>
            </p:cNvSpPr>
            <p:nvPr/>
          </p:nvSpPr>
          <p:spPr bwMode="auto">
            <a:xfrm>
              <a:off x="3061" y="1117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34</a:t>
              </a:r>
            </a:p>
          </p:txBody>
        </p:sp>
        <p:sp>
          <p:nvSpPr>
            <p:cNvPr id="6196" name="Text Box 20"/>
            <p:cNvSpPr txBox="1">
              <a:spLocks noChangeArrowheads="1"/>
            </p:cNvSpPr>
            <p:nvPr/>
          </p:nvSpPr>
          <p:spPr bwMode="auto">
            <a:xfrm>
              <a:off x="3833" y="1207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1=</a:t>
              </a:r>
            </a:p>
          </p:txBody>
        </p:sp>
        <p:sp>
          <p:nvSpPr>
            <p:cNvPr id="6197" name="Line 22"/>
            <p:cNvSpPr>
              <a:spLocks noChangeShapeType="1"/>
            </p:cNvSpPr>
            <p:nvPr/>
          </p:nvSpPr>
          <p:spPr bwMode="auto">
            <a:xfrm>
              <a:off x="4150" y="1389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468313" y="2924175"/>
            <a:ext cx="7272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5. Представьте в виде неправильной дроби дробную часть чисел, взяв единицу из целой части:</a:t>
            </a:r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2627313" y="60928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3" name="Text Box 40"/>
          <p:cNvSpPr txBox="1">
            <a:spLocks noChangeArrowheads="1"/>
          </p:cNvSpPr>
          <p:nvPr/>
        </p:nvSpPr>
        <p:spPr bwMode="auto">
          <a:xfrm>
            <a:off x="2843213" y="616585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27088" y="4221163"/>
            <a:ext cx="6553200" cy="914400"/>
            <a:chOff x="521" y="2688"/>
            <a:chExt cx="4128" cy="576"/>
          </a:xfrm>
        </p:grpSpPr>
        <p:sp>
          <p:nvSpPr>
            <p:cNvPr id="6167" name="Text Box 42"/>
            <p:cNvSpPr txBox="1">
              <a:spLocks noChangeArrowheads="1"/>
            </p:cNvSpPr>
            <p:nvPr/>
          </p:nvSpPr>
          <p:spPr bwMode="auto">
            <a:xfrm>
              <a:off x="3833" y="297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8</a:t>
              </a:r>
            </a:p>
          </p:txBody>
        </p:sp>
        <p:sp>
          <p:nvSpPr>
            <p:cNvPr id="6168" name="Text Box 36"/>
            <p:cNvSpPr txBox="1">
              <a:spLocks noChangeArrowheads="1"/>
            </p:cNvSpPr>
            <p:nvPr/>
          </p:nvSpPr>
          <p:spPr bwMode="auto">
            <a:xfrm>
              <a:off x="2063" y="2976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12</a:t>
              </a:r>
            </a:p>
          </p:txBody>
        </p:sp>
        <p:sp>
          <p:nvSpPr>
            <p:cNvPr id="6169" name="Text Box 31"/>
            <p:cNvSpPr txBox="1">
              <a:spLocks noChangeArrowheads="1"/>
            </p:cNvSpPr>
            <p:nvPr/>
          </p:nvSpPr>
          <p:spPr bwMode="auto">
            <a:xfrm>
              <a:off x="703" y="297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7</a:t>
              </a:r>
            </a:p>
          </p:txBody>
        </p:sp>
        <p:sp>
          <p:nvSpPr>
            <p:cNvPr id="6170" name="Text Box 21"/>
            <p:cNvSpPr txBox="1">
              <a:spLocks noChangeArrowheads="1"/>
            </p:cNvSpPr>
            <p:nvPr/>
          </p:nvSpPr>
          <p:spPr bwMode="auto">
            <a:xfrm>
              <a:off x="1927" y="2825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4</a:t>
              </a:r>
            </a:p>
          </p:txBody>
        </p:sp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521" y="2840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8</a:t>
              </a:r>
            </a:p>
          </p:txBody>
        </p:sp>
        <p:sp>
          <p:nvSpPr>
            <p:cNvPr id="6172" name="Text Box 28"/>
            <p:cNvSpPr txBox="1">
              <a:spLocks noChangeArrowheads="1"/>
            </p:cNvSpPr>
            <p:nvPr/>
          </p:nvSpPr>
          <p:spPr bwMode="auto">
            <a:xfrm>
              <a:off x="667" y="270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2</a:t>
              </a:r>
            </a:p>
          </p:txBody>
        </p:sp>
        <p:sp>
          <p:nvSpPr>
            <p:cNvPr id="6173" name="Line 30"/>
            <p:cNvSpPr>
              <a:spLocks noChangeShapeType="1"/>
            </p:cNvSpPr>
            <p:nvPr/>
          </p:nvSpPr>
          <p:spPr bwMode="auto">
            <a:xfrm>
              <a:off x="703" y="297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Text Box 32"/>
            <p:cNvSpPr txBox="1">
              <a:spLocks noChangeArrowheads="1"/>
            </p:cNvSpPr>
            <p:nvPr/>
          </p:nvSpPr>
          <p:spPr bwMode="auto">
            <a:xfrm>
              <a:off x="930" y="2825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  <p:sp>
          <p:nvSpPr>
            <p:cNvPr id="6175" name="Text Box 33"/>
            <p:cNvSpPr txBox="1">
              <a:spLocks noChangeArrowheads="1"/>
            </p:cNvSpPr>
            <p:nvPr/>
          </p:nvSpPr>
          <p:spPr bwMode="auto">
            <a:xfrm>
              <a:off x="2109" y="2688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5</a:t>
              </a:r>
            </a:p>
          </p:txBody>
        </p:sp>
        <p:sp>
          <p:nvSpPr>
            <p:cNvPr id="6176" name="Line 35"/>
            <p:cNvSpPr>
              <a:spLocks noChangeShapeType="1"/>
            </p:cNvSpPr>
            <p:nvPr/>
          </p:nvSpPr>
          <p:spPr bwMode="auto">
            <a:xfrm>
              <a:off x="2109" y="297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Text Box 37"/>
            <p:cNvSpPr txBox="1">
              <a:spLocks noChangeArrowheads="1"/>
            </p:cNvSpPr>
            <p:nvPr/>
          </p:nvSpPr>
          <p:spPr bwMode="auto">
            <a:xfrm>
              <a:off x="2336" y="2840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  <p:sp>
          <p:nvSpPr>
            <p:cNvPr id="6178" name="Text Box 38"/>
            <p:cNvSpPr txBox="1">
              <a:spLocks noChangeArrowheads="1"/>
            </p:cNvSpPr>
            <p:nvPr/>
          </p:nvSpPr>
          <p:spPr bwMode="auto">
            <a:xfrm>
              <a:off x="3651" y="2840"/>
              <a:ext cx="9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2</a:t>
              </a:r>
            </a:p>
          </p:txBody>
        </p:sp>
        <p:sp>
          <p:nvSpPr>
            <p:cNvPr id="6179" name="Text Box 39"/>
            <p:cNvSpPr txBox="1">
              <a:spLocks noChangeArrowheads="1"/>
            </p:cNvSpPr>
            <p:nvPr/>
          </p:nvSpPr>
          <p:spPr bwMode="auto">
            <a:xfrm>
              <a:off x="3833" y="2704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</a:t>
              </a:r>
            </a:p>
          </p:txBody>
        </p:sp>
        <p:sp>
          <p:nvSpPr>
            <p:cNvPr id="6180" name="Line 41"/>
            <p:cNvSpPr>
              <a:spLocks noChangeShapeType="1"/>
            </p:cNvSpPr>
            <p:nvPr/>
          </p:nvSpPr>
          <p:spPr bwMode="auto">
            <a:xfrm>
              <a:off x="3878" y="2976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Text Box 43"/>
            <p:cNvSpPr txBox="1">
              <a:spLocks noChangeArrowheads="1"/>
            </p:cNvSpPr>
            <p:nvPr/>
          </p:nvSpPr>
          <p:spPr bwMode="auto">
            <a:xfrm>
              <a:off x="4015" y="2825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692275" y="4292600"/>
            <a:ext cx="935038" cy="889000"/>
            <a:chOff x="1066" y="2704"/>
            <a:chExt cx="589" cy="560"/>
          </a:xfrm>
        </p:grpSpPr>
        <p:sp>
          <p:nvSpPr>
            <p:cNvPr id="6163" name="Text Box 49"/>
            <p:cNvSpPr txBox="1">
              <a:spLocks noChangeArrowheads="1"/>
            </p:cNvSpPr>
            <p:nvPr/>
          </p:nvSpPr>
          <p:spPr bwMode="auto">
            <a:xfrm>
              <a:off x="1292" y="2976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7</a:t>
              </a:r>
            </a:p>
          </p:txBody>
        </p:sp>
        <p:sp>
          <p:nvSpPr>
            <p:cNvPr id="6164" name="Text Box 45"/>
            <p:cNvSpPr txBox="1">
              <a:spLocks noChangeArrowheads="1"/>
            </p:cNvSpPr>
            <p:nvPr/>
          </p:nvSpPr>
          <p:spPr bwMode="auto">
            <a:xfrm>
              <a:off x="1066" y="2840"/>
              <a:ext cx="4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7</a:t>
              </a:r>
            </a:p>
          </p:txBody>
        </p:sp>
        <p:sp>
          <p:nvSpPr>
            <p:cNvPr id="6165" name="Text Box 46"/>
            <p:cNvSpPr txBox="1">
              <a:spLocks noChangeArrowheads="1"/>
            </p:cNvSpPr>
            <p:nvPr/>
          </p:nvSpPr>
          <p:spPr bwMode="auto">
            <a:xfrm>
              <a:off x="1292" y="2704"/>
              <a:ext cx="2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9</a:t>
              </a:r>
            </a:p>
          </p:txBody>
        </p:sp>
        <p:sp>
          <p:nvSpPr>
            <p:cNvPr id="6166" name="Line 48"/>
            <p:cNvSpPr>
              <a:spLocks noChangeShapeType="1"/>
            </p:cNvSpPr>
            <p:nvPr/>
          </p:nvSpPr>
          <p:spPr bwMode="auto">
            <a:xfrm>
              <a:off x="1292" y="2976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6" name="Text Box 57"/>
          <p:cNvSpPr txBox="1">
            <a:spLocks noChangeArrowheads="1"/>
          </p:cNvSpPr>
          <p:nvPr/>
        </p:nvSpPr>
        <p:spPr bwMode="auto">
          <a:xfrm>
            <a:off x="4572000" y="59499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588125" y="4267200"/>
            <a:ext cx="1368425" cy="914400"/>
            <a:chOff x="4150" y="2688"/>
            <a:chExt cx="862" cy="576"/>
          </a:xfrm>
        </p:grpSpPr>
        <p:sp>
          <p:nvSpPr>
            <p:cNvPr id="6158" name="Text Box 56"/>
            <p:cNvSpPr txBox="1">
              <a:spLocks noChangeArrowheads="1"/>
            </p:cNvSpPr>
            <p:nvPr/>
          </p:nvSpPr>
          <p:spPr bwMode="auto">
            <a:xfrm>
              <a:off x="4286" y="2688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11</a:t>
              </a:r>
            </a:p>
          </p:txBody>
        </p:sp>
        <p:grpSp>
          <p:nvGrpSpPr>
            <p:cNvPr id="7" name="Group 60"/>
            <p:cNvGrpSpPr>
              <a:grpSpLocks/>
            </p:cNvGrpSpPr>
            <p:nvPr/>
          </p:nvGrpSpPr>
          <p:grpSpPr bwMode="auto">
            <a:xfrm>
              <a:off x="4150" y="2840"/>
              <a:ext cx="772" cy="424"/>
              <a:chOff x="4150" y="2840"/>
              <a:chExt cx="772" cy="424"/>
            </a:xfrm>
          </p:grpSpPr>
          <p:sp>
            <p:nvSpPr>
              <p:cNvPr id="6160" name="Text Box 59"/>
              <p:cNvSpPr txBox="1">
                <a:spLocks noChangeArrowheads="1"/>
              </p:cNvSpPr>
              <p:nvPr/>
            </p:nvSpPr>
            <p:spPr bwMode="auto">
              <a:xfrm>
                <a:off x="4332" y="2976"/>
                <a:ext cx="4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8</a:t>
                </a:r>
              </a:p>
            </p:txBody>
          </p:sp>
          <p:sp>
            <p:nvSpPr>
              <p:cNvPr id="6161" name="Text Box 55"/>
              <p:cNvSpPr txBox="1">
                <a:spLocks noChangeArrowheads="1"/>
              </p:cNvSpPr>
              <p:nvPr/>
            </p:nvSpPr>
            <p:spPr bwMode="auto">
              <a:xfrm>
                <a:off x="4150" y="2840"/>
                <a:ext cx="7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1</a:t>
                </a:r>
              </a:p>
            </p:txBody>
          </p:sp>
          <p:sp>
            <p:nvSpPr>
              <p:cNvPr id="6162" name="Line 58"/>
              <p:cNvSpPr>
                <a:spLocks noChangeShapeType="1"/>
              </p:cNvSpPr>
              <p:nvPr/>
            </p:nvSpPr>
            <p:spPr bwMode="auto">
              <a:xfrm>
                <a:off x="4332" y="2976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475656" y="1412776"/>
            <a:ext cx="3096344" cy="4603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ru-RU" sz="3600" dirty="0" smtClean="0">
              <a:latin typeface="Monotype Corsiva" pitchFamily="66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47688" y="2138363"/>
            <a:ext cx="7977187" cy="1449387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	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3" imgW="114151" imgH="215619" progId="Equation.3">
              <p:embed/>
            </p:oleObj>
          </a:graphicData>
        </a:graphic>
      </p:graphicFrame>
      <p:sp>
        <p:nvSpPr>
          <p:cNvPr id="112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127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60661905"/>
              </p:ext>
            </p:extLst>
          </p:nvPr>
        </p:nvGraphicFramePr>
        <p:xfrm>
          <a:off x="827585" y="2079540"/>
          <a:ext cx="4824536" cy="1141622"/>
        </p:xfrm>
        <a:graphic>
          <a:graphicData uri="http://schemas.openxmlformats.org/presentationml/2006/ole">
            <p:oleObj spid="_x0000_s2051" name="Формула" r:id="rId4" imgW="1714500" imgH="558800" progId="Equation.3">
              <p:embed/>
            </p:oleObj>
          </a:graphicData>
        </a:graphic>
      </p:graphicFrame>
      <p:graphicFrame>
        <p:nvGraphicFramePr>
          <p:cNvPr id="11274" name="Object 5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95963" y="2205038"/>
          <a:ext cx="288925" cy="601662"/>
        </p:xfrm>
        <a:graphic>
          <a:graphicData uri="http://schemas.openxmlformats.org/presentationml/2006/ole">
            <p:oleObj spid="_x0000_s2052" name="Формула" r:id="rId5" imgW="114102" imgH="63390" progId="Equation.3">
              <p:embed/>
            </p:oleObj>
          </a:graphicData>
        </a:graphic>
      </p:graphicFrame>
      <p:graphicFrame>
        <p:nvGraphicFramePr>
          <p:cNvPr id="11275" name="Object 5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1030074491"/>
              </p:ext>
            </p:extLst>
          </p:nvPr>
        </p:nvGraphicFramePr>
        <p:xfrm>
          <a:off x="6228184" y="2324940"/>
          <a:ext cx="2016224" cy="908798"/>
        </p:xfrm>
        <a:graphic>
          <a:graphicData uri="http://schemas.openxmlformats.org/presentationml/2006/ole">
            <p:oleObj spid="_x0000_s2053" name="Формула" r:id="rId6" imgW="736600" imgH="381000" progId="Equation.3">
              <p:embed/>
            </p:oleObj>
          </a:graphicData>
        </a:graphic>
      </p:graphicFrame>
      <p:graphicFrame>
        <p:nvGraphicFramePr>
          <p:cNvPr id="1127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442440"/>
              </p:ext>
            </p:extLst>
          </p:nvPr>
        </p:nvGraphicFramePr>
        <p:xfrm>
          <a:off x="899592" y="4077072"/>
          <a:ext cx="513669" cy="588268"/>
        </p:xfrm>
        <a:graphic>
          <a:graphicData uri="http://schemas.openxmlformats.org/presentationml/2006/ole">
            <p:oleObj spid="_x0000_s2054" name="Формула" r:id="rId7" imgW="177569" imgH="202936" progId="Equation.3">
              <p:embed/>
            </p:oleObj>
          </a:graphicData>
        </a:graphic>
      </p:graphicFrame>
      <p:graphicFrame>
        <p:nvGraphicFramePr>
          <p:cNvPr id="1127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41245445"/>
              </p:ext>
            </p:extLst>
          </p:nvPr>
        </p:nvGraphicFramePr>
        <p:xfrm>
          <a:off x="1547664" y="3645024"/>
          <a:ext cx="5696149" cy="1831046"/>
        </p:xfrm>
        <a:graphic>
          <a:graphicData uri="http://schemas.openxmlformats.org/presentationml/2006/ole">
            <p:oleObj spid="_x0000_s2055" name="Формула" r:id="rId8" imgW="1663700" imgH="1143000" progId="Equation.3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Найдите  ошибку: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2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sz="2800" dirty="0"/>
              <a:t>Представить обыкновенные дроби в виде десятичных:</a:t>
            </a:r>
            <a:br>
              <a:rPr lang="ru-RU" sz="2800" dirty="0"/>
            </a:br>
            <a:r>
              <a:rPr lang="ru-RU" sz="2800" dirty="0" smtClean="0"/>
              <a:t>2/5, , 4/25, 7/10, 13/50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Представить десятичные дроби в виде несократимых обыкновенных дробей:</a:t>
            </a:r>
          </a:p>
          <a:p>
            <a:r>
              <a:rPr lang="ru-RU" b="1" dirty="0"/>
              <a:t>0,8;  0,6;  </a:t>
            </a:r>
            <a:r>
              <a:rPr lang="ru-RU" b="1" dirty="0" smtClean="0"/>
              <a:t>  </a:t>
            </a:r>
            <a:r>
              <a:rPr lang="ru-RU" b="1" dirty="0"/>
              <a:t>0,75;  0,35;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 ноября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Классная 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806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«Магический квадрат»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542285"/>
              </p:ext>
            </p:extLst>
          </p:nvPr>
        </p:nvGraphicFramePr>
        <p:xfrm>
          <a:off x="539552" y="908720"/>
          <a:ext cx="7920880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0"/>
              </a:tblGrid>
              <a:tr h="2304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Из первой строки выбрать наименьшее число;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Из второй – наибольшее;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Из третьей – </a:t>
                      </a:r>
                      <a:r>
                        <a:rPr lang="ru-RU" sz="2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</a:t>
                      </a: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наибольшее и </a:t>
                      </a:r>
                      <a:r>
                        <a:rPr lang="ru-RU" sz="2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 </a:t>
                      </a: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наименьшее;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Найти сумму выбранных чисел.</a:t>
                      </a:r>
                      <a:endParaRPr lang="ru-RU" sz="2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947166"/>
                  </p:ext>
                </p:extLst>
              </p:nvPr>
            </p:nvGraphicFramePr>
            <p:xfrm>
              <a:off x="2987824" y="3158946"/>
              <a:ext cx="3456384" cy="27903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2128"/>
                    <a:gridCol w="1152128"/>
                    <a:gridCol w="1152128"/>
                  </a:tblGrid>
                  <a:tr h="93014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7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7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7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014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3005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ru-RU" sz="27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20947166"/>
                  </p:ext>
                </p:extLst>
              </p:nvPr>
            </p:nvGraphicFramePr>
            <p:xfrm>
              <a:off x="2987824" y="3158946"/>
              <a:ext cx="3456384" cy="27903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152128"/>
                    <a:gridCol w="1152128"/>
                    <a:gridCol w="1152128"/>
                  </a:tblGrid>
                  <a:tr h="9301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87" t="-1961" r="-202646" b="-2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053" t="-1961" r="-101579" b="-202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116" t="-1961" r="-2116" b="-202614"/>
                          </a:stretch>
                        </a:blipFill>
                      </a:tcPr>
                    </a:tc>
                  </a:tr>
                  <a:tr h="9301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87" t="-102632" r="-202646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1053" t="-102632" r="-101579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116" t="-102632" r="-2116" b="-103947"/>
                          </a:stretch>
                        </a:blipFill>
                      </a:tcPr>
                    </a:tc>
                  </a:tr>
                  <a:tr h="93005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87" t="-201307" r="-202646" b="-3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7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7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9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2116" t="-201307" r="-2116" b="-32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103282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84890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Simplified Arabic" pitchFamily="18" charset="-78"/>
              </a:rPr>
              <a:t>Ответ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Simplified Arabic" pitchFamily="18" charset="-78"/>
            </a:endParaRPr>
          </a:p>
        </p:txBody>
      </p:sp>
      <p:pic>
        <p:nvPicPr>
          <p:cNvPr id="6" name="Рисунок 5" descr="shutterstock_92821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2016224" cy="20162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1835696" y="4077072"/>
                <a:ext cx="5832648" cy="120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7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ru-RU" sz="5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ru-RU" sz="5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5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5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ru-RU" sz="5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77072"/>
                <a:ext cx="5832648" cy="12037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28596" y="2857496"/>
          <a:ext cx="2222885" cy="858842"/>
        </p:xfrm>
        <a:graphic>
          <a:graphicData uri="http://schemas.openxmlformats.org/presentationml/2006/ole">
            <p:oleObj spid="_x0000_s11266" name="Формула" r:id="rId4" imgW="1117440" imgH="43164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214678" y="2857496"/>
          <a:ext cx="2400300" cy="858837"/>
        </p:xfrm>
        <a:graphic>
          <a:graphicData uri="http://schemas.openxmlformats.org/presentationml/2006/ole">
            <p:oleObj spid="_x0000_s11267" name="Формула" r:id="rId5" imgW="1206360" imgH="4316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8596" y="4143380"/>
          <a:ext cx="2349500" cy="858837"/>
        </p:xfrm>
        <a:graphic>
          <a:graphicData uri="http://schemas.openxmlformats.org/presentationml/2006/ole">
            <p:oleObj spid="_x0000_s11268" name="Формула" r:id="rId6" imgW="1180800" imgH="431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215074" y="2857496"/>
          <a:ext cx="2474912" cy="858837"/>
        </p:xfrm>
        <a:graphic>
          <a:graphicData uri="http://schemas.openxmlformats.org/presentationml/2006/ole">
            <p:oleObj spid="_x0000_s11269" name="Формула" r:id="rId7" imgW="1244520" imgH="431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0430" y="4000504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Человек есть дробь.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Числитель – это… достоинства человека; знаменатель – это оценка человеком самого себя.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714620"/>
            <a:ext cx="7643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Человек есть дробь… Увеличить своего числителя – свои достоинства, не во власти человека, но всякий может уменьшить своего знаменателя – свое мнение о самом себе, и этим уменьшением приблизиться к совершенству.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7654" name="Picture 6" descr="E:\рисунки к уроку\516px-Kiprensky_Pushk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14290"/>
            <a:ext cx="1702800" cy="1980000"/>
          </a:xfrm>
          <a:prstGeom prst="rect">
            <a:avLst/>
          </a:prstGeom>
          <a:noFill/>
        </p:spPr>
      </p:pic>
      <p:pic>
        <p:nvPicPr>
          <p:cNvPr id="27655" name="Picture 7" descr="E:\рисунки к уроку\Ломоносо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214290"/>
            <a:ext cx="1538625" cy="1980000"/>
          </a:xfrm>
          <a:prstGeom prst="rect">
            <a:avLst/>
          </a:prstGeom>
          <a:noFill/>
        </p:spPr>
      </p:pic>
      <p:pic>
        <p:nvPicPr>
          <p:cNvPr id="27656" name="Picture 8" descr="E:\рисунки к уроку\Толсто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214290"/>
            <a:ext cx="1550867" cy="198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228599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А.С. Пушкин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221455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Л.Н. Толстой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221455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М.В. Ломоносов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556E-6 L 0.18125 0.43056 " pathEditMode="relative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806"/>
            <a:ext cx="707236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7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608635"/>
              </p:ext>
            </p:extLst>
          </p:nvPr>
        </p:nvGraphicFramePr>
        <p:xfrm>
          <a:off x="755576" y="1412776"/>
          <a:ext cx="7697067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97067"/>
              </a:tblGrid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«Правильная </a:t>
                      </a:r>
                      <a:r>
                        <a:rPr lang="ru-RU" sz="3200" b="1" dirty="0">
                          <a:effectLst/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дробь – правая рука,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effectLst/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Неправильная дробь – левая рука, </a:t>
                      </a:r>
                      <a:endParaRPr lang="ru-RU" sz="3200" b="1" dirty="0" smtClean="0">
                        <a:effectLst/>
                        <a:latin typeface="Segoe Print" panose="020006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Смешанное</a:t>
                      </a:r>
                      <a:r>
                        <a:rPr lang="ru-RU" sz="3200" b="1" baseline="0" dirty="0" smtClean="0">
                          <a:effectLst/>
                          <a:latin typeface="Segoe Print" panose="020006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число – обе руки»</a:t>
                      </a:r>
                      <a:endParaRPr lang="ru-RU" sz="3200" b="1" dirty="0">
                        <a:effectLst/>
                        <a:latin typeface="Segoe Print" panose="020006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429000"/>
            <a:ext cx="3084742" cy="23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94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Проанализируйте данные чертежа. Составьте условие задачи и найдите, какое расстояние будет между участниками через час после начала движения из пунктов А и В.</a:t>
            </a:r>
            <a:endParaRPr lang="ru-RU" sz="30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48" y="5500702"/>
            <a:ext cx="7572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вая фигурная скобка 4"/>
          <p:cNvSpPr/>
          <p:nvPr/>
        </p:nvSpPr>
        <p:spPr>
          <a:xfrm rot="16200000">
            <a:off x="4286248" y="2000240"/>
            <a:ext cx="428628" cy="75724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15338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9058" y="6000768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км</a:t>
            </a:r>
            <a:endParaRPr lang="ru-RU" sz="3200" dirty="0"/>
          </a:p>
        </p:txBody>
      </p:sp>
      <p:grpSp>
        <p:nvGrpSpPr>
          <p:cNvPr id="3" name="Группа 59"/>
          <p:cNvGrpSpPr/>
          <p:nvPr/>
        </p:nvGrpSpPr>
        <p:grpSpPr>
          <a:xfrm>
            <a:off x="7000892" y="4071942"/>
            <a:ext cx="1714512" cy="858844"/>
            <a:chOff x="7000892" y="4071942"/>
            <a:chExt cx="1714512" cy="858844"/>
          </a:xfrm>
        </p:grpSpPr>
        <p:cxnSp>
          <p:nvCxnSpPr>
            <p:cNvPr id="12" name="Прямая со стрелкой 11"/>
            <p:cNvCxnSpPr/>
            <p:nvPr/>
          </p:nvCxnSpPr>
          <p:spPr>
            <a:xfrm rot="10800000">
              <a:off x="7000892" y="4929198"/>
              <a:ext cx="128588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7215206" y="4071942"/>
            <a:ext cx="471490" cy="812011"/>
          </p:xfrm>
          <a:graphic>
            <a:graphicData uri="http://schemas.openxmlformats.org/presentationml/2006/ole">
              <p:oleObj spid="_x0000_s7170" name="Формула" r:id="rId4" imgW="228600" imgH="39348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643834" y="4214818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к</a:t>
              </a:r>
              <a:r>
                <a:rPr lang="ru-RU" sz="2400" dirty="0" smtClean="0"/>
                <a:t>м/ч</a:t>
              </a:r>
              <a:endParaRPr lang="ru-RU" sz="2400" dirty="0"/>
            </a:p>
          </p:txBody>
        </p:sp>
      </p:grpSp>
      <p:grpSp>
        <p:nvGrpSpPr>
          <p:cNvPr id="9" name="Группа 60"/>
          <p:cNvGrpSpPr/>
          <p:nvPr/>
        </p:nvGrpSpPr>
        <p:grpSpPr>
          <a:xfrm>
            <a:off x="571472" y="4357694"/>
            <a:ext cx="1285884" cy="573092"/>
            <a:chOff x="571472" y="4357694"/>
            <a:chExt cx="1285884" cy="573092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642910" y="4929198"/>
              <a:ext cx="92869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1472" y="4357694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3,8 км/ч</a:t>
              </a:r>
              <a:endParaRPr lang="ru-RU" sz="2400" dirty="0"/>
            </a:p>
          </p:txBody>
        </p:sp>
      </p:grpSp>
      <p:sp>
        <p:nvSpPr>
          <p:cNvPr id="16" name="Левая фигурная скобка 15"/>
          <p:cNvSpPr/>
          <p:nvPr/>
        </p:nvSpPr>
        <p:spPr>
          <a:xfrm rot="5400000">
            <a:off x="3714744" y="4214818"/>
            <a:ext cx="428628" cy="214314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3500430" y="4500570"/>
            <a:ext cx="1071570" cy="584775"/>
            <a:chOff x="3714744" y="4500570"/>
            <a:chExt cx="10715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3714744" y="450057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?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1934" y="4500570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км</a:t>
              </a:r>
              <a:endParaRPr lang="ru-RU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910" y="25003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</a:rPr>
              <a:t>Задача 1: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pic>
        <p:nvPicPr>
          <p:cNvPr id="22" name="Picture 4" descr="image001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86710" y="4143380"/>
            <a:ext cx="737136" cy="1304931"/>
          </a:xfrm>
          <a:prstGeom prst="rect">
            <a:avLst/>
          </a:prstGeom>
          <a:noFill/>
        </p:spPr>
      </p:pic>
      <p:pic>
        <p:nvPicPr>
          <p:cNvPr id="59" name="Picture 4" descr="image001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428596" y="4143380"/>
            <a:ext cx="737136" cy="1304931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357158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8215338" y="578645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20018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2101 0.0002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Проанализируйте данные чертежа. Составьте условие задачи и найдите, какое расстояние будет между участниками через час после начала движения из пунктов А и В.</a:t>
            </a:r>
            <a:endParaRPr lang="ru-RU" sz="30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48" y="5500702"/>
            <a:ext cx="7572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вая фигурная скобка 4"/>
          <p:cNvSpPr/>
          <p:nvPr/>
        </p:nvSpPr>
        <p:spPr>
          <a:xfrm rot="16200000">
            <a:off x="3679025" y="4679165"/>
            <a:ext cx="428628" cy="221457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90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9"/>
          <p:cNvGrpSpPr/>
          <p:nvPr/>
        </p:nvGrpSpPr>
        <p:grpSpPr>
          <a:xfrm>
            <a:off x="4929190" y="4214818"/>
            <a:ext cx="1714512" cy="858844"/>
            <a:chOff x="7000892" y="4071942"/>
            <a:chExt cx="1714512" cy="858844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7000892" y="4929198"/>
              <a:ext cx="164307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7123125" y="4071942"/>
            <a:ext cx="655638" cy="812800"/>
          </p:xfrm>
          <a:graphic>
            <a:graphicData uri="http://schemas.openxmlformats.org/presentationml/2006/ole">
              <p:oleObj spid="_x0000_s8194" name="Формула" r:id="rId4" imgW="317160" imgH="39348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643834" y="4214818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к</a:t>
              </a:r>
              <a:r>
                <a:rPr lang="ru-RU" sz="2400" dirty="0" smtClean="0"/>
                <a:t>м/ч</a:t>
              </a:r>
              <a:endParaRPr lang="ru-RU" sz="2400" dirty="0"/>
            </a:p>
          </p:txBody>
        </p:sp>
      </p:grpSp>
      <p:grpSp>
        <p:nvGrpSpPr>
          <p:cNvPr id="9" name="Группа 60"/>
          <p:cNvGrpSpPr/>
          <p:nvPr/>
        </p:nvGrpSpPr>
        <p:grpSpPr>
          <a:xfrm>
            <a:off x="1928794" y="4500570"/>
            <a:ext cx="1285884" cy="573092"/>
            <a:chOff x="571472" y="4357694"/>
            <a:chExt cx="1285884" cy="573092"/>
          </a:xfrm>
        </p:grpSpPr>
        <p:cxnSp>
          <p:nvCxnSpPr>
            <p:cNvPr id="10" name="Прямая со стрелкой 9"/>
            <p:cNvCxnSpPr/>
            <p:nvPr/>
          </p:nvCxnSpPr>
          <p:spPr>
            <a:xfrm flipH="1">
              <a:off x="642910" y="4929198"/>
              <a:ext cx="78581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1472" y="4357694"/>
              <a:ext cx="1285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8,5 км/ч</a:t>
              </a:r>
              <a:endParaRPr lang="ru-RU" sz="2400" dirty="0"/>
            </a:p>
          </p:txBody>
        </p:sp>
      </p:grpSp>
      <p:sp>
        <p:nvSpPr>
          <p:cNvPr id="16" name="Левая фигурная скобка 15"/>
          <p:cNvSpPr/>
          <p:nvPr/>
        </p:nvSpPr>
        <p:spPr>
          <a:xfrm rot="5400000">
            <a:off x="4286248" y="1500174"/>
            <a:ext cx="428628" cy="75724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4286248" y="4214818"/>
            <a:ext cx="1071570" cy="584775"/>
            <a:chOff x="3714744" y="4500570"/>
            <a:chExt cx="10715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3714744" y="450057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?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1934" y="4500570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910" y="25003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</a:rPr>
              <a:t>Задача 2: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pic>
        <p:nvPicPr>
          <p:cNvPr id="25" name="Picture 2" descr="sport061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786322"/>
            <a:ext cx="928694" cy="759338"/>
          </a:xfrm>
          <a:prstGeom prst="rect">
            <a:avLst/>
          </a:prstGeom>
          <a:noFill/>
        </p:spPr>
      </p:pic>
      <p:grpSp>
        <p:nvGrpSpPr>
          <p:cNvPr id="19" name="Group 102"/>
          <p:cNvGrpSpPr>
            <a:grpSpLocks/>
          </p:cNvGrpSpPr>
          <p:nvPr/>
        </p:nvGrpSpPr>
        <p:grpSpPr bwMode="auto">
          <a:xfrm rot="18705" flipH="1">
            <a:off x="4788251" y="4569681"/>
            <a:ext cx="853380" cy="714838"/>
            <a:chOff x="2160" y="1296"/>
            <a:chExt cx="2336" cy="2103"/>
          </a:xfrm>
        </p:grpSpPr>
        <p:sp>
          <p:nvSpPr>
            <p:cNvPr id="27" name="Freeform 103"/>
            <p:cNvSpPr>
              <a:spLocks/>
            </p:cNvSpPr>
            <p:nvPr/>
          </p:nvSpPr>
          <p:spPr bwMode="auto">
            <a:xfrm>
              <a:off x="2605" y="2588"/>
              <a:ext cx="549" cy="46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8" y="160"/>
                </a:cxn>
                <a:cxn ang="0">
                  <a:pos x="96" y="160"/>
                </a:cxn>
                <a:cxn ang="0">
                  <a:pos x="144" y="160"/>
                </a:cxn>
                <a:cxn ang="0">
                  <a:pos x="192" y="122"/>
                </a:cxn>
                <a:cxn ang="0">
                  <a:pos x="176" y="54"/>
                </a:cxn>
                <a:cxn ang="0">
                  <a:pos x="132" y="26"/>
                </a:cxn>
                <a:cxn ang="0">
                  <a:pos x="108" y="6"/>
                </a:cxn>
                <a:cxn ang="0">
                  <a:pos x="80" y="2"/>
                </a:cxn>
                <a:cxn ang="0">
                  <a:pos x="80" y="18"/>
                </a:cxn>
                <a:cxn ang="0">
                  <a:pos x="68" y="30"/>
                </a:cxn>
                <a:cxn ang="0">
                  <a:pos x="48" y="30"/>
                </a:cxn>
                <a:cxn ang="0">
                  <a:pos x="36" y="50"/>
                </a:cxn>
                <a:cxn ang="0">
                  <a:pos x="44" y="82"/>
                </a:cxn>
                <a:cxn ang="0">
                  <a:pos x="8" y="86"/>
                </a:cxn>
                <a:cxn ang="0">
                  <a:pos x="0" y="112"/>
                </a:cxn>
              </a:cxnLst>
              <a:rect l="0" t="0" r="r" b="b"/>
              <a:pathLst>
                <a:path w="197" h="168">
                  <a:moveTo>
                    <a:pt x="0" y="112"/>
                  </a:moveTo>
                  <a:cubicBezTo>
                    <a:pt x="0" y="120"/>
                    <a:pt x="32" y="152"/>
                    <a:pt x="48" y="160"/>
                  </a:cubicBezTo>
                  <a:cubicBezTo>
                    <a:pt x="64" y="168"/>
                    <a:pt x="80" y="160"/>
                    <a:pt x="96" y="160"/>
                  </a:cubicBezTo>
                  <a:cubicBezTo>
                    <a:pt x="112" y="160"/>
                    <a:pt x="128" y="166"/>
                    <a:pt x="144" y="160"/>
                  </a:cubicBezTo>
                  <a:cubicBezTo>
                    <a:pt x="160" y="154"/>
                    <a:pt x="187" y="140"/>
                    <a:pt x="192" y="122"/>
                  </a:cubicBezTo>
                  <a:cubicBezTo>
                    <a:pt x="197" y="104"/>
                    <a:pt x="186" y="70"/>
                    <a:pt x="176" y="54"/>
                  </a:cubicBezTo>
                  <a:cubicBezTo>
                    <a:pt x="166" y="38"/>
                    <a:pt x="143" y="34"/>
                    <a:pt x="132" y="26"/>
                  </a:cubicBezTo>
                  <a:cubicBezTo>
                    <a:pt x="121" y="18"/>
                    <a:pt x="117" y="10"/>
                    <a:pt x="108" y="6"/>
                  </a:cubicBezTo>
                  <a:cubicBezTo>
                    <a:pt x="99" y="2"/>
                    <a:pt x="85" y="0"/>
                    <a:pt x="80" y="2"/>
                  </a:cubicBezTo>
                  <a:cubicBezTo>
                    <a:pt x="75" y="4"/>
                    <a:pt x="82" y="13"/>
                    <a:pt x="80" y="18"/>
                  </a:cubicBezTo>
                  <a:cubicBezTo>
                    <a:pt x="78" y="23"/>
                    <a:pt x="73" y="28"/>
                    <a:pt x="68" y="30"/>
                  </a:cubicBezTo>
                  <a:cubicBezTo>
                    <a:pt x="63" y="32"/>
                    <a:pt x="53" y="27"/>
                    <a:pt x="48" y="30"/>
                  </a:cubicBezTo>
                  <a:cubicBezTo>
                    <a:pt x="43" y="33"/>
                    <a:pt x="37" y="41"/>
                    <a:pt x="36" y="50"/>
                  </a:cubicBezTo>
                  <a:cubicBezTo>
                    <a:pt x="35" y="59"/>
                    <a:pt x="49" y="76"/>
                    <a:pt x="44" y="82"/>
                  </a:cubicBezTo>
                  <a:cubicBezTo>
                    <a:pt x="39" y="88"/>
                    <a:pt x="15" y="81"/>
                    <a:pt x="8" y="86"/>
                  </a:cubicBezTo>
                  <a:cubicBezTo>
                    <a:pt x="1" y="91"/>
                    <a:pt x="2" y="107"/>
                    <a:pt x="0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04"/>
            <p:cNvSpPr>
              <a:spLocks/>
            </p:cNvSpPr>
            <p:nvPr/>
          </p:nvSpPr>
          <p:spPr bwMode="auto">
            <a:xfrm>
              <a:off x="3407" y="2742"/>
              <a:ext cx="1089" cy="29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4" y="42"/>
                </a:cxn>
                <a:cxn ang="0">
                  <a:pos x="104" y="34"/>
                </a:cxn>
                <a:cxn ang="0">
                  <a:pos x="192" y="8"/>
                </a:cxn>
                <a:cxn ang="0">
                  <a:pos x="336" y="8"/>
                </a:cxn>
                <a:cxn ang="0">
                  <a:pos x="384" y="56"/>
                </a:cxn>
                <a:cxn ang="0">
                  <a:pos x="292" y="66"/>
                </a:cxn>
                <a:cxn ang="0">
                  <a:pos x="188" y="66"/>
                </a:cxn>
                <a:cxn ang="0">
                  <a:pos x="48" y="104"/>
                </a:cxn>
                <a:cxn ang="0">
                  <a:pos x="28" y="62"/>
                </a:cxn>
                <a:cxn ang="0">
                  <a:pos x="0" y="22"/>
                </a:cxn>
              </a:cxnLst>
              <a:rect l="0" t="0" r="r" b="b"/>
              <a:pathLst>
                <a:path w="391" h="105">
                  <a:moveTo>
                    <a:pt x="0" y="22"/>
                  </a:moveTo>
                  <a:cubicBezTo>
                    <a:pt x="9" y="18"/>
                    <a:pt x="47" y="40"/>
                    <a:pt x="64" y="42"/>
                  </a:cubicBezTo>
                  <a:cubicBezTo>
                    <a:pt x="81" y="44"/>
                    <a:pt x="83" y="40"/>
                    <a:pt x="104" y="34"/>
                  </a:cubicBezTo>
                  <a:cubicBezTo>
                    <a:pt x="125" y="28"/>
                    <a:pt x="153" y="12"/>
                    <a:pt x="192" y="8"/>
                  </a:cubicBezTo>
                  <a:cubicBezTo>
                    <a:pt x="231" y="4"/>
                    <a:pt x="304" y="0"/>
                    <a:pt x="336" y="8"/>
                  </a:cubicBezTo>
                  <a:cubicBezTo>
                    <a:pt x="368" y="16"/>
                    <a:pt x="391" y="46"/>
                    <a:pt x="384" y="56"/>
                  </a:cubicBezTo>
                  <a:cubicBezTo>
                    <a:pt x="377" y="66"/>
                    <a:pt x="325" y="64"/>
                    <a:pt x="292" y="66"/>
                  </a:cubicBezTo>
                  <a:cubicBezTo>
                    <a:pt x="259" y="68"/>
                    <a:pt x="229" y="60"/>
                    <a:pt x="188" y="66"/>
                  </a:cubicBezTo>
                  <a:cubicBezTo>
                    <a:pt x="147" y="72"/>
                    <a:pt x="75" y="105"/>
                    <a:pt x="48" y="104"/>
                  </a:cubicBezTo>
                  <a:cubicBezTo>
                    <a:pt x="21" y="103"/>
                    <a:pt x="36" y="76"/>
                    <a:pt x="28" y="62"/>
                  </a:cubicBezTo>
                  <a:cubicBezTo>
                    <a:pt x="20" y="48"/>
                    <a:pt x="6" y="30"/>
                    <a:pt x="0" y="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05"/>
            <p:cNvSpPr>
              <a:spLocks/>
            </p:cNvSpPr>
            <p:nvPr/>
          </p:nvSpPr>
          <p:spPr bwMode="auto">
            <a:xfrm>
              <a:off x="3104" y="2387"/>
              <a:ext cx="854" cy="752"/>
            </a:xfrm>
            <a:custGeom>
              <a:avLst/>
              <a:gdLst/>
              <a:ahLst/>
              <a:cxnLst>
                <a:cxn ang="0">
                  <a:pos x="13" y="59"/>
                </a:cxn>
                <a:cxn ang="0">
                  <a:pos x="65" y="55"/>
                </a:cxn>
                <a:cxn ang="0">
                  <a:pos x="113" y="79"/>
                </a:cxn>
                <a:cxn ang="0">
                  <a:pos x="177" y="71"/>
                </a:cxn>
                <a:cxn ang="0">
                  <a:pos x="185" y="39"/>
                </a:cxn>
                <a:cxn ang="0">
                  <a:pos x="285" y="11"/>
                </a:cxn>
                <a:cxn ang="0">
                  <a:pos x="305" y="107"/>
                </a:cxn>
                <a:cxn ang="0">
                  <a:pos x="297" y="135"/>
                </a:cxn>
                <a:cxn ang="0">
                  <a:pos x="245" y="155"/>
                </a:cxn>
                <a:cxn ang="0">
                  <a:pos x="165" y="163"/>
                </a:cxn>
                <a:cxn ang="0">
                  <a:pos x="109" y="151"/>
                </a:cxn>
                <a:cxn ang="0">
                  <a:pos x="81" y="107"/>
                </a:cxn>
                <a:cxn ang="0">
                  <a:pos x="157" y="223"/>
                </a:cxn>
                <a:cxn ang="0">
                  <a:pos x="89" y="259"/>
                </a:cxn>
                <a:cxn ang="0">
                  <a:pos x="13" y="137"/>
                </a:cxn>
                <a:cxn ang="0">
                  <a:pos x="13" y="59"/>
                </a:cxn>
              </a:cxnLst>
              <a:rect l="0" t="0" r="r" b="b"/>
              <a:pathLst>
                <a:path w="307" h="273">
                  <a:moveTo>
                    <a:pt x="13" y="59"/>
                  </a:moveTo>
                  <a:cubicBezTo>
                    <a:pt x="22" y="45"/>
                    <a:pt x="48" y="52"/>
                    <a:pt x="65" y="55"/>
                  </a:cubicBezTo>
                  <a:cubicBezTo>
                    <a:pt x="82" y="58"/>
                    <a:pt x="94" y="76"/>
                    <a:pt x="113" y="79"/>
                  </a:cubicBezTo>
                  <a:cubicBezTo>
                    <a:pt x="132" y="82"/>
                    <a:pt x="165" y="78"/>
                    <a:pt x="177" y="71"/>
                  </a:cubicBezTo>
                  <a:cubicBezTo>
                    <a:pt x="189" y="64"/>
                    <a:pt x="167" y="49"/>
                    <a:pt x="185" y="39"/>
                  </a:cubicBezTo>
                  <a:cubicBezTo>
                    <a:pt x="203" y="29"/>
                    <a:pt x="265" y="0"/>
                    <a:pt x="285" y="11"/>
                  </a:cubicBezTo>
                  <a:cubicBezTo>
                    <a:pt x="305" y="22"/>
                    <a:pt x="303" y="86"/>
                    <a:pt x="305" y="107"/>
                  </a:cubicBezTo>
                  <a:cubicBezTo>
                    <a:pt x="307" y="128"/>
                    <a:pt x="307" y="127"/>
                    <a:pt x="297" y="135"/>
                  </a:cubicBezTo>
                  <a:cubicBezTo>
                    <a:pt x="287" y="143"/>
                    <a:pt x="267" y="150"/>
                    <a:pt x="245" y="155"/>
                  </a:cubicBezTo>
                  <a:cubicBezTo>
                    <a:pt x="223" y="160"/>
                    <a:pt x="188" y="164"/>
                    <a:pt x="165" y="163"/>
                  </a:cubicBezTo>
                  <a:cubicBezTo>
                    <a:pt x="142" y="162"/>
                    <a:pt x="123" y="160"/>
                    <a:pt x="109" y="151"/>
                  </a:cubicBezTo>
                  <a:cubicBezTo>
                    <a:pt x="95" y="142"/>
                    <a:pt x="73" y="95"/>
                    <a:pt x="81" y="107"/>
                  </a:cubicBezTo>
                  <a:cubicBezTo>
                    <a:pt x="89" y="119"/>
                    <a:pt x="156" y="198"/>
                    <a:pt x="157" y="223"/>
                  </a:cubicBezTo>
                  <a:cubicBezTo>
                    <a:pt x="158" y="248"/>
                    <a:pt x="113" y="273"/>
                    <a:pt x="89" y="259"/>
                  </a:cubicBezTo>
                  <a:cubicBezTo>
                    <a:pt x="65" y="245"/>
                    <a:pt x="26" y="170"/>
                    <a:pt x="13" y="137"/>
                  </a:cubicBezTo>
                  <a:cubicBezTo>
                    <a:pt x="0" y="104"/>
                    <a:pt x="6" y="71"/>
                    <a:pt x="13" y="59"/>
                  </a:cubicBezTo>
                  <a:close/>
                </a:path>
              </a:pathLst>
            </a:custGeom>
            <a:solidFill>
              <a:schemeClr val="accent2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06" descr="Широкий диагональный 1"/>
            <p:cNvSpPr>
              <a:spLocks/>
            </p:cNvSpPr>
            <p:nvPr/>
          </p:nvSpPr>
          <p:spPr bwMode="auto">
            <a:xfrm>
              <a:off x="3407" y="1795"/>
              <a:ext cx="471" cy="715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100" y="48"/>
                </a:cxn>
                <a:cxn ang="0">
                  <a:pos x="317" y="445"/>
                </a:cxn>
                <a:cxn ang="0">
                  <a:pos x="468" y="589"/>
                </a:cxn>
                <a:cxn ang="0">
                  <a:pos x="333" y="621"/>
                </a:cxn>
                <a:cxn ang="0">
                  <a:pos x="167" y="699"/>
                </a:cxn>
                <a:cxn ang="0">
                  <a:pos x="111" y="523"/>
                </a:cxn>
                <a:cxn ang="0">
                  <a:pos x="134" y="440"/>
                </a:cxn>
                <a:cxn ang="0">
                  <a:pos x="156" y="313"/>
                </a:cxn>
                <a:cxn ang="0">
                  <a:pos x="56" y="159"/>
                </a:cxn>
                <a:cxn ang="0">
                  <a:pos x="0" y="159"/>
                </a:cxn>
              </a:cxnLst>
              <a:rect l="0" t="0" r="r" b="b"/>
              <a:pathLst>
                <a:path w="471" h="715">
                  <a:moveTo>
                    <a:pt x="0" y="159"/>
                  </a:moveTo>
                  <a:cubicBezTo>
                    <a:pt x="8" y="131"/>
                    <a:pt x="47" y="0"/>
                    <a:pt x="100" y="48"/>
                  </a:cubicBezTo>
                  <a:cubicBezTo>
                    <a:pt x="153" y="96"/>
                    <a:pt x="256" y="355"/>
                    <a:pt x="317" y="445"/>
                  </a:cubicBezTo>
                  <a:cubicBezTo>
                    <a:pt x="378" y="535"/>
                    <a:pt x="465" y="560"/>
                    <a:pt x="468" y="589"/>
                  </a:cubicBezTo>
                  <a:cubicBezTo>
                    <a:pt x="471" y="618"/>
                    <a:pt x="383" y="603"/>
                    <a:pt x="333" y="621"/>
                  </a:cubicBezTo>
                  <a:cubicBezTo>
                    <a:pt x="283" y="639"/>
                    <a:pt x="204" y="715"/>
                    <a:pt x="167" y="699"/>
                  </a:cubicBezTo>
                  <a:cubicBezTo>
                    <a:pt x="130" y="683"/>
                    <a:pt x="117" y="567"/>
                    <a:pt x="111" y="523"/>
                  </a:cubicBezTo>
                  <a:cubicBezTo>
                    <a:pt x="106" y="479"/>
                    <a:pt x="125" y="476"/>
                    <a:pt x="134" y="440"/>
                  </a:cubicBezTo>
                  <a:cubicBezTo>
                    <a:pt x="142" y="404"/>
                    <a:pt x="170" y="360"/>
                    <a:pt x="156" y="313"/>
                  </a:cubicBezTo>
                  <a:cubicBezTo>
                    <a:pt x="142" y="266"/>
                    <a:pt x="81" y="184"/>
                    <a:pt x="56" y="159"/>
                  </a:cubicBezTo>
                  <a:cubicBezTo>
                    <a:pt x="31" y="134"/>
                    <a:pt x="11" y="159"/>
                    <a:pt x="0" y="159"/>
                  </a:cubicBez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0099CC"/>
              </a:bgClr>
            </a:patt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07"/>
            <p:cNvSpPr>
              <a:spLocks/>
            </p:cNvSpPr>
            <p:nvPr/>
          </p:nvSpPr>
          <p:spPr bwMode="auto">
            <a:xfrm>
              <a:off x="3016" y="1481"/>
              <a:ext cx="487" cy="506"/>
            </a:xfrm>
            <a:custGeom>
              <a:avLst/>
              <a:gdLst/>
              <a:ahLst/>
              <a:cxnLst>
                <a:cxn ang="0">
                  <a:pos x="200" y="207"/>
                </a:cxn>
                <a:cxn ang="0">
                  <a:pos x="120" y="351"/>
                </a:cxn>
                <a:cxn ang="0">
                  <a:pos x="128" y="479"/>
                </a:cxn>
                <a:cxn ang="0">
                  <a:pos x="248" y="503"/>
                </a:cxn>
                <a:cxn ang="0">
                  <a:pos x="336" y="463"/>
                </a:cxn>
                <a:cxn ang="0">
                  <a:pos x="448" y="359"/>
                </a:cxn>
                <a:cxn ang="0">
                  <a:pos x="440" y="295"/>
                </a:cxn>
                <a:cxn ang="0">
                  <a:pos x="472" y="231"/>
                </a:cxn>
                <a:cxn ang="0">
                  <a:pos x="480" y="151"/>
                </a:cxn>
                <a:cxn ang="0">
                  <a:pos x="432" y="63"/>
                </a:cxn>
                <a:cxn ang="0">
                  <a:pos x="344" y="7"/>
                </a:cxn>
                <a:cxn ang="0">
                  <a:pos x="192" y="23"/>
                </a:cxn>
                <a:cxn ang="0">
                  <a:pos x="192" y="55"/>
                </a:cxn>
                <a:cxn ang="0">
                  <a:pos x="152" y="103"/>
                </a:cxn>
                <a:cxn ang="0">
                  <a:pos x="96" y="143"/>
                </a:cxn>
                <a:cxn ang="0">
                  <a:pos x="32" y="175"/>
                </a:cxn>
                <a:cxn ang="0">
                  <a:pos x="0" y="239"/>
                </a:cxn>
                <a:cxn ang="0">
                  <a:pos x="32" y="287"/>
                </a:cxn>
                <a:cxn ang="0">
                  <a:pos x="112" y="287"/>
                </a:cxn>
                <a:cxn ang="0">
                  <a:pos x="152" y="247"/>
                </a:cxn>
                <a:cxn ang="0">
                  <a:pos x="200" y="199"/>
                </a:cxn>
              </a:cxnLst>
              <a:rect l="0" t="0" r="r" b="b"/>
              <a:pathLst>
                <a:path w="487" h="506">
                  <a:moveTo>
                    <a:pt x="200" y="207"/>
                  </a:moveTo>
                  <a:cubicBezTo>
                    <a:pt x="187" y="231"/>
                    <a:pt x="132" y="306"/>
                    <a:pt x="120" y="351"/>
                  </a:cubicBezTo>
                  <a:cubicBezTo>
                    <a:pt x="108" y="396"/>
                    <a:pt x="107" y="454"/>
                    <a:pt x="128" y="479"/>
                  </a:cubicBezTo>
                  <a:cubicBezTo>
                    <a:pt x="149" y="504"/>
                    <a:pt x="213" y="506"/>
                    <a:pt x="248" y="503"/>
                  </a:cubicBezTo>
                  <a:cubicBezTo>
                    <a:pt x="283" y="500"/>
                    <a:pt x="303" y="487"/>
                    <a:pt x="336" y="463"/>
                  </a:cubicBezTo>
                  <a:cubicBezTo>
                    <a:pt x="369" y="439"/>
                    <a:pt x="431" y="387"/>
                    <a:pt x="448" y="359"/>
                  </a:cubicBezTo>
                  <a:cubicBezTo>
                    <a:pt x="465" y="331"/>
                    <a:pt x="436" y="316"/>
                    <a:pt x="440" y="295"/>
                  </a:cubicBezTo>
                  <a:cubicBezTo>
                    <a:pt x="444" y="274"/>
                    <a:pt x="465" y="255"/>
                    <a:pt x="472" y="231"/>
                  </a:cubicBezTo>
                  <a:cubicBezTo>
                    <a:pt x="479" y="207"/>
                    <a:pt x="487" y="179"/>
                    <a:pt x="480" y="151"/>
                  </a:cubicBezTo>
                  <a:cubicBezTo>
                    <a:pt x="473" y="123"/>
                    <a:pt x="455" y="87"/>
                    <a:pt x="432" y="63"/>
                  </a:cubicBezTo>
                  <a:cubicBezTo>
                    <a:pt x="409" y="39"/>
                    <a:pt x="384" y="14"/>
                    <a:pt x="344" y="7"/>
                  </a:cubicBezTo>
                  <a:cubicBezTo>
                    <a:pt x="304" y="0"/>
                    <a:pt x="217" y="15"/>
                    <a:pt x="192" y="23"/>
                  </a:cubicBezTo>
                  <a:cubicBezTo>
                    <a:pt x="167" y="31"/>
                    <a:pt x="199" y="42"/>
                    <a:pt x="192" y="55"/>
                  </a:cubicBezTo>
                  <a:cubicBezTo>
                    <a:pt x="185" y="68"/>
                    <a:pt x="168" y="88"/>
                    <a:pt x="152" y="103"/>
                  </a:cubicBezTo>
                  <a:cubicBezTo>
                    <a:pt x="136" y="118"/>
                    <a:pt x="116" y="131"/>
                    <a:pt x="96" y="143"/>
                  </a:cubicBezTo>
                  <a:cubicBezTo>
                    <a:pt x="76" y="155"/>
                    <a:pt x="48" y="159"/>
                    <a:pt x="32" y="175"/>
                  </a:cubicBezTo>
                  <a:cubicBezTo>
                    <a:pt x="16" y="191"/>
                    <a:pt x="0" y="220"/>
                    <a:pt x="0" y="239"/>
                  </a:cubicBezTo>
                  <a:cubicBezTo>
                    <a:pt x="0" y="258"/>
                    <a:pt x="13" y="279"/>
                    <a:pt x="32" y="287"/>
                  </a:cubicBezTo>
                  <a:cubicBezTo>
                    <a:pt x="51" y="295"/>
                    <a:pt x="92" y="294"/>
                    <a:pt x="112" y="287"/>
                  </a:cubicBezTo>
                  <a:cubicBezTo>
                    <a:pt x="132" y="280"/>
                    <a:pt x="137" y="262"/>
                    <a:pt x="152" y="247"/>
                  </a:cubicBezTo>
                  <a:cubicBezTo>
                    <a:pt x="167" y="232"/>
                    <a:pt x="192" y="207"/>
                    <a:pt x="200" y="199"/>
                  </a:cubicBezTo>
                </a:path>
              </a:pathLst>
            </a:custGeom>
            <a:gradFill rotWithShape="1">
              <a:gsLst>
                <a:gs pos="0">
                  <a:srgbClr val="FFA953"/>
                </a:gs>
                <a:gs pos="100000">
                  <a:srgbClr val="FFCF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08"/>
            <p:cNvSpPr>
              <a:spLocks/>
            </p:cNvSpPr>
            <p:nvPr/>
          </p:nvSpPr>
          <p:spPr bwMode="auto">
            <a:xfrm>
              <a:off x="3152" y="1800"/>
              <a:ext cx="137" cy="57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8" y="0"/>
                </a:cxn>
                <a:cxn ang="0">
                  <a:pos x="64" y="24"/>
                </a:cxn>
                <a:cxn ang="0">
                  <a:pos x="112" y="8"/>
                </a:cxn>
                <a:cxn ang="0">
                  <a:pos x="128" y="16"/>
                </a:cxn>
                <a:cxn ang="0">
                  <a:pos x="56" y="56"/>
                </a:cxn>
                <a:cxn ang="0">
                  <a:pos x="16" y="24"/>
                </a:cxn>
              </a:cxnLst>
              <a:rect l="0" t="0" r="r" b="b"/>
              <a:pathLst>
                <a:path w="137" h="57">
                  <a:moveTo>
                    <a:pt x="16" y="24"/>
                  </a:moveTo>
                  <a:cubicBezTo>
                    <a:pt x="7" y="12"/>
                    <a:pt x="0" y="0"/>
                    <a:pt x="8" y="0"/>
                  </a:cubicBezTo>
                  <a:cubicBezTo>
                    <a:pt x="16" y="0"/>
                    <a:pt x="47" y="23"/>
                    <a:pt x="64" y="24"/>
                  </a:cubicBezTo>
                  <a:cubicBezTo>
                    <a:pt x="81" y="25"/>
                    <a:pt x="101" y="9"/>
                    <a:pt x="112" y="8"/>
                  </a:cubicBezTo>
                  <a:cubicBezTo>
                    <a:pt x="123" y="7"/>
                    <a:pt x="137" y="8"/>
                    <a:pt x="128" y="16"/>
                  </a:cubicBezTo>
                  <a:cubicBezTo>
                    <a:pt x="119" y="24"/>
                    <a:pt x="75" y="55"/>
                    <a:pt x="56" y="56"/>
                  </a:cubicBezTo>
                  <a:cubicBezTo>
                    <a:pt x="37" y="57"/>
                    <a:pt x="24" y="31"/>
                    <a:pt x="16" y="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09"/>
            <p:cNvSpPr>
              <a:spLocks/>
            </p:cNvSpPr>
            <p:nvPr/>
          </p:nvSpPr>
          <p:spPr bwMode="auto">
            <a:xfrm>
              <a:off x="3088" y="1517"/>
              <a:ext cx="432" cy="267"/>
            </a:xfrm>
            <a:custGeom>
              <a:avLst/>
              <a:gdLst/>
              <a:ahLst/>
              <a:cxnLst>
                <a:cxn ang="0">
                  <a:pos x="336" y="243"/>
                </a:cxn>
                <a:cxn ang="0">
                  <a:pos x="376" y="219"/>
                </a:cxn>
                <a:cxn ang="0">
                  <a:pos x="408" y="155"/>
                </a:cxn>
                <a:cxn ang="0">
                  <a:pos x="384" y="123"/>
                </a:cxn>
                <a:cxn ang="0">
                  <a:pos x="304" y="83"/>
                </a:cxn>
                <a:cxn ang="0">
                  <a:pos x="256" y="131"/>
                </a:cxn>
                <a:cxn ang="0">
                  <a:pos x="200" y="139"/>
                </a:cxn>
                <a:cxn ang="0">
                  <a:pos x="128" y="75"/>
                </a:cxn>
                <a:cxn ang="0">
                  <a:pos x="16" y="99"/>
                </a:cxn>
                <a:cxn ang="0">
                  <a:pos x="32" y="11"/>
                </a:cxn>
                <a:cxn ang="0">
                  <a:pos x="128" y="35"/>
                </a:cxn>
                <a:cxn ang="0">
                  <a:pos x="272" y="19"/>
                </a:cxn>
                <a:cxn ang="0">
                  <a:pos x="320" y="59"/>
                </a:cxn>
                <a:cxn ang="0">
                  <a:pos x="416" y="115"/>
                </a:cxn>
                <a:cxn ang="0">
                  <a:pos x="416" y="211"/>
                </a:cxn>
                <a:cxn ang="0">
                  <a:pos x="368" y="259"/>
                </a:cxn>
                <a:cxn ang="0">
                  <a:pos x="320" y="259"/>
                </a:cxn>
              </a:cxnLst>
              <a:rect l="0" t="0" r="r" b="b"/>
              <a:pathLst>
                <a:path w="432" h="267">
                  <a:moveTo>
                    <a:pt x="336" y="243"/>
                  </a:moveTo>
                  <a:cubicBezTo>
                    <a:pt x="343" y="239"/>
                    <a:pt x="364" y="234"/>
                    <a:pt x="376" y="219"/>
                  </a:cubicBezTo>
                  <a:cubicBezTo>
                    <a:pt x="388" y="204"/>
                    <a:pt x="407" y="171"/>
                    <a:pt x="408" y="155"/>
                  </a:cubicBezTo>
                  <a:cubicBezTo>
                    <a:pt x="409" y="139"/>
                    <a:pt x="401" y="135"/>
                    <a:pt x="384" y="123"/>
                  </a:cubicBezTo>
                  <a:cubicBezTo>
                    <a:pt x="367" y="111"/>
                    <a:pt x="325" y="82"/>
                    <a:pt x="304" y="83"/>
                  </a:cubicBezTo>
                  <a:cubicBezTo>
                    <a:pt x="283" y="84"/>
                    <a:pt x="273" y="122"/>
                    <a:pt x="256" y="131"/>
                  </a:cubicBezTo>
                  <a:cubicBezTo>
                    <a:pt x="239" y="140"/>
                    <a:pt x="221" y="148"/>
                    <a:pt x="200" y="139"/>
                  </a:cubicBezTo>
                  <a:cubicBezTo>
                    <a:pt x="179" y="130"/>
                    <a:pt x="159" y="82"/>
                    <a:pt x="128" y="75"/>
                  </a:cubicBezTo>
                  <a:cubicBezTo>
                    <a:pt x="97" y="68"/>
                    <a:pt x="32" y="110"/>
                    <a:pt x="16" y="99"/>
                  </a:cubicBezTo>
                  <a:cubicBezTo>
                    <a:pt x="0" y="88"/>
                    <a:pt x="13" y="22"/>
                    <a:pt x="32" y="11"/>
                  </a:cubicBezTo>
                  <a:cubicBezTo>
                    <a:pt x="51" y="0"/>
                    <a:pt x="88" y="34"/>
                    <a:pt x="128" y="35"/>
                  </a:cubicBezTo>
                  <a:cubicBezTo>
                    <a:pt x="168" y="36"/>
                    <a:pt x="240" y="15"/>
                    <a:pt x="272" y="19"/>
                  </a:cubicBezTo>
                  <a:cubicBezTo>
                    <a:pt x="304" y="23"/>
                    <a:pt x="296" y="43"/>
                    <a:pt x="320" y="59"/>
                  </a:cubicBezTo>
                  <a:cubicBezTo>
                    <a:pt x="344" y="75"/>
                    <a:pt x="400" y="90"/>
                    <a:pt x="416" y="115"/>
                  </a:cubicBezTo>
                  <a:cubicBezTo>
                    <a:pt x="432" y="140"/>
                    <a:pt x="424" y="187"/>
                    <a:pt x="416" y="211"/>
                  </a:cubicBezTo>
                  <a:cubicBezTo>
                    <a:pt x="408" y="235"/>
                    <a:pt x="384" y="251"/>
                    <a:pt x="368" y="259"/>
                  </a:cubicBezTo>
                  <a:cubicBezTo>
                    <a:pt x="352" y="267"/>
                    <a:pt x="336" y="263"/>
                    <a:pt x="320" y="259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99CC"/>
                </a:gs>
              </a:gsLst>
              <a:path path="rect">
                <a:fillToRect l="50000" t="50000" r="50000" b="50000"/>
              </a:path>
            </a:gra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2547" y="1984"/>
              <a:ext cx="713" cy="413"/>
            </a:xfrm>
            <a:custGeom>
              <a:avLst/>
              <a:gdLst/>
              <a:ahLst/>
              <a:cxnLst>
                <a:cxn ang="0">
                  <a:pos x="693" y="0"/>
                </a:cxn>
                <a:cxn ang="0">
                  <a:pos x="605" y="136"/>
                </a:cxn>
                <a:cxn ang="0">
                  <a:pos x="525" y="224"/>
                </a:cxn>
                <a:cxn ang="0">
                  <a:pos x="429" y="288"/>
                </a:cxn>
                <a:cxn ang="0">
                  <a:pos x="389" y="304"/>
                </a:cxn>
                <a:cxn ang="0">
                  <a:pos x="189" y="272"/>
                </a:cxn>
                <a:cxn ang="0">
                  <a:pos x="113" y="216"/>
                </a:cxn>
                <a:cxn ang="0">
                  <a:pos x="57" y="248"/>
                </a:cxn>
                <a:cxn ang="0">
                  <a:pos x="21" y="296"/>
                </a:cxn>
                <a:cxn ang="0">
                  <a:pos x="5" y="344"/>
                </a:cxn>
                <a:cxn ang="0">
                  <a:pos x="13" y="368"/>
                </a:cxn>
                <a:cxn ang="0">
                  <a:pos x="85" y="376"/>
                </a:cxn>
                <a:cxn ang="0">
                  <a:pos x="101" y="400"/>
                </a:cxn>
                <a:cxn ang="0">
                  <a:pos x="133" y="352"/>
                </a:cxn>
                <a:cxn ang="0">
                  <a:pos x="189" y="368"/>
                </a:cxn>
                <a:cxn ang="0">
                  <a:pos x="237" y="368"/>
                </a:cxn>
                <a:cxn ang="0">
                  <a:pos x="381" y="392"/>
                </a:cxn>
                <a:cxn ang="0">
                  <a:pos x="429" y="408"/>
                </a:cxn>
                <a:cxn ang="0">
                  <a:pos x="469" y="408"/>
                </a:cxn>
                <a:cxn ang="0">
                  <a:pos x="557" y="376"/>
                </a:cxn>
                <a:cxn ang="0">
                  <a:pos x="649" y="312"/>
                </a:cxn>
                <a:cxn ang="0">
                  <a:pos x="705" y="256"/>
                </a:cxn>
                <a:cxn ang="0">
                  <a:pos x="697" y="160"/>
                </a:cxn>
              </a:cxnLst>
              <a:rect l="0" t="0" r="r" b="b"/>
              <a:pathLst>
                <a:path w="713" h="413">
                  <a:moveTo>
                    <a:pt x="693" y="0"/>
                  </a:moveTo>
                  <a:cubicBezTo>
                    <a:pt x="678" y="23"/>
                    <a:pt x="633" y="99"/>
                    <a:pt x="605" y="136"/>
                  </a:cubicBezTo>
                  <a:cubicBezTo>
                    <a:pt x="577" y="173"/>
                    <a:pt x="554" y="199"/>
                    <a:pt x="525" y="224"/>
                  </a:cubicBezTo>
                  <a:cubicBezTo>
                    <a:pt x="496" y="249"/>
                    <a:pt x="452" y="275"/>
                    <a:pt x="429" y="288"/>
                  </a:cubicBezTo>
                  <a:cubicBezTo>
                    <a:pt x="406" y="301"/>
                    <a:pt x="429" y="307"/>
                    <a:pt x="389" y="304"/>
                  </a:cubicBezTo>
                  <a:cubicBezTo>
                    <a:pt x="349" y="301"/>
                    <a:pt x="235" y="287"/>
                    <a:pt x="189" y="272"/>
                  </a:cubicBezTo>
                  <a:cubicBezTo>
                    <a:pt x="143" y="257"/>
                    <a:pt x="135" y="220"/>
                    <a:pt x="113" y="216"/>
                  </a:cubicBezTo>
                  <a:cubicBezTo>
                    <a:pt x="91" y="212"/>
                    <a:pt x="72" y="235"/>
                    <a:pt x="57" y="248"/>
                  </a:cubicBezTo>
                  <a:cubicBezTo>
                    <a:pt x="42" y="261"/>
                    <a:pt x="30" y="280"/>
                    <a:pt x="21" y="296"/>
                  </a:cubicBezTo>
                  <a:cubicBezTo>
                    <a:pt x="12" y="312"/>
                    <a:pt x="6" y="332"/>
                    <a:pt x="5" y="344"/>
                  </a:cubicBezTo>
                  <a:cubicBezTo>
                    <a:pt x="4" y="356"/>
                    <a:pt x="0" y="363"/>
                    <a:pt x="13" y="368"/>
                  </a:cubicBezTo>
                  <a:cubicBezTo>
                    <a:pt x="26" y="373"/>
                    <a:pt x="70" y="371"/>
                    <a:pt x="85" y="376"/>
                  </a:cubicBezTo>
                  <a:cubicBezTo>
                    <a:pt x="100" y="381"/>
                    <a:pt x="93" y="404"/>
                    <a:pt x="101" y="400"/>
                  </a:cubicBezTo>
                  <a:cubicBezTo>
                    <a:pt x="109" y="396"/>
                    <a:pt x="118" y="357"/>
                    <a:pt x="133" y="352"/>
                  </a:cubicBezTo>
                  <a:cubicBezTo>
                    <a:pt x="148" y="347"/>
                    <a:pt x="172" y="365"/>
                    <a:pt x="189" y="368"/>
                  </a:cubicBezTo>
                  <a:cubicBezTo>
                    <a:pt x="206" y="371"/>
                    <a:pt x="205" y="364"/>
                    <a:pt x="237" y="368"/>
                  </a:cubicBezTo>
                  <a:cubicBezTo>
                    <a:pt x="269" y="372"/>
                    <a:pt x="349" y="385"/>
                    <a:pt x="381" y="392"/>
                  </a:cubicBezTo>
                  <a:cubicBezTo>
                    <a:pt x="413" y="399"/>
                    <a:pt x="414" y="405"/>
                    <a:pt x="429" y="408"/>
                  </a:cubicBezTo>
                  <a:cubicBezTo>
                    <a:pt x="444" y="411"/>
                    <a:pt x="448" y="413"/>
                    <a:pt x="469" y="408"/>
                  </a:cubicBezTo>
                  <a:cubicBezTo>
                    <a:pt x="490" y="403"/>
                    <a:pt x="527" y="392"/>
                    <a:pt x="557" y="376"/>
                  </a:cubicBezTo>
                  <a:cubicBezTo>
                    <a:pt x="587" y="360"/>
                    <a:pt x="624" y="332"/>
                    <a:pt x="649" y="312"/>
                  </a:cubicBezTo>
                  <a:cubicBezTo>
                    <a:pt x="674" y="292"/>
                    <a:pt x="697" y="281"/>
                    <a:pt x="705" y="256"/>
                  </a:cubicBezTo>
                  <a:cubicBezTo>
                    <a:pt x="713" y="231"/>
                    <a:pt x="699" y="180"/>
                    <a:pt x="697" y="160"/>
                  </a:cubicBezTo>
                </a:path>
              </a:pathLst>
            </a:custGeom>
            <a:gradFill rotWithShape="1">
              <a:gsLst>
                <a:gs pos="0">
                  <a:srgbClr val="CDC8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11"/>
            <p:cNvSpPr>
              <a:spLocks/>
            </p:cNvSpPr>
            <p:nvPr/>
          </p:nvSpPr>
          <p:spPr bwMode="auto">
            <a:xfrm>
              <a:off x="2632" y="2135"/>
              <a:ext cx="564" cy="469"/>
            </a:xfrm>
            <a:custGeom>
              <a:avLst/>
              <a:gdLst/>
              <a:ahLst/>
              <a:cxnLst>
                <a:cxn ang="0">
                  <a:pos x="64" y="417"/>
                </a:cxn>
                <a:cxn ang="0">
                  <a:pos x="56" y="433"/>
                </a:cxn>
                <a:cxn ang="0">
                  <a:pos x="104" y="433"/>
                </a:cxn>
                <a:cxn ang="0">
                  <a:pos x="232" y="217"/>
                </a:cxn>
                <a:cxn ang="0">
                  <a:pos x="296" y="121"/>
                </a:cxn>
                <a:cxn ang="0">
                  <a:pos x="392" y="121"/>
                </a:cxn>
                <a:cxn ang="0">
                  <a:pos x="512" y="289"/>
                </a:cxn>
                <a:cxn ang="0">
                  <a:pos x="552" y="225"/>
                </a:cxn>
                <a:cxn ang="0">
                  <a:pos x="440" y="73"/>
                </a:cxn>
                <a:cxn ang="0">
                  <a:pos x="344" y="25"/>
                </a:cxn>
                <a:cxn ang="0">
                  <a:pos x="248" y="73"/>
                </a:cxn>
                <a:cxn ang="0">
                  <a:pos x="200" y="121"/>
                </a:cxn>
                <a:cxn ang="0">
                  <a:pos x="168" y="209"/>
                </a:cxn>
                <a:cxn ang="0">
                  <a:pos x="152" y="265"/>
                </a:cxn>
                <a:cxn ang="0">
                  <a:pos x="56" y="409"/>
                </a:cxn>
                <a:cxn ang="0">
                  <a:pos x="8" y="361"/>
                </a:cxn>
                <a:cxn ang="0">
                  <a:pos x="104" y="233"/>
                </a:cxn>
                <a:cxn ang="0">
                  <a:pos x="152" y="73"/>
                </a:cxn>
                <a:cxn ang="0">
                  <a:pos x="112" y="73"/>
                </a:cxn>
                <a:cxn ang="0">
                  <a:pos x="88" y="113"/>
                </a:cxn>
                <a:cxn ang="0">
                  <a:pos x="8" y="81"/>
                </a:cxn>
                <a:cxn ang="0">
                  <a:pos x="64" y="33"/>
                </a:cxn>
                <a:cxn ang="0">
                  <a:pos x="128" y="1"/>
                </a:cxn>
                <a:cxn ang="0">
                  <a:pos x="200" y="25"/>
                </a:cxn>
                <a:cxn ang="0">
                  <a:pos x="248" y="73"/>
                </a:cxn>
              </a:cxnLst>
              <a:rect l="0" t="0" r="r" b="b"/>
              <a:pathLst>
                <a:path w="564" h="469">
                  <a:moveTo>
                    <a:pt x="64" y="417"/>
                  </a:moveTo>
                  <a:cubicBezTo>
                    <a:pt x="63" y="421"/>
                    <a:pt x="49" y="430"/>
                    <a:pt x="56" y="433"/>
                  </a:cubicBezTo>
                  <a:cubicBezTo>
                    <a:pt x="63" y="436"/>
                    <a:pt x="75" y="469"/>
                    <a:pt x="104" y="433"/>
                  </a:cubicBezTo>
                  <a:cubicBezTo>
                    <a:pt x="133" y="397"/>
                    <a:pt x="200" y="269"/>
                    <a:pt x="232" y="217"/>
                  </a:cubicBezTo>
                  <a:cubicBezTo>
                    <a:pt x="264" y="165"/>
                    <a:pt x="270" y="137"/>
                    <a:pt x="296" y="121"/>
                  </a:cubicBezTo>
                  <a:cubicBezTo>
                    <a:pt x="322" y="105"/>
                    <a:pt x="356" y="93"/>
                    <a:pt x="392" y="121"/>
                  </a:cubicBezTo>
                  <a:cubicBezTo>
                    <a:pt x="428" y="149"/>
                    <a:pt x="485" y="272"/>
                    <a:pt x="512" y="289"/>
                  </a:cubicBezTo>
                  <a:cubicBezTo>
                    <a:pt x="539" y="306"/>
                    <a:pt x="564" y="261"/>
                    <a:pt x="552" y="225"/>
                  </a:cubicBezTo>
                  <a:cubicBezTo>
                    <a:pt x="540" y="189"/>
                    <a:pt x="475" y="106"/>
                    <a:pt x="440" y="73"/>
                  </a:cubicBezTo>
                  <a:cubicBezTo>
                    <a:pt x="405" y="40"/>
                    <a:pt x="376" y="25"/>
                    <a:pt x="344" y="25"/>
                  </a:cubicBezTo>
                  <a:cubicBezTo>
                    <a:pt x="312" y="25"/>
                    <a:pt x="272" y="57"/>
                    <a:pt x="248" y="73"/>
                  </a:cubicBezTo>
                  <a:cubicBezTo>
                    <a:pt x="224" y="89"/>
                    <a:pt x="213" y="98"/>
                    <a:pt x="200" y="121"/>
                  </a:cubicBezTo>
                  <a:cubicBezTo>
                    <a:pt x="187" y="144"/>
                    <a:pt x="176" y="185"/>
                    <a:pt x="168" y="209"/>
                  </a:cubicBezTo>
                  <a:cubicBezTo>
                    <a:pt x="160" y="233"/>
                    <a:pt x="171" y="232"/>
                    <a:pt x="152" y="265"/>
                  </a:cubicBezTo>
                  <a:cubicBezTo>
                    <a:pt x="133" y="298"/>
                    <a:pt x="80" y="393"/>
                    <a:pt x="56" y="409"/>
                  </a:cubicBezTo>
                  <a:cubicBezTo>
                    <a:pt x="32" y="425"/>
                    <a:pt x="0" y="390"/>
                    <a:pt x="8" y="361"/>
                  </a:cubicBezTo>
                  <a:cubicBezTo>
                    <a:pt x="16" y="332"/>
                    <a:pt x="80" y="281"/>
                    <a:pt x="104" y="233"/>
                  </a:cubicBezTo>
                  <a:cubicBezTo>
                    <a:pt x="128" y="185"/>
                    <a:pt x="151" y="100"/>
                    <a:pt x="152" y="73"/>
                  </a:cubicBezTo>
                  <a:cubicBezTo>
                    <a:pt x="153" y="46"/>
                    <a:pt x="123" y="66"/>
                    <a:pt x="112" y="73"/>
                  </a:cubicBezTo>
                  <a:cubicBezTo>
                    <a:pt x="101" y="80"/>
                    <a:pt x="105" y="112"/>
                    <a:pt x="88" y="113"/>
                  </a:cubicBezTo>
                  <a:cubicBezTo>
                    <a:pt x="71" y="114"/>
                    <a:pt x="12" y="94"/>
                    <a:pt x="8" y="81"/>
                  </a:cubicBezTo>
                  <a:cubicBezTo>
                    <a:pt x="4" y="68"/>
                    <a:pt x="44" y="46"/>
                    <a:pt x="64" y="33"/>
                  </a:cubicBezTo>
                  <a:cubicBezTo>
                    <a:pt x="84" y="20"/>
                    <a:pt x="105" y="2"/>
                    <a:pt x="128" y="1"/>
                  </a:cubicBezTo>
                  <a:cubicBezTo>
                    <a:pt x="151" y="0"/>
                    <a:pt x="180" y="13"/>
                    <a:pt x="200" y="25"/>
                  </a:cubicBezTo>
                  <a:cubicBezTo>
                    <a:pt x="220" y="37"/>
                    <a:pt x="236" y="53"/>
                    <a:pt x="248" y="73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12"/>
            <p:cNvSpPr>
              <a:spLocks/>
            </p:cNvSpPr>
            <p:nvPr/>
          </p:nvSpPr>
          <p:spPr bwMode="auto">
            <a:xfrm>
              <a:off x="2480" y="2424"/>
              <a:ext cx="352" cy="239"/>
            </a:xfrm>
            <a:custGeom>
              <a:avLst/>
              <a:gdLst/>
              <a:ahLst/>
              <a:cxnLst>
                <a:cxn ang="0">
                  <a:pos x="304" y="168"/>
                </a:cxn>
                <a:cxn ang="0">
                  <a:pos x="64" y="24"/>
                </a:cxn>
                <a:cxn ang="0">
                  <a:pos x="16" y="24"/>
                </a:cxn>
                <a:cxn ang="0">
                  <a:pos x="8" y="64"/>
                </a:cxn>
                <a:cxn ang="0">
                  <a:pos x="64" y="96"/>
                </a:cxn>
                <a:cxn ang="0">
                  <a:pos x="128" y="96"/>
                </a:cxn>
                <a:cxn ang="0">
                  <a:pos x="160" y="152"/>
                </a:cxn>
                <a:cxn ang="0">
                  <a:pos x="304" y="232"/>
                </a:cxn>
                <a:cxn ang="0">
                  <a:pos x="352" y="192"/>
                </a:cxn>
                <a:cxn ang="0">
                  <a:pos x="304" y="168"/>
                </a:cxn>
              </a:cxnLst>
              <a:rect l="0" t="0" r="r" b="b"/>
              <a:pathLst>
                <a:path w="352" h="239">
                  <a:moveTo>
                    <a:pt x="304" y="168"/>
                  </a:moveTo>
                  <a:cubicBezTo>
                    <a:pt x="264" y="136"/>
                    <a:pt x="112" y="48"/>
                    <a:pt x="64" y="24"/>
                  </a:cubicBezTo>
                  <a:cubicBezTo>
                    <a:pt x="16" y="0"/>
                    <a:pt x="25" y="17"/>
                    <a:pt x="16" y="24"/>
                  </a:cubicBezTo>
                  <a:cubicBezTo>
                    <a:pt x="7" y="31"/>
                    <a:pt x="0" y="52"/>
                    <a:pt x="8" y="64"/>
                  </a:cubicBezTo>
                  <a:cubicBezTo>
                    <a:pt x="16" y="76"/>
                    <a:pt x="44" y="91"/>
                    <a:pt x="64" y="96"/>
                  </a:cubicBezTo>
                  <a:cubicBezTo>
                    <a:pt x="84" y="101"/>
                    <a:pt x="112" y="87"/>
                    <a:pt x="128" y="96"/>
                  </a:cubicBezTo>
                  <a:cubicBezTo>
                    <a:pt x="144" y="105"/>
                    <a:pt x="131" y="129"/>
                    <a:pt x="160" y="152"/>
                  </a:cubicBezTo>
                  <a:cubicBezTo>
                    <a:pt x="189" y="175"/>
                    <a:pt x="272" y="225"/>
                    <a:pt x="304" y="232"/>
                  </a:cubicBezTo>
                  <a:cubicBezTo>
                    <a:pt x="336" y="239"/>
                    <a:pt x="352" y="203"/>
                    <a:pt x="352" y="192"/>
                  </a:cubicBezTo>
                  <a:cubicBezTo>
                    <a:pt x="352" y="181"/>
                    <a:pt x="314" y="173"/>
                    <a:pt x="304" y="16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13"/>
            <p:cNvSpPr>
              <a:spLocks/>
            </p:cNvSpPr>
            <p:nvPr/>
          </p:nvSpPr>
          <p:spPr bwMode="auto">
            <a:xfrm>
              <a:off x="2481" y="2592"/>
              <a:ext cx="304" cy="388"/>
            </a:xfrm>
            <a:custGeom>
              <a:avLst/>
              <a:gdLst/>
              <a:ahLst/>
              <a:cxnLst>
                <a:cxn ang="0">
                  <a:pos x="207" y="48"/>
                </a:cxn>
                <a:cxn ang="0">
                  <a:pos x="23" y="336"/>
                </a:cxn>
                <a:cxn ang="0">
                  <a:pos x="71" y="360"/>
                </a:cxn>
                <a:cxn ang="0">
                  <a:pos x="151" y="224"/>
                </a:cxn>
                <a:cxn ang="0">
                  <a:pos x="191" y="224"/>
                </a:cxn>
                <a:cxn ang="0">
                  <a:pos x="239" y="216"/>
                </a:cxn>
                <a:cxn ang="0">
                  <a:pos x="223" y="168"/>
                </a:cxn>
                <a:cxn ang="0">
                  <a:pos x="215" y="128"/>
                </a:cxn>
                <a:cxn ang="0">
                  <a:pos x="303" y="48"/>
                </a:cxn>
                <a:cxn ang="0">
                  <a:pos x="207" y="48"/>
                </a:cxn>
              </a:cxnLst>
              <a:rect l="0" t="0" r="r" b="b"/>
              <a:pathLst>
                <a:path w="304" h="388">
                  <a:moveTo>
                    <a:pt x="207" y="48"/>
                  </a:moveTo>
                  <a:cubicBezTo>
                    <a:pt x="160" y="96"/>
                    <a:pt x="46" y="284"/>
                    <a:pt x="23" y="336"/>
                  </a:cubicBezTo>
                  <a:cubicBezTo>
                    <a:pt x="0" y="388"/>
                    <a:pt x="50" y="379"/>
                    <a:pt x="71" y="360"/>
                  </a:cubicBezTo>
                  <a:cubicBezTo>
                    <a:pt x="92" y="341"/>
                    <a:pt x="131" y="247"/>
                    <a:pt x="151" y="224"/>
                  </a:cubicBezTo>
                  <a:cubicBezTo>
                    <a:pt x="171" y="201"/>
                    <a:pt x="176" y="225"/>
                    <a:pt x="191" y="224"/>
                  </a:cubicBezTo>
                  <a:cubicBezTo>
                    <a:pt x="206" y="223"/>
                    <a:pt x="234" y="225"/>
                    <a:pt x="239" y="216"/>
                  </a:cubicBezTo>
                  <a:cubicBezTo>
                    <a:pt x="244" y="207"/>
                    <a:pt x="227" y="183"/>
                    <a:pt x="223" y="168"/>
                  </a:cubicBezTo>
                  <a:cubicBezTo>
                    <a:pt x="219" y="153"/>
                    <a:pt x="202" y="148"/>
                    <a:pt x="215" y="128"/>
                  </a:cubicBezTo>
                  <a:cubicBezTo>
                    <a:pt x="228" y="108"/>
                    <a:pt x="304" y="61"/>
                    <a:pt x="303" y="48"/>
                  </a:cubicBezTo>
                  <a:cubicBezTo>
                    <a:pt x="302" y="35"/>
                    <a:pt x="247" y="0"/>
                    <a:pt x="207" y="48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14"/>
            <p:cNvSpPr>
              <a:spLocks/>
            </p:cNvSpPr>
            <p:nvPr/>
          </p:nvSpPr>
          <p:spPr bwMode="auto">
            <a:xfrm>
              <a:off x="2160" y="2763"/>
              <a:ext cx="587" cy="545"/>
            </a:xfrm>
            <a:custGeom>
              <a:avLst/>
              <a:gdLst/>
              <a:ahLst/>
              <a:cxnLst>
                <a:cxn ang="0">
                  <a:pos x="64" y="37"/>
                </a:cxn>
                <a:cxn ang="0">
                  <a:pos x="288" y="13"/>
                </a:cxn>
                <a:cxn ang="0">
                  <a:pos x="480" y="117"/>
                </a:cxn>
                <a:cxn ang="0">
                  <a:pos x="568" y="325"/>
                </a:cxn>
                <a:cxn ang="0">
                  <a:pos x="576" y="501"/>
                </a:cxn>
                <a:cxn ang="0">
                  <a:pos x="504" y="533"/>
                </a:cxn>
                <a:cxn ang="0">
                  <a:pos x="504" y="429"/>
                </a:cxn>
                <a:cxn ang="0">
                  <a:pos x="456" y="261"/>
                </a:cxn>
                <a:cxn ang="0">
                  <a:pos x="384" y="165"/>
                </a:cxn>
                <a:cxn ang="0">
                  <a:pos x="328" y="133"/>
                </a:cxn>
                <a:cxn ang="0">
                  <a:pos x="216" y="117"/>
                </a:cxn>
                <a:cxn ang="0">
                  <a:pos x="64" y="141"/>
                </a:cxn>
                <a:cxn ang="0">
                  <a:pos x="0" y="69"/>
                </a:cxn>
                <a:cxn ang="0">
                  <a:pos x="64" y="45"/>
                </a:cxn>
              </a:cxnLst>
              <a:rect l="0" t="0" r="r" b="b"/>
              <a:pathLst>
                <a:path w="587" h="545">
                  <a:moveTo>
                    <a:pt x="64" y="37"/>
                  </a:moveTo>
                  <a:cubicBezTo>
                    <a:pt x="101" y="34"/>
                    <a:pt x="219" y="0"/>
                    <a:pt x="288" y="13"/>
                  </a:cubicBezTo>
                  <a:cubicBezTo>
                    <a:pt x="357" y="26"/>
                    <a:pt x="433" y="65"/>
                    <a:pt x="480" y="117"/>
                  </a:cubicBezTo>
                  <a:cubicBezTo>
                    <a:pt x="527" y="169"/>
                    <a:pt x="552" y="261"/>
                    <a:pt x="568" y="325"/>
                  </a:cubicBezTo>
                  <a:cubicBezTo>
                    <a:pt x="584" y="389"/>
                    <a:pt x="587" y="466"/>
                    <a:pt x="576" y="501"/>
                  </a:cubicBezTo>
                  <a:cubicBezTo>
                    <a:pt x="565" y="536"/>
                    <a:pt x="516" y="545"/>
                    <a:pt x="504" y="533"/>
                  </a:cubicBezTo>
                  <a:cubicBezTo>
                    <a:pt x="492" y="521"/>
                    <a:pt x="512" y="474"/>
                    <a:pt x="504" y="429"/>
                  </a:cubicBezTo>
                  <a:cubicBezTo>
                    <a:pt x="496" y="384"/>
                    <a:pt x="476" y="305"/>
                    <a:pt x="456" y="261"/>
                  </a:cubicBezTo>
                  <a:cubicBezTo>
                    <a:pt x="436" y="217"/>
                    <a:pt x="405" y="186"/>
                    <a:pt x="384" y="165"/>
                  </a:cubicBezTo>
                  <a:cubicBezTo>
                    <a:pt x="363" y="144"/>
                    <a:pt x="356" y="141"/>
                    <a:pt x="328" y="133"/>
                  </a:cubicBezTo>
                  <a:cubicBezTo>
                    <a:pt x="300" y="125"/>
                    <a:pt x="260" y="116"/>
                    <a:pt x="216" y="117"/>
                  </a:cubicBezTo>
                  <a:cubicBezTo>
                    <a:pt x="172" y="118"/>
                    <a:pt x="100" y="149"/>
                    <a:pt x="64" y="141"/>
                  </a:cubicBezTo>
                  <a:cubicBezTo>
                    <a:pt x="28" y="133"/>
                    <a:pt x="0" y="85"/>
                    <a:pt x="0" y="69"/>
                  </a:cubicBezTo>
                  <a:cubicBezTo>
                    <a:pt x="0" y="53"/>
                    <a:pt x="51" y="50"/>
                    <a:pt x="64" y="45"/>
                  </a:cubicBezTo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15"/>
            <p:cNvSpPr>
              <a:spLocks/>
            </p:cNvSpPr>
            <p:nvPr/>
          </p:nvSpPr>
          <p:spPr bwMode="auto">
            <a:xfrm>
              <a:off x="2384" y="2485"/>
              <a:ext cx="333" cy="255"/>
            </a:xfrm>
            <a:custGeom>
              <a:avLst/>
              <a:gdLst/>
              <a:ahLst/>
              <a:cxnLst>
                <a:cxn ang="0">
                  <a:pos x="112" y="11"/>
                </a:cxn>
                <a:cxn ang="0">
                  <a:pos x="72" y="59"/>
                </a:cxn>
                <a:cxn ang="0">
                  <a:pos x="16" y="107"/>
                </a:cxn>
                <a:cxn ang="0">
                  <a:pos x="16" y="203"/>
                </a:cxn>
                <a:cxn ang="0">
                  <a:pos x="112" y="251"/>
                </a:cxn>
                <a:cxn ang="0">
                  <a:pos x="184" y="227"/>
                </a:cxn>
                <a:cxn ang="0">
                  <a:pos x="208" y="235"/>
                </a:cxn>
                <a:cxn ang="0">
                  <a:pos x="288" y="187"/>
                </a:cxn>
                <a:cxn ang="0">
                  <a:pos x="304" y="123"/>
                </a:cxn>
                <a:cxn ang="0">
                  <a:pos x="112" y="11"/>
                </a:cxn>
              </a:cxnLst>
              <a:rect l="0" t="0" r="r" b="b"/>
              <a:pathLst>
                <a:path w="333" h="255">
                  <a:moveTo>
                    <a:pt x="112" y="11"/>
                  </a:moveTo>
                  <a:cubicBezTo>
                    <a:pt x="74" y="0"/>
                    <a:pt x="88" y="43"/>
                    <a:pt x="72" y="59"/>
                  </a:cubicBezTo>
                  <a:cubicBezTo>
                    <a:pt x="56" y="75"/>
                    <a:pt x="25" y="83"/>
                    <a:pt x="16" y="107"/>
                  </a:cubicBezTo>
                  <a:cubicBezTo>
                    <a:pt x="7" y="131"/>
                    <a:pt x="0" y="179"/>
                    <a:pt x="16" y="203"/>
                  </a:cubicBezTo>
                  <a:cubicBezTo>
                    <a:pt x="32" y="227"/>
                    <a:pt x="84" y="247"/>
                    <a:pt x="112" y="251"/>
                  </a:cubicBezTo>
                  <a:cubicBezTo>
                    <a:pt x="140" y="255"/>
                    <a:pt x="168" y="230"/>
                    <a:pt x="184" y="227"/>
                  </a:cubicBezTo>
                  <a:cubicBezTo>
                    <a:pt x="200" y="224"/>
                    <a:pt x="191" y="242"/>
                    <a:pt x="208" y="235"/>
                  </a:cubicBezTo>
                  <a:cubicBezTo>
                    <a:pt x="225" y="228"/>
                    <a:pt x="272" y="206"/>
                    <a:pt x="288" y="187"/>
                  </a:cubicBezTo>
                  <a:cubicBezTo>
                    <a:pt x="304" y="168"/>
                    <a:pt x="333" y="152"/>
                    <a:pt x="304" y="123"/>
                  </a:cubicBezTo>
                  <a:cubicBezTo>
                    <a:pt x="275" y="94"/>
                    <a:pt x="153" y="26"/>
                    <a:pt x="112" y="11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Oval 116"/>
            <p:cNvSpPr>
              <a:spLocks noChangeArrowheads="1"/>
            </p:cNvSpPr>
            <p:nvPr/>
          </p:nvSpPr>
          <p:spPr bwMode="auto">
            <a:xfrm rot="2129515">
              <a:off x="2463" y="2497"/>
              <a:ext cx="139" cy="26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Freeform 117"/>
            <p:cNvSpPr>
              <a:spLocks/>
            </p:cNvSpPr>
            <p:nvPr/>
          </p:nvSpPr>
          <p:spPr bwMode="auto">
            <a:xfrm>
              <a:off x="3120" y="3024"/>
              <a:ext cx="706" cy="375"/>
            </a:xfrm>
            <a:custGeom>
              <a:avLst/>
              <a:gdLst/>
              <a:ahLst/>
              <a:cxnLst>
                <a:cxn ang="0">
                  <a:pos x="247" y="96"/>
                </a:cxn>
                <a:cxn ang="0">
                  <a:pos x="63" y="112"/>
                </a:cxn>
                <a:cxn ang="0">
                  <a:pos x="23" y="232"/>
                </a:cxn>
                <a:cxn ang="0">
                  <a:pos x="199" y="360"/>
                </a:cxn>
                <a:cxn ang="0">
                  <a:pos x="439" y="320"/>
                </a:cxn>
                <a:cxn ang="0">
                  <a:pos x="639" y="288"/>
                </a:cxn>
                <a:cxn ang="0">
                  <a:pos x="703" y="192"/>
                </a:cxn>
                <a:cxn ang="0">
                  <a:pos x="655" y="40"/>
                </a:cxn>
                <a:cxn ang="0">
                  <a:pos x="543" y="8"/>
                </a:cxn>
                <a:cxn ang="0">
                  <a:pos x="439" y="0"/>
                </a:cxn>
              </a:cxnLst>
              <a:rect l="0" t="0" r="r" b="b"/>
              <a:pathLst>
                <a:path w="706" h="375">
                  <a:moveTo>
                    <a:pt x="247" y="96"/>
                  </a:moveTo>
                  <a:cubicBezTo>
                    <a:pt x="216" y="99"/>
                    <a:pt x="100" y="89"/>
                    <a:pt x="63" y="112"/>
                  </a:cubicBezTo>
                  <a:cubicBezTo>
                    <a:pt x="26" y="135"/>
                    <a:pt x="0" y="191"/>
                    <a:pt x="23" y="232"/>
                  </a:cubicBezTo>
                  <a:cubicBezTo>
                    <a:pt x="46" y="273"/>
                    <a:pt x="130" y="345"/>
                    <a:pt x="199" y="360"/>
                  </a:cubicBezTo>
                  <a:cubicBezTo>
                    <a:pt x="268" y="375"/>
                    <a:pt x="366" y="332"/>
                    <a:pt x="439" y="320"/>
                  </a:cubicBezTo>
                  <a:cubicBezTo>
                    <a:pt x="512" y="308"/>
                    <a:pt x="595" y="309"/>
                    <a:pt x="639" y="288"/>
                  </a:cubicBezTo>
                  <a:cubicBezTo>
                    <a:pt x="683" y="267"/>
                    <a:pt x="700" y="233"/>
                    <a:pt x="703" y="192"/>
                  </a:cubicBezTo>
                  <a:cubicBezTo>
                    <a:pt x="706" y="151"/>
                    <a:pt x="682" y="71"/>
                    <a:pt x="655" y="40"/>
                  </a:cubicBezTo>
                  <a:cubicBezTo>
                    <a:pt x="628" y="9"/>
                    <a:pt x="579" y="15"/>
                    <a:pt x="543" y="8"/>
                  </a:cubicBezTo>
                  <a:cubicBezTo>
                    <a:pt x="507" y="1"/>
                    <a:pt x="461" y="2"/>
                    <a:pt x="439" y="0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118"/>
            <p:cNvSpPr>
              <a:spLocks/>
            </p:cNvSpPr>
            <p:nvPr/>
          </p:nvSpPr>
          <p:spPr bwMode="auto">
            <a:xfrm>
              <a:off x="3240" y="3024"/>
              <a:ext cx="460" cy="349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60" y="144"/>
                </a:cxn>
                <a:cxn ang="0">
                  <a:pos x="456" y="240"/>
                </a:cxn>
                <a:cxn ang="0">
                  <a:pos x="336" y="312"/>
                </a:cxn>
                <a:cxn ang="0">
                  <a:pos x="312" y="256"/>
                </a:cxn>
                <a:cxn ang="0">
                  <a:pos x="264" y="336"/>
                </a:cxn>
                <a:cxn ang="0">
                  <a:pos x="120" y="336"/>
                </a:cxn>
                <a:cxn ang="0">
                  <a:pos x="24" y="336"/>
                </a:cxn>
                <a:cxn ang="0">
                  <a:pos x="24" y="288"/>
                </a:cxn>
                <a:cxn ang="0">
                  <a:pos x="168" y="240"/>
                </a:cxn>
                <a:cxn ang="0">
                  <a:pos x="216" y="192"/>
                </a:cxn>
                <a:cxn ang="0">
                  <a:pos x="176" y="96"/>
                </a:cxn>
                <a:cxn ang="0">
                  <a:pos x="264" y="48"/>
                </a:cxn>
              </a:cxnLst>
              <a:rect l="0" t="0" r="r" b="b"/>
              <a:pathLst>
                <a:path w="460" h="349">
                  <a:moveTo>
                    <a:pt x="264" y="0"/>
                  </a:moveTo>
                  <a:cubicBezTo>
                    <a:pt x="296" y="52"/>
                    <a:pt x="328" y="104"/>
                    <a:pt x="360" y="144"/>
                  </a:cubicBezTo>
                  <a:cubicBezTo>
                    <a:pt x="392" y="184"/>
                    <a:pt x="460" y="212"/>
                    <a:pt x="456" y="240"/>
                  </a:cubicBezTo>
                  <a:cubicBezTo>
                    <a:pt x="452" y="268"/>
                    <a:pt x="360" y="309"/>
                    <a:pt x="336" y="312"/>
                  </a:cubicBezTo>
                  <a:cubicBezTo>
                    <a:pt x="312" y="315"/>
                    <a:pt x="324" y="252"/>
                    <a:pt x="312" y="256"/>
                  </a:cubicBezTo>
                  <a:cubicBezTo>
                    <a:pt x="300" y="260"/>
                    <a:pt x="296" y="323"/>
                    <a:pt x="264" y="336"/>
                  </a:cubicBezTo>
                  <a:cubicBezTo>
                    <a:pt x="232" y="349"/>
                    <a:pt x="160" y="336"/>
                    <a:pt x="120" y="336"/>
                  </a:cubicBezTo>
                  <a:cubicBezTo>
                    <a:pt x="80" y="336"/>
                    <a:pt x="40" y="344"/>
                    <a:pt x="24" y="336"/>
                  </a:cubicBezTo>
                  <a:cubicBezTo>
                    <a:pt x="8" y="328"/>
                    <a:pt x="0" y="304"/>
                    <a:pt x="24" y="288"/>
                  </a:cubicBezTo>
                  <a:cubicBezTo>
                    <a:pt x="48" y="272"/>
                    <a:pt x="136" y="256"/>
                    <a:pt x="168" y="240"/>
                  </a:cubicBezTo>
                  <a:cubicBezTo>
                    <a:pt x="200" y="224"/>
                    <a:pt x="215" y="216"/>
                    <a:pt x="216" y="192"/>
                  </a:cubicBezTo>
                  <a:cubicBezTo>
                    <a:pt x="217" y="168"/>
                    <a:pt x="168" y="120"/>
                    <a:pt x="176" y="96"/>
                  </a:cubicBezTo>
                  <a:cubicBezTo>
                    <a:pt x="184" y="72"/>
                    <a:pt x="246" y="58"/>
                    <a:pt x="264" y="48"/>
                  </a:cubicBezTo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119"/>
            <p:cNvSpPr>
              <a:spLocks/>
            </p:cNvSpPr>
            <p:nvPr/>
          </p:nvSpPr>
          <p:spPr bwMode="auto">
            <a:xfrm>
              <a:off x="3648" y="2912"/>
              <a:ext cx="776" cy="2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88" y="16"/>
                </a:cxn>
                <a:cxn ang="0">
                  <a:pos x="672" y="16"/>
                </a:cxn>
                <a:cxn ang="0">
                  <a:pos x="768" y="16"/>
                </a:cxn>
                <a:cxn ang="0">
                  <a:pos x="720" y="64"/>
                </a:cxn>
                <a:cxn ang="0">
                  <a:pos x="736" y="96"/>
                </a:cxn>
                <a:cxn ang="0">
                  <a:pos x="544" y="120"/>
                </a:cxn>
                <a:cxn ang="0">
                  <a:pos x="400" y="104"/>
                </a:cxn>
                <a:cxn ang="0">
                  <a:pos x="224" y="104"/>
                </a:cxn>
                <a:cxn ang="0">
                  <a:pos x="144" y="208"/>
                </a:cxn>
                <a:cxn ang="0">
                  <a:pos x="104" y="128"/>
                </a:cxn>
                <a:cxn ang="0">
                  <a:pos x="0" y="112"/>
                </a:cxn>
              </a:cxnLst>
              <a:rect l="0" t="0" r="r" b="b"/>
              <a:pathLst>
                <a:path w="776" h="212">
                  <a:moveTo>
                    <a:pt x="0" y="112"/>
                  </a:moveTo>
                  <a:cubicBezTo>
                    <a:pt x="43" y="89"/>
                    <a:pt x="176" y="32"/>
                    <a:pt x="288" y="16"/>
                  </a:cubicBezTo>
                  <a:cubicBezTo>
                    <a:pt x="400" y="0"/>
                    <a:pt x="592" y="16"/>
                    <a:pt x="672" y="16"/>
                  </a:cubicBezTo>
                  <a:cubicBezTo>
                    <a:pt x="752" y="16"/>
                    <a:pt x="760" y="8"/>
                    <a:pt x="768" y="16"/>
                  </a:cubicBezTo>
                  <a:cubicBezTo>
                    <a:pt x="776" y="24"/>
                    <a:pt x="725" y="51"/>
                    <a:pt x="720" y="64"/>
                  </a:cubicBezTo>
                  <a:cubicBezTo>
                    <a:pt x="715" y="77"/>
                    <a:pt x="765" y="87"/>
                    <a:pt x="736" y="96"/>
                  </a:cubicBezTo>
                  <a:cubicBezTo>
                    <a:pt x="707" y="105"/>
                    <a:pt x="600" y="119"/>
                    <a:pt x="544" y="120"/>
                  </a:cubicBezTo>
                  <a:cubicBezTo>
                    <a:pt x="488" y="121"/>
                    <a:pt x="453" y="107"/>
                    <a:pt x="400" y="104"/>
                  </a:cubicBezTo>
                  <a:cubicBezTo>
                    <a:pt x="347" y="101"/>
                    <a:pt x="267" y="87"/>
                    <a:pt x="224" y="104"/>
                  </a:cubicBezTo>
                  <a:cubicBezTo>
                    <a:pt x="181" y="121"/>
                    <a:pt x="164" y="204"/>
                    <a:pt x="144" y="208"/>
                  </a:cubicBezTo>
                  <a:cubicBezTo>
                    <a:pt x="124" y="212"/>
                    <a:pt x="128" y="144"/>
                    <a:pt x="104" y="128"/>
                  </a:cubicBezTo>
                  <a:cubicBezTo>
                    <a:pt x="80" y="112"/>
                    <a:pt x="22" y="115"/>
                    <a:pt x="0" y="112"/>
                  </a:cubicBezTo>
                  <a:close/>
                </a:path>
              </a:pathLst>
            </a:custGeom>
            <a:solidFill>
              <a:srgbClr val="00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120" descr="Широкий диагональный 1"/>
            <p:cNvSpPr>
              <a:spLocks/>
            </p:cNvSpPr>
            <p:nvPr/>
          </p:nvSpPr>
          <p:spPr bwMode="auto">
            <a:xfrm>
              <a:off x="3210" y="1860"/>
              <a:ext cx="390" cy="764"/>
            </a:xfrm>
            <a:custGeom>
              <a:avLst/>
              <a:gdLst/>
              <a:ahLst/>
              <a:cxnLst>
                <a:cxn ang="0">
                  <a:pos x="238" y="220"/>
                </a:cxn>
                <a:cxn ang="0">
                  <a:pos x="222" y="20"/>
                </a:cxn>
                <a:cxn ang="0">
                  <a:pos x="122" y="100"/>
                </a:cxn>
                <a:cxn ang="0">
                  <a:pos x="86" y="124"/>
                </a:cxn>
                <a:cxn ang="0">
                  <a:pos x="6" y="156"/>
                </a:cxn>
                <a:cxn ang="0">
                  <a:pos x="50" y="388"/>
                </a:cxn>
                <a:cxn ang="0">
                  <a:pos x="178" y="708"/>
                </a:cxn>
                <a:cxn ang="0">
                  <a:pos x="186" y="724"/>
                </a:cxn>
                <a:cxn ang="0">
                  <a:pos x="218" y="740"/>
                </a:cxn>
                <a:cxn ang="0">
                  <a:pos x="94" y="684"/>
                </a:cxn>
                <a:cxn ang="0">
                  <a:pos x="206" y="740"/>
                </a:cxn>
                <a:cxn ang="0">
                  <a:pos x="342" y="732"/>
                </a:cxn>
                <a:cxn ang="0">
                  <a:pos x="390" y="684"/>
                </a:cxn>
                <a:cxn ang="0">
                  <a:pos x="342" y="588"/>
                </a:cxn>
                <a:cxn ang="0">
                  <a:pos x="238" y="220"/>
                </a:cxn>
              </a:cxnLst>
              <a:rect l="0" t="0" r="r" b="b"/>
              <a:pathLst>
                <a:path w="390" h="764">
                  <a:moveTo>
                    <a:pt x="238" y="220"/>
                  </a:moveTo>
                  <a:cubicBezTo>
                    <a:pt x="218" y="125"/>
                    <a:pt x="241" y="40"/>
                    <a:pt x="222" y="20"/>
                  </a:cubicBezTo>
                  <a:cubicBezTo>
                    <a:pt x="203" y="0"/>
                    <a:pt x="145" y="83"/>
                    <a:pt x="122" y="100"/>
                  </a:cubicBezTo>
                  <a:cubicBezTo>
                    <a:pt x="99" y="117"/>
                    <a:pt x="105" y="115"/>
                    <a:pt x="86" y="124"/>
                  </a:cubicBezTo>
                  <a:cubicBezTo>
                    <a:pt x="67" y="133"/>
                    <a:pt x="12" y="112"/>
                    <a:pt x="6" y="156"/>
                  </a:cubicBezTo>
                  <a:cubicBezTo>
                    <a:pt x="0" y="200"/>
                    <a:pt x="21" y="296"/>
                    <a:pt x="50" y="388"/>
                  </a:cubicBezTo>
                  <a:cubicBezTo>
                    <a:pt x="79" y="480"/>
                    <a:pt x="155" y="652"/>
                    <a:pt x="178" y="708"/>
                  </a:cubicBezTo>
                  <a:cubicBezTo>
                    <a:pt x="201" y="764"/>
                    <a:pt x="179" y="719"/>
                    <a:pt x="186" y="724"/>
                  </a:cubicBezTo>
                  <a:cubicBezTo>
                    <a:pt x="193" y="729"/>
                    <a:pt x="233" y="747"/>
                    <a:pt x="218" y="740"/>
                  </a:cubicBezTo>
                  <a:cubicBezTo>
                    <a:pt x="203" y="733"/>
                    <a:pt x="96" y="684"/>
                    <a:pt x="94" y="684"/>
                  </a:cubicBezTo>
                  <a:cubicBezTo>
                    <a:pt x="92" y="684"/>
                    <a:pt x="165" y="732"/>
                    <a:pt x="206" y="740"/>
                  </a:cubicBezTo>
                  <a:cubicBezTo>
                    <a:pt x="247" y="748"/>
                    <a:pt x="311" y="741"/>
                    <a:pt x="342" y="732"/>
                  </a:cubicBezTo>
                  <a:cubicBezTo>
                    <a:pt x="373" y="723"/>
                    <a:pt x="390" y="708"/>
                    <a:pt x="390" y="684"/>
                  </a:cubicBezTo>
                  <a:cubicBezTo>
                    <a:pt x="390" y="660"/>
                    <a:pt x="367" y="665"/>
                    <a:pt x="342" y="588"/>
                  </a:cubicBezTo>
                  <a:cubicBezTo>
                    <a:pt x="317" y="511"/>
                    <a:pt x="258" y="315"/>
                    <a:pt x="238" y="220"/>
                  </a:cubicBezTo>
                  <a:close/>
                </a:path>
              </a:pathLst>
            </a:custGeom>
            <a:pattFill prst="wdDnDiag">
              <a:fgClr>
                <a:srgbClr val="FF0000"/>
              </a:fgClr>
              <a:bgClr>
                <a:srgbClr val="0099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121"/>
            <p:cNvSpPr>
              <a:spLocks/>
            </p:cNvSpPr>
            <p:nvPr/>
          </p:nvSpPr>
          <p:spPr bwMode="auto">
            <a:xfrm>
              <a:off x="3096" y="1951"/>
              <a:ext cx="473" cy="602"/>
            </a:xfrm>
            <a:custGeom>
              <a:avLst/>
              <a:gdLst/>
              <a:ahLst/>
              <a:cxnLst>
                <a:cxn ang="0">
                  <a:pos x="280" y="137"/>
                </a:cxn>
                <a:cxn ang="0">
                  <a:pos x="264" y="353"/>
                </a:cxn>
                <a:cxn ang="0">
                  <a:pos x="296" y="481"/>
                </a:cxn>
                <a:cxn ang="0">
                  <a:pos x="264" y="497"/>
                </a:cxn>
                <a:cxn ang="0">
                  <a:pos x="216" y="449"/>
                </a:cxn>
                <a:cxn ang="0">
                  <a:pos x="168" y="401"/>
                </a:cxn>
                <a:cxn ang="0">
                  <a:pos x="120" y="385"/>
                </a:cxn>
                <a:cxn ang="0">
                  <a:pos x="12" y="425"/>
                </a:cxn>
                <a:cxn ang="0">
                  <a:pos x="48" y="505"/>
                </a:cxn>
                <a:cxn ang="0">
                  <a:pos x="72" y="545"/>
                </a:cxn>
                <a:cxn ang="0">
                  <a:pos x="120" y="553"/>
                </a:cxn>
                <a:cxn ang="0">
                  <a:pos x="184" y="529"/>
                </a:cxn>
                <a:cxn ang="0">
                  <a:pos x="264" y="593"/>
                </a:cxn>
                <a:cxn ang="0">
                  <a:pos x="368" y="585"/>
                </a:cxn>
                <a:cxn ang="0">
                  <a:pos x="448" y="521"/>
                </a:cxn>
                <a:cxn ang="0">
                  <a:pos x="416" y="377"/>
                </a:cxn>
                <a:cxn ang="0">
                  <a:pos x="448" y="273"/>
                </a:cxn>
                <a:cxn ang="0">
                  <a:pos x="456" y="129"/>
                </a:cxn>
                <a:cxn ang="0">
                  <a:pos x="344" y="1"/>
                </a:cxn>
                <a:cxn ang="0">
                  <a:pos x="280" y="137"/>
                </a:cxn>
              </a:cxnLst>
              <a:rect l="0" t="0" r="r" b="b"/>
              <a:pathLst>
                <a:path w="473" h="602">
                  <a:moveTo>
                    <a:pt x="280" y="137"/>
                  </a:moveTo>
                  <a:cubicBezTo>
                    <a:pt x="267" y="196"/>
                    <a:pt x="261" y="296"/>
                    <a:pt x="264" y="353"/>
                  </a:cubicBezTo>
                  <a:cubicBezTo>
                    <a:pt x="267" y="410"/>
                    <a:pt x="296" y="457"/>
                    <a:pt x="296" y="481"/>
                  </a:cubicBezTo>
                  <a:cubicBezTo>
                    <a:pt x="296" y="505"/>
                    <a:pt x="277" y="502"/>
                    <a:pt x="264" y="497"/>
                  </a:cubicBezTo>
                  <a:cubicBezTo>
                    <a:pt x="251" y="492"/>
                    <a:pt x="232" y="465"/>
                    <a:pt x="216" y="449"/>
                  </a:cubicBezTo>
                  <a:cubicBezTo>
                    <a:pt x="200" y="433"/>
                    <a:pt x="184" y="412"/>
                    <a:pt x="168" y="401"/>
                  </a:cubicBezTo>
                  <a:cubicBezTo>
                    <a:pt x="152" y="390"/>
                    <a:pt x="146" y="381"/>
                    <a:pt x="120" y="385"/>
                  </a:cubicBezTo>
                  <a:cubicBezTo>
                    <a:pt x="94" y="389"/>
                    <a:pt x="24" y="405"/>
                    <a:pt x="12" y="425"/>
                  </a:cubicBezTo>
                  <a:cubicBezTo>
                    <a:pt x="0" y="445"/>
                    <a:pt x="38" y="485"/>
                    <a:pt x="48" y="505"/>
                  </a:cubicBezTo>
                  <a:cubicBezTo>
                    <a:pt x="58" y="525"/>
                    <a:pt x="60" y="537"/>
                    <a:pt x="72" y="545"/>
                  </a:cubicBezTo>
                  <a:cubicBezTo>
                    <a:pt x="84" y="553"/>
                    <a:pt x="101" y="556"/>
                    <a:pt x="120" y="553"/>
                  </a:cubicBezTo>
                  <a:cubicBezTo>
                    <a:pt x="139" y="550"/>
                    <a:pt x="160" y="522"/>
                    <a:pt x="184" y="529"/>
                  </a:cubicBezTo>
                  <a:cubicBezTo>
                    <a:pt x="208" y="536"/>
                    <a:pt x="233" y="584"/>
                    <a:pt x="264" y="593"/>
                  </a:cubicBezTo>
                  <a:cubicBezTo>
                    <a:pt x="295" y="602"/>
                    <a:pt x="337" y="597"/>
                    <a:pt x="368" y="585"/>
                  </a:cubicBezTo>
                  <a:cubicBezTo>
                    <a:pt x="399" y="573"/>
                    <a:pt x="440" y="556"/>
                    <a:pt x="448" y="521"/>
                  </a:cubicBezTo>
                  <a:cubicBezTo>
                    <a:pt x="456" y="486"/>
                    <a:pt x="416" y="418"/>
                    <a:pt x="416" y="377"/>
                  </a:cubicBezTo>
                  <a:cubicBezTo>
                    <a:pt x="416" y="336"/>
                    <a:pt x="441" y="314"/>
                    <a:pt x="448" y="273"/>
                  </a:cubicBezTo>
                  <a:cubicBezTo>
                    <a:pt x="455" y="232"/>
                    <a:pt x="473" y="174"/>
                    <a:pt x="456" y="129"/>
                  </a:cubicBezTo>
                  <a:cubicBezTo>
                    <a:pt x="439" y="84"/>
                    <a:pt x="373" y="0"/>
                    <a:pt x="344" y="1"/>
                  </a:cubicBezTo>
                  <a:cubicBezTo>
                    <a:pt x="315" y="2"/>
                    <a:pt x="293" y="78"/>
                    <a:pt x="280" y="137"/>
                  </a:cubicBezTo>
                  <a:close/>
                </a:path>
              </a:pathLst>
            </a:custGeom>
            <a:gradFill rotWithShape="1">
              <a:gsLst>
                <a:gs pos="0">
                  <a:srgbClr val="EE9F00"/>
                </a:gs>
                <a:gs pos="100000">
                  <a:srgbClr val="FFA95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122"/>
            <p:cNvGrpSpPr>
              <a:grpSpLocks/>
            </p:cNvGrpSpPr>
            <p:nvPr/>
          </p:nvGrpSpPr>
          <p:grpSpPr bwMode="auto">
            <a:xfrm>
              <a:off x="3168" y="1296"/>
              <a:ext cx="528" cy="288"/>
              <a:chOff x="1955" y="1357"/>
              <a:chExt cx="333" cy="180"/>
            </a:xfrm>
          </p:grpSpPr>
          <p:grpSp>
            <p:nvGrpSpPr>
              <p:cNvPr id="22" name="Group 123"/>
              <p:cNvGrpSpPr>
                <a:grpSpLocks/>
              </p:cNvGrpSpPr>
              <p:nvPr/>
            </p:nvGrpSpPr>
            <p:grpSpPr bwMode="auto">
              <a:xfrm>
                <a:off x="1955" y="1357"/>
                <a:ext cx="333" cy="180"/>
                <a:chOff x="5161" y="3181"/>
                <a:chExt cx="257" cy="140"/>
              </a:xfrm>
            </p:grpSpPr>
            <p:sp>
              <p:nvSpPr>
                <p:cNvPr id="52" name="Freeform 124"/>
                <p:cNvSpPr>
                  <a:spLocks/>
                </p:cNvSpPr>
                <p:nvPr/>
              </p:nvSpPr>
              <p:spPr bwMode="auto">
                <a:xfrm>
                  <a:off x="5161" y="3181"/>
                  <a:ext cx="170" cy="123"/>
                </a:xfrm>
                <a:custGeom>
                  <a:avLst/>
                  <a:gdLst/>
                  <a:ahLst/>
                  <a:cxnLst>
                    <a:cxn ang="0">
                      <a:pos x="8" y="95"/>
                    </a:cxn>
                    <a:cxn ang="0">
                      <a:pos x="62" y="113"/>
                    </a:cxn>
                    <a:cxn ang="0">
                      <a:pos x="140" y="119"/>
                    </a:cxn>
                    <a:cxn ang="0">
                      <a:pos x="158" y="113"/>
                    </a:cxn>
                    <a:cxn ang="0">
                      <a:pos x="164" y="59"/>
                    </a:cxn>
                    <a:cxn ang="0">
                      <a:pos x="122" y="11"/>
                    </a:cxn>
                    <a:cxn ang="0">
                      <a:pos x="56" y="5"/>
                    </a:cxn>
                    <a:cxn ang="0">
                      <a:pos x="20" y="41"/>
                    </a:cxn>
                    <a:cxn ang="0">
                      <a:pos x="2" y="59"/>
                    </a:cxn>
                    <a:cxn ang="0">
                      <a:pos x="8" y="95"/>
                    </a:cxn>
                  </a:cxnLst>
                  <a:rect l="0" t="0" r="r" b="b"/>
                  <a:pathLst>
                    <a:path w="170" h="123">
                      <a:moveTo>
                        <a:pt x="8" y="95"/>
                      </a:moveTo>
                      <a:cubicBezTo>
                        <a:pt x="15" y="104"/>
                        <a:pt x="40" y="109"/>
                        <a:pt x="62" y="113"/>
                      </a:cubicBezTo>
                      <a:cubicBezTo>
                        <a:pt x="84" y="117"/>
                        <a:pt x="124" y="119"/>
                        <a:pt x="140" y="119"/>
                      </a:cubicBezTo>
                      <a:cubicBezTo>
                        <a:pt x="156" y="119"/>
                        <a:pt x="154" y="123"/>
                        <a:pt x="158" y="113"/>
                      </a:cubicBezTo>
                      <a:cubicBezTo>
                        <a:pt x="162" y="103"/>
                        <a:pt x="170" y="76"/>
                        <a:pt x="164" y="59"/>
                      </a:cubicBezTo>
                      <a:cubicBezTo>
                        <a:pt x="158" y="42"/>
                        <a:pt x="140" y="20"/>
                        <a:pt x="122" y="11"/>
                      </a:cubicBezTo>
                      <a:cubicBezTo>
                        <a:pt x="104" y="2"/>
                        <a:pt x="73" y="0"/>
                        <a:pt x="56" y="5"/>
                      </a:cubicBezTo>
                      <a:cubicBezTo>
                        <a:pt x="39" y="10"/>
                        <a:pt x="29" y="32"/>
                        <a:pt x="20" y="41"/>
                      </a:cubicBezTo>
                      <a:cubicBezTo>
                        <a:pt x="11" y="50"/>
                        <a:pt x="4" y="50"/>
                        <a:pt x="2" y="59"/>
                      </a:cubicBezTo>
                      <a:cubicBezTo>
                        <a:pt x="0" y="68"/>
                        <a:pt x="7" y="88"/>
                        <a:pt x="8" y="95"/>
                      </a:cubicBezTo>
                      <a:close/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125"/>
                <p:cNvSpPr>
                  <a:spLocks/>
                </p:cNvSpPr>
                <p:nvPr/>
              </p:nvSpPr>
              <p:spPr bwMode="auto">
                <a:xfrm>
                  <a:off x="5313" y="3234"/>
                  <a:ext cx="105" cy="87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84" y="36"/>
                    </a:cxn>
                    <a:cxn ang="0">
                      <a:pos x="102" y="66"/>
                    </a:cxn>
                    <a:cxn ang="0">
                      <a:pos x="66" y="84"/>
                    </a:cxn>
                    <a:cxn ang="0">
                      <a:pos x="42" y="8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05" h="87">
                      <a:moveTo>
                        <a:pt x="12" y="0"/>
                      </a:moveTo>
                      <a:cubicBezTo>
                        <a:pt x="40" y="12"/>
                        <a:pt x="69" y="25"/>
                        <a:pt x="84" y="36"/>
                      </a:cubicBezTo>
                      <a:cubicBezTo>
                        <a:pt x="99" y="47"/>
                        <a:pt x="105" y="58"/>
                        <a:pt x="102" y="66"/>
                      </a:cubicBezTo>
                      <a:cubicBezTo>
                        <a:pt x="99" y="74"/>
                        <a:pt x="76" y="81"/>
                        <a:pt x="66" y="84"/>
                      </a:cubicBezTo>
                      <a:cubicBezTo>
                        <a:pt x="56" y="87"/>
                        <a:pt x="53" y="87"/>
                        <a:pt x="42" y="84"/>
                      </a:cubicBezTo>
                      <a:cubicBezTo>
                        <a:pt x="31" y="81"/>
                        <a:pt x="15" y="73"/>
                        <a:pt x="0" y="66"/>
                      </a:cubicBezTo>
                    </a:path>
                  </a:pathLst>
                </a:custGeom>
                <a:solidFill>
                  <a:srgbClr val="0099CC"/>
                </a:solidFill>
                <a:ln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 rot="-2021949">
                <a:off x="2182" y="1433"/>
                <a:ext cx="47" cy="9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2"/>
                  </a:cxn>
                  <a:cxn ang="0">
                    <a:pos x="12" y="30"/>
                  </a:cxn>
                  <a:cxn ang="0">
                    <a:pos x="24" y="48"/>
                  </a:cxn>
                  <a:cxn ang="0">
                    <a:pos x="24" y="84"/>
                  </a:cxn>
                  <a:cxn ang="0">
                    <a:pos x="24" y="102"/>
                  </a:cxn>
                  <a:cxn ang="0">
                    <a:pos x="42" y="114"/>
                  </a:cxn>
                  <a:cxn ang="0">
                    <a:pos x="60" y="96"/>
                  </a:cxn>
                  <a:cxn ang="0">
                    <a:pos x="48" y="36"/>
                  </a:cxn>
                  <a:cxn ang="0">
                    <a:pos x="24" y="0"/>
                  </a:cxn>
                </a:cxnLst>
                <a:rect l="0" t="0" r="r" b="b"/>
                <a:pathLst>
                  <a:path w="60" h="114">
                    <a:moveTo>
                      <a:pt x="24" y="0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48"/>
                    </a:lnTo>
                    <a:lnTo>
                      <a:pt x="24" y="84"/>
                    </a:lnTo>
                    <a:lnTo>
                      <a:pt x="24" y="102"/>
                    </a:lnTo>
                    <a:lnTo>
                      <a:pt x="42" y="114"/>
                    </a:lnTo>
                    <a:lnTo>
                      <a:pt x="60" y="96"/>
                    </a:lnTo>
                    <a:lnTo>
                      <a:pt x="48" y="3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99CC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AutoShape 127"/>
              <p:cNvSpPr>
                <a:spLocks noChangeArrowheads="1"/>
              </p:cNvSpPr>
              <p:nvPr/>
            </p:nvSpPr>
            <p:spPr bwMode="auto">
              <a:xfrm>
                <a:off x="1964" y="1402"/>
                <a:ext cx="222" cy="78"/>
              </a:xfrm>
              <a:prstGeom prst="star8">
                <a:avLst>
                  <a:gd name="adj" fmla="val 14417"/>
                </a:avLst>
              </a:prstGeom>
              <a:solidFill>
                <a:srgbClr val="FF0000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Freeform 128"/>
            <p:cNvSpPr>
              <a:spLocks/>
            </p:cNvSpPr>
            <p:nvPr/>
          </p:nvSpPr>
          <p:spPr bwMode="auto">
            <a:xfrm>
              <a:off x="2864" y="2483"/>
              <a:ext cx="353" cy="461"/>
            </a:xfrm>
            <a:custGeom>
              <a:avLst/>
              <a:gdLst/>
              <a:ahLst/>
              <a:cxnLst>
                <a:cxn ang="0">
                  <a:pos x="252" y="53"/>
                </a:cxn>
                <a:cxn ang="0">
                  <a:pos x="164" y="29"/>
                </a:cxn>
                <a:cxn ang="0">
                  <a:pos x="112" y="13"/>
                </a:cxn>
                <a:cxn ang="0">
                  <a:pos x="16" y="61"/>
                </a:cxn>
                <a:cxn ang="0">
                  <a:pos x="16" y="109"/>
                </a:cxn>
                <a:cxn ang="0">
                  <a:pos x="76" y="141"/>
                </a:cxn>
                <a:cxn ang="0">
                  <a:pos x="160" y="205"/>
                </a:cxn>
                <a:cxn ang="0">
                  <a:pos x="260" y="301"/>
                </a:cxn>
                <a:cxn ang="0">
                  <a:pos x="284" y="437"/>
                </a:cxn>
                <a:cxn ang="0">
                  <a:pos x="348" y="445"/>
                </a:cxn>
                <a:cxn ang="0">
                  <a:pos x="316" y="365"/>
                </a:cxn>
                <a:cxn ang="0">
                  <a:pos x="260" y="245"/>
                </a:cxn>
                <a:cxn ang="0">
                  <a:pos x="256" y="109"/>
                </a:cxn>
                <a:cxn ang="0">
                  <a:pos x="208" y="13"/>
                </a:cxn>
                <a:cxn ang="0">
                  <a:pos x="204" y="29"/>
                </a:cxn>
                <a:cxn ang="0">
                  <a:pos x="252" y="53"/>
                </a:cxn>
              </a:cxnLst>
              <a:rect l="0" t="0" r="r" b="b"/>
              <a:pathLst>
                <a:path w="353" h="461">
                  <a:moveTo>
                    <a:pt x="252" y="53"/>
                  </a:moveTo>
                  <a:cubicBezTo>
                    <a:pt x="245" y="56"/>
                    <a:pt x="187" y="36"/>
                    <a:pt x="164" y="29"/>
                  </a:cubicBezTo>
                  <a:cubicBezTo>
                    <a:pt x="141" y="22"/>
                    <a:pt x="137" y="8"/>
                    <a:pt x="112" y="13"/>
                  </a:cubicBezTo>
                  <a:cubicBezTo>
                    <a:pt x="87" y="18"/>
                    <a:pt x="32" y="45"/>
                    <a:pt x="16" y="61"/>
                  </a:cubicBezTo>
                  <a:cubicBezTo>
                    <a:pt x="0" y="77"/>
                    <a:pt x="6" y="96"/>
                    <a:pt x="16" y="109"/>
                  </a:cubicBezTo>
                  <a:cubicBezTo>
                    <a:pt x="26" y="122"/>
                    <a:pt x="52" y="125"/>
                    <a:pt x="76" y="141"/>
                  </a:cubicBezTo>
                  <a:cubicBezTo>
                    <a:pt x="100" y="157"/>
                    <a:pt x="129" y="178"/>
                    <a:pt x="160" y="205"/>
                  </a:cubicBezTo>
                  <a:cubicBezTo>
                    <a:pt x="191" y="232"/>
                    <a:pt x="239" y="262"/>
                    <a:pt x="260" y="301"/>
                  </a:cubicBezTo>
                  <a:cubicBezTo>
                    <a:pt x="281" y="340"/>
                    <a:pt x="269" y="413"/>
                    <a:pt x="284" y="437"/>
                  </a:cubicBezTo>
                  <a:cubicBezTo>
                    <a:pt x="299" y="461"/>
                    <a:pt x="343" y="457"/>
                    <a:pt x="348" y="445"/>
                  </a:cubicBezTo>
                  <a:cubicBezTo>
                    <a:pt x="353" y="433"/>
                    <a:pt x="331" y="398"/>
                    <a:pt x="316" y="365"/>
                  </a:cubicBezTo>
                  <a:cubicBezTo>
                    <a:pt x="301" y="332"/>
                    <a:pt x="270" y="288"/>
                    <a:pt x="260" y="245"/>
                  </a:cubicBezTo>
                  <a:cubicBezTo>
                    <a:pt x="250" y="202"/>
                    <a:pt x="265" y="148"/>
                    <a:pt x="256" y="109"/>
                  </a:cubicBezTo>
                  <a:cubicBezTo>
                    <a:pt x="247" y="70"/>
                    <a:pt x="217" y="26"/>
                    <a:pt x="208" y="13"/>
                  </a:cubicBezTo>
                  <a:cubicBezTo>
                    <a:pt x="199" y="0"/>
                    <a:pt x="197" y="22"/>
                    <a:pt x="204" y="29"/>
                  </a:cubicBezTo>
                  <a:cubicBezTo>
                    <a:pt x="211" y="36"/>
                    <a:pt x="242" y="48"/>
                    <a:pt x="252" y="53"/>
                  </a:cubicBezTo>
                  <a:close/>
                </a:path>
              </a:pathLst>
            </a:custGeom>
            <a:solidFill>
              <a:srgbClr val="3366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129"/>
            <p:cNvSpPr>
              <a:spLocks/>
            </p:cNvSpPr>
            <p:nvPr/>
          </p:nvSpPr>
          <p:spPr bwMode="auto">
            <a:xfrm>
              <a:off x="3552" y="2352"/>
              <a:ext cx="364" cy="18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" y="120"/>
                </a:cxn>
                <a:cxn ang="0">
                  <a:pos x="144" y="48"/>
                </a:cxn>
                <a:cxn ang="0">
                  <a:pos x="288" y="0"/>
                </a:cxn>
                <a:cxn ang="0">
                  <a:pos x="348" y="48"/>
                </a:cxn>
                <a:cxn ang="0">
                  <a:pos x="192" y="96"/>
                </a:cxn>
                <a:cxn ang="0">
                  <a:pos x="36" y="176"/>
                </a:cxn>
                <a:cxn ang="0">
                  <a:pos x="0" y="144"/>
                </a:cxn>
              </a:cxnLst>
              <a:rect l="0" t="0" r="r" b="b"/>
              <a:pathLst>
                <a:path w="364" h="184">
                  <a:moveTo>
                    <a:pt x="0" y="144"/>
                  </a:moveTo>
                  <a:cubicBezTo>
                    <a:pt x="5" y="132"/>
                    <a:pt x="4" y="136"/>
                    <a:pt x="28" y="120"/>
                  </a:cubicBezTo>
                  <a:cubicBezTo>
                    <a:pt x="52" y="104"/>
                    <a:pt x="101" y="68"/>
                    <a:pt x="144" y="48"/>
                  </a:cubicBezTo>
                  <a:cubicBezTo>
                    <a:pt x="187" y="28"/>
                    <a:pt x="254" y="0"/>
                    <a:pt x="288" y="0"/>
                  </a:cubicBezTo>
                  <a:cubicBezTo>
                    <a:pt x="322" y="0"/>
                    <a:pt x="364" y="32"/>
                    <a:pt x="348" y="48"/>
                  </a:cubicBezTo>
                  <a:cubicBezTo>
                    <a:pt x="332" y="64"/>
                    <a:pt x="244" y="75"/>
                    <a:pt x="192" y="96"/>
                  </a:cubicBezTo>
                  <a:cubicBezTo>
                    <a:pt x="140" y="117"/>
                    <a:pt x="68" y="168"/>
                    <a:pt x="36" y="176"/>
                  </a:cubicBezTo>
                  <a:cubicBezTo>
                    <a:pt x="4" y="184"/>
                    <a:pt x="8" y="151"/>
                    <a:pt x="0" y="14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428860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4929190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</a:p>
        </p:txBody>
      </p:sp>
      <p:grpSp>
        <p:nvGrpSpPr>
          <p:cNvPr id="23" name="Группа 59"/>
          <p:cNvGrpSpPr/>
          <p:nvPr/>
        </p:nvGrpSpPr>
        <p:grpSpPr>
          <a:xfrm>
            <a:off x="3214678" y="5883585"/>
            <a:ext cx="1428760" cy="974415"/>
            <a:chOff x="3214678" y="5883585"/>
            <a:chExt cx="1428760" cy="974415"/>
          </a:xfrm>
        </p:grpSpPr>
        <p:sp>
          <p:nvSpPr>
            <p:cNvPr id="8" name="TextBox 7"/>
            <p:cNvSpPr txBox="1"/>
            <p:nvPr/>
          </p:nvSpPr>
          <p:spPr>
            <a:xfrm>
              <a:off x="3857620" y="6072206"/>
              <a:ext cx="785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 км</a:t>
              </a:r>
              <a:endParaRPr lang="ru-RU" sz="3200" dirty="0"/>
            </a:p>
          </p:txBody>
        </p:sp>
        <p:graphicFrame>
          <p:nvGraphicFramePr>
            <p:cNvPr id="58" name="Объект 57"/>
            <p:cNvGraphicFramePr>
              <a:graphicFrameLocks noChangeAspect="1"/>
            </p:cNvGraphicFramePr>
            <p:nvPr/>
          </p:nvGraphicFramePr>
          <p:xfrm>
            <a:off x="3214678" y="5883585"/>
            <a:ext cx="785819" cy="974415"/>
          </p:xfrm>
          <a:graphic>
            <a:graphicData uri="http://schemas.openxmlformats.org/presentationml/2006/ole">
              <p:oleObj spid="_x0000_s8195" name="Формула" r:id="rId6" imgW="317160" imgH="393480" progId="Equation.3">
                <p:embed/>
              </p:oleObj>
            </a:graphicData>
          </a:graphic>
        </p:graphicFrame>
      </p:grpSp>
      <p:grpSp>
        <p:nvGrpSpPr>
          <p:cNvPr id="24" name="Group 98"/>
          <p:cNvGrpSpPr>
            <a:grpSpLocks/>
          </p:cNvGrpSpPr>
          <p:nvPr/>
        </p:nvGrpSpPr>
        <p:grpSpPr bwMode="auto">
          <a:xfrm rot="21581295" flipH="1">
            <a:off x="5430103" y="5144285"/>
            <a:ext cx="284984" cy="312128"/>
            <a:chOff x="576" y="1392"/>
            <a:chExt cx="1008" cy="960"/>
          </a:xfrm>
        </p:grpSpPr>
        <p:sp>
          <p:nvSpPr>
            <p:cNvPr id="64" name="Oval 99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Oval 100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101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 rot="21581295" flipH="1">
            <a:off x="4787161" y="5144284"/>
            <a:ext cx="284984" cy="312128"/>
            <a:chOff x="576" y="1392"/>
            <a:chExt cx="1008" cy="960"/>
          </a:xfrm>
        </p:grpSpPr>
        <p:sp>
          <p:nvSpPr>
            <p:cNvPr id="68" name="Oval 99"/>
            <p:cNvSpPr>
              <a:spLocks noChangeArrowheads="1"/>
            </p:cNvSpPr>
            <p:nvPr/>
          </p:nvSpPr>
          <p:spPr bwMode="auto">
            <a:xfrm>
              <a:off x="576" y="13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Oval 100"/>
            <p:cNvSpPr>
              <a:spLocks noChangeArrowheads="1"/>
            </p:cNvSpPr>
            <p:nvPr/>
          </p:nvSpPr>
          <p:spPr bwMode="auto">
            <a:xfrm>
              <a:off x="768" y="1584"/>
              <a:ext cx="624" cy="5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101"/>
            <p:cNvSpPr>
              <a:spLocks noChangeArrowheads="1"/>
            </p:cNvSpPr>
            <p:nvPr/>
          </p:nvSpPr>
          <p:spPr bwMode="auto">
            <a:xfrm>
              <a:off x="816" y="1632"/>
              <a:ext cx="528" cy="480"/>
            </a:xfrm>
            <a:prstGeom prst="star8">
              <a:avLst>
                <a:gd name="adj" fmla="val 13542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2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-0.2418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34705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3474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474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68760"/>
            <a:ext cx="8625136" cy="4525963"/>
          </a:xfrm>
        </p:spPr>
        <p:txBody>
          <a:bodyPr>
            <a:noAutofit/>
          </a:bodyPr>
          <a:lstStyle/>
          <a:p>
            <a:pPr algn="r">
              <a:buFontTx/>
              <a:buNone/>
              <a:defRPr/>
            </a:pPr>
            <a:r>
              <a:rPr lang="ru-RU" sz="44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4400" b="1" i="1" dirty="0">
                <a:solidFill>
                  <a:srgbClr val="0000FF"/>
                </a:solidFill>
                <a:latin typeface="Monotype Corsiva" pitchFamily="66" charset="0"/>
              </a:rPr>
              <a:t>Человек подобен дроби: в знаменателе – то, что он о себе думает, в числителе – то, что он есть на самом деле. Чем больше знаменатель, тем </a:t>
            </a:r>
            <a:r>
              <a:rPr lang="ru-RU" sz="4400" b="1" i="1" dirty="0" smtClean="0">
                <a:solidFill>
                  <a:srgbClr val="0000FF"/>
                </a:solidFill>
                <a:latin typeface="Monotype Corsiva" pitchFamily="66" charset="0"/>
              </a:rPr>
              <a:t>меньше дробь</a:t>
            </a:r>
            <a:r>
              <a:rPr lang="ru-RU" sz="44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>
              <a:buFontTx/>
              <a:buNone/>
              <a:defRPr/>
            </a:pPr>
            <a:r>
              <a:rPr lang="ru-RU" sz="4400" b="1" i="1" dirty="0">
                <a:solidFill>
                  <a:srgbClr val="0000FF"/>
                </a:solidFill>
                <a:latin typeface="Monotype Corsiva" pitchFamily="66" charset="0"/>
              </a:rPr>
              <a:t>   </a:t>
            </a:r>
            <a:r>
              <a:rPr lang="ru-RU" sz="4400" b="1" i="1" dirty="0" smtClean="0">
                <a:solidFill>
                  <a:srgbClr val="0000FF"/>
                </a:solidFill>
                <a:latin typeface="Monotype Corsiva" pitchFamily="66" charset="0"/>
              </a:rPr>
              <a:t>  </a:t>
            </a:r>
            <a:r>
              <a:rPr lang="ru-RU" sz="44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(</a:t>
            </a:r>
            <a:endParaRPr lang="ru-RU" sz="4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Проанализируйте данные чертежа. Составьте условие задачи и найдите, какое расстояние будет между участниками через час после начала движения из пунктов А и В.</a:t>
            </a:r>
            <a:endParaRPr lang="ru-RU" sz="30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48" y="5500702"/>
            <a:ext cx="7572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вая фигурная скобка 4"/>
          <p:cNvSpPr/>
          <p:nvPr/>
        </p:nvSpPr>
        <p:spPr>
          <a:xfrm rot="16200000">
            <a:off x="3071802" y="4071942"/>
            <a:ext cx="428628" cy="342902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0166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90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9"/>
          <p:cNvGrpSpPr/>
          <p:nvPr/>
        </p:nvGrpSpPr>
        <p:grpSpPr>
          <a:xfrm>
            <a:off x="1571604" y="4214818"/>
            <a:ext cx="1714512" cy="858847"/>
            <a:chOff x="7000892" y="4071939"/>
            <a:chExt cx="1714512" cy="858847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7000892" y="4929198"/>
              <a:ext cx="164307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7215226" y="4071939"/>
            <a:ext cx="471488" cy="812800"/>
          </p:xfrm>
          <a:graphic>
            <a:graphicData uri="http://schemas.openxmlformats.org/presentationml/2006/ole">
              <p:oleObj spid="_x0000_s9218" name="Формула" r:id="rId4" imgW="228600" imgH="39348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643834" y="4214818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к</a:t>
              </a:r>
              <a:r>
                <a:rPr lang="ru-RU" sz="2400" dirty="0" smtClean="0"/>
                <a:t>м/ч</a:t>
              </a:r>
              <a:endParaRPr lang="ru-RU" sz="2400" dirty="0"/>
            </a:p>
          </p:txBody>
        </p:sp>
      </p:grpSp>
      <p:grpSp>
        <p:nvGrpSpPr>
          <p:cNvPr id="9" name="Группа 60"/>
          <p:cNvGrpSpPr/>
          <p:nvPr/>
        </p:nvGrpSpPr>
        <p:grpSpPr>
          <a:xfrm>
            <a:off x="4929190" y="4429132"/>
            <a:ext cx="1428760" cy="573092"/>
            <a:chOff x="571472" y="4357694"/>
            <a:chExt cx="1428760" cy="573092"/>
          </a:xfrm>
        </p:grpSpPr>
        <p:cxnSp>
          <p:nvCxnSpPr>
            <p:cNvPr id="10" name="Прямая со стрелкой 9"/>
            <p:cNvCxnSpPr/>
            <p:nvPr/>
          </p:nvCxnSpPr>
          <p:spPr>
            <a:xfrm>
              <a:off x="642910" y="4929198"/>
              <a:ext cx="78581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1472" y="4357694"/>
              <a:ext cx="1428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5,25 км/ч</a:t>
              </a:r>
              <a:endParaRPr lang="ru-RU" sz="2400" dirty="0"/>
            </a:p>
          </p:txBody>
        </p:sp>
      </p:grpSp>
      <p:sp>
        <p:nvSpPr>
          <p:cNvPr id="16" name="Левая фигурная скобка 15"/>
          <p:cNvSpPr/>
          <p:nvPr/>
        </p:nvSpPr>
        <p:spPr>
          <a:xfrm rot="16200000" flipV="1">
            <a:off x="5179223" y="4464851"/>
            <a:ext cx="428628" cy="250033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5214942" y="5857892"/>
            <a:ext cx="1071570" cy="584775"/>
            <a:chOff x="3714744" y="4500570"/>
            <a:chExt cx="10715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3714744" y="450057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?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1934" y="4500570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910" y="25003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</a:rPr>
              <a:t>Задача 3: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pic>
        <p:nvPicPr>
          <p:cNvPr id="25" name="Picture 2" descr="sport061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4714884"/>
            <a:ext cx="928694" cy="759338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1214414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4857752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607220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12 км</a:t>
            </a:r>
            <a:endParaRPr lang="ru-RU" sz="3200" dirty="0"/>
          </a:p>
        </p:txBody>
      </p:sp>
      <p:pic>
        <p:nvPicPr>
          <p:cNvPr id="67" name="Picture 4" descr="image001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4857752" y="4539185"/>
            <a:ext cx="594260" cy="10520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8473 -0.001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14895 0.0030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Проанализируйте данные чертежа. Составьте условие задачи и найдите, какое расстояние будет между участниками через час после начала движения из пунктов А и В.</a:t>
            </a:r>
            <a:endParaRPr lang="ru-RU" sz="30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14348" y="5500702"/>
            <a:ext cx="7572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Левая фигурная скобка 4"/>
          <p:cNvSpPr/>
          <p:nvPr/>
        </p:nvSpPr>
        <p:spPr>
          <a:xfrm rot="16200000">
            <a:off x="3071802" y="4071942"/>
            <a:ext cx="428628" cy="342902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0166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29190" y="542926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9"/>
          <p:cNvGrpSpPr/>
          <p:nvPr/>
        </p:nvGrpSpPr>
        <p:grpSpPr>
          <a:xfrm>
            <a:off x="1500166" y="4214818"/>
            <a:ext cx="1714512" cy="858845"/>
            <a:chOff x="7000892" y="4071941"/>
            <a:chExt cx="1714512" cy="858845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V="1">
              <a:off x="7000892" y="4929195"/>
              <a:ext cx="928694" cy="15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Объект 12"/>
            <p:cNvGraphicFramePr>
              <a:graphicFrameLocks noChangeAspect="1"/>
            </p:cNvGraphicFramePr>
            <p:nvPr/>
          </p:nvGraphicFramePr>
          <p:xfrm>
            <a:off x="7202526" y="4071941"/>
            <a:ext cx="498475" cy="812800"/>
          </p:xfrm>
          <a:graphic>
            <a:graphicData uri="http://schemas.openxmlformats.org/presentationml/2006/ole">
              <p:oleObj spid="_x0000_s10242" name="Формула" r:id="rId4" imgW="241200" imgH="39348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643834" y="4214818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к</a:t>
              </a:r>
              <a:r>
                <a:rPr lang="ru-RU" sz="2400" dirty="0" smtClean="0"/>
                <a:t>м/ч</a:t>
              </a:r>
              <a:endParaRPr lang="ru-RU" sz="2400" dirty="0"/>
            </a:p>
          </p:txBody>
        </p:sp>
      </p:grpSp>
      <p:sp>
        <p:nvSpPr>
          <p:cNvPr id="16" name="Левая фигурная скобка 15"/>
          <p:cNvSpPr/>
          <p:nvPr/>
        </p:nvSpPr>
        <p:spPr>
          <a:xfrm rot="16200000" flipV="1">
            <a:off x="5143504" y="3357562"/>
            <a:ext cx="428628" cy="471490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8"/>
          <p:cNvGrpSpPr/>
          <p:nvPr/>
        </p:nvGrpSpPr>
        <p:grpSpPr>
          <a:xfrm>
            <a:off x="5214942" y="5857892"/>
            <a:ext cx="1071570" cy="584775"/>
            <a:chOff x="3714744" y="4500570"/>
            <a:chExt cx="1071570" cy="584775"/>
          </a:xfrm>
        </p:grpSpPr>
        <p:sp>
          <p:nvSpPr>
            <p:cNvPr id="17" name="TextBox 16"/>
            <p:cNvSpPr txBox="1"/>
            <p:nvPr/>
          </p:nvSpPr>
          <p:spPr>
            <a:xfrm>
              <a:off x="3714744" y="450057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?</a:t>
              </a:r>
              <a:endParaRPr lang="ru-RU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71934" y="4500570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2910" y="25003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0070C0"/>
                </a:solidFill>
              </a:rPr>
              <a:t>Задача 4:</a:t>
            </a:r>
            <a:endParaRPr lang="ru-RU" sz="3600" u="sng" dirty="0">
              <a:solidFill>
                <a:srgbClr val="0070C0"/>
              </a:solidFill>
            </a:endParaRPr>
          </a:p>
        </p:txBody>
      </p:sp>
      <p:pic>
        <p:nvPicPr>
          <p:cNvPr id="25" name="Picture 2" descr="sport061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43438" y="4714884"/>
            <a:ext cx="928694" cy="759338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1214414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4857752" y="585789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607220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18,5 км</a:t>
            </a:r>
            <a:endParaRPr lang="ru-RU" sz="3200" dirty="0"/>
          </a:p>
        </p:txBody>
      </p:sp>
      <p:pic>
        <p:nvPicPr>
          <p:cNvPr id="67" name="Picture 4" descr="image001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1357290" y="4357694"/>
            <a:ext cx="594260" cy="1052002"/>
          </a:xfrm>
          <a:prstGeom prst="rect">
            <a:avLst/>
          </a:prstGeom>
          <a:noFill/>
        </p:spPr>
      </p:pic>
      <p:grpSp>
        <p:nvGrpSpPr>
          <p:cNvPr id="10" name="Группа 59"/>
          <p:cNvGrpSpPr/>
          <p:nvPr/>
        </p:nvGrpSpPr>
        <p:grpSpPr>
          <a:xfrm>
            <a:off x="4929190" y="4214818"/>
            <a:ext cx="1714512" cy="858843"/>
            <a:chOff x="7000892" y="4071943"/>
            <a:chExt cx="1714512" cy="858843"/>
          </a:xfrm>
        </p:grpSpPr>
        <p:cxnSp>
          <p:nvCxnSpPr>
            <p:cNvPr id="26" name="Прямая со стрелкой 25"/>
            <p:cNvCxnSpPr/>
            <p:nvPr/>
          </p:nvCxnSpPr>
          <p:spPr>
            <a:xfrm flipV="1">
              <a:off x="7000892" y="4929198"/>
              <a:ext cx="164307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Объект 26"/>
            <p:cNvGraphicFramePr>
              <a:graphicFrameLocks noChangeAspect="1"/>
            </p:cNvGraphicFramePr>
            <p:nvPr/>
          </p:nvGraphicFramePr>
          <p:xfrm>
            <a:off x="7137415" y="4071943"/>
            <a:ext cx="628650" cy="812800"/>
          </p:xfrm>
          <a:graphic>
            <a:graphicData uri="http://schemas.openxmlformats.org/presentationml/2006/ole">
              <p:oleObj spid="_x0000_s10243" name="Формула" r:id="rId7" imgW="304560" imgH="393480" progId="Equation.3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643834" y="4214818"/>
              <a:ext cx="107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к</a:t>
              </a:r>
              <a:r>
                <a:rPr lang="ru-RU" sz="2400" dirty="0" smtClean="0"/>
                <a:t>м/ч</a:t>
              </a:r>
              <a:endParaRPr lang="ru-RU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8473 -0.0013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14895 0.0030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Вспомним законы  вычитания.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/>
              <a:t>1. Свойство вычитания суммы из числа: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2. Свойства вычитания числа из суммы: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149080"/>
            <a:ext cx="4896544" cy="40112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780928"/>
            <a:ext cx="475252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310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ru-RU" dirty="0" smtClean="0"/>
              <a:t>1.                                      3.  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2.                                       4.     </a:t>
            </a: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7" y="2149128"/>
            <a:ext cx="1827895" cy="72008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84984"/>
            <a:ext cx="1834166" cy="72008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132856"/>
            <a:ext cx="2016224" cy="733172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Вычислите используя свойства сложения и вычитания.</a:t>
            </a:r>
            <a:endParaRPr lang="ru-RU" sz="3200" dirty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284984"/>
            <a:ext cx="2257174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№2.250, №2.254</a:t>
            </a:r>
          </a:p>
          <a:p>
            <a:r>
              <a:rPr lang="ru-RU" dirty="0" smtClean="0"/>
              <a:t>По желанию </a:t>
            </a:r>
          </a:p>
          <a:p>
            <a:r>
              <a:rPr lang="ru-RU" dirty="0" smtClean="0"/>
              <a:t>Представьте дробь 19/45 в виде суммы трёх дробей, у каждой из которых числитель равен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988840"/>
            <a:ext cx="4870244" cy="49859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Я повторил (а)…</a:t>
            </a:r>
          </a:p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Мне было…</a:t>
            </a:r>
          </a:p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Я узнал (а)…</a:t>
            </a:r>
          </a:p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Мне еще нужно…</a:t>
            </a:r>
          </a:p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Я готов(а)…</a:t>
            </a:r>
          </a:p>
          <a:p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Закончите предложения: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9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1A3C2F-C324-47E4-8182-378FB506DBAE}" type="slidenum">
              <a:rPr lang="ru-RU" smtClean="0"/>
              <a:pPr eaLnBrk="1" hangingPunct="1"/>
              <a:t>26</a:t>
            </a:fld>
            <a:endParaRPr lang="ru-RU" smtClean="0"/>
          </a:p>
        </p:txBody>
      </p:sp>
      <p:pic>
        <p:nvPicPr>
          <p:cNvPr id="18437" name="Содержимое 6" descr="http://dreams-night.narod2.ru/kartinki_i_animashki/spasibo/spasibo3/e53c0ceab1f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332656"/>
            <a:ext cx="5543128" cy="6220544"/>
          </a:xfrm>
        </p:spPr>
      </p:pic>
    </p:spTree>
    <p:extLst>
      <p:ext uri="{BB962C8B-B14F-4D97-AF65-F5344CB8AC3E}">
        <p14:creationId xmlns="" xmlns:p14="http://schemas.microsoft.com/office/powerpoint/2010/main" val="31661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img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71802" y="857232"/>
            <a:ext cx="4857784" cy="10001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5" descr="img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31"/>
            <a:ext cx="5178425" cy="107157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285728"/>
            <a:ext cx="5857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  <a:endParaRPr lang="ru-RU" sz="2800" b="1" i="1" spc="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928802"/>
            <a:ext cx="492922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spc="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 л   о  ж   е   </a:t>
            </a:r>
            <a:r>
              <a:rPr lang="ru-RU" sz="2400" b="1" i="1" spc="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spc="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  е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00438"/>
            <a:ext cx="521497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ч   и   т   а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   е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857760"/>
            <a:ext cx="435771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м  е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6396335"/>
            <a:ext cx="385765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  и   с  е   л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3929066"/>
            <a:ext cx="4467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5286388"/>
            <a:ext cx="3876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68760"/>
            <a:ext cx="8625136" cy="4525963"/>
          </a:xfrm>
        </p:spPr>
        <p:txBody>
          <a:bodyPr>
            <a:noAutofit/>
          </a:bodyPr>
          <a:lstStyle/>
          <a:p>
            <a:pPr algn="r">
              <a:buFontTx/>
              <a:buNone/>
              <a:defRPr/>
            </a:pPr>
            <a:endParaRPr lang="ru-RU" sz="4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07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Тема </a:t>
            </a:r>
            <a:r>
              <a:rPr lang="ru-RU" sz="107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урока : </a:t>
            </a:r>
            <a:r>
              <a:rPr lang="ru-RU" sz="107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7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7300" b="1" i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Обобщение по теме «Сложение и вычитание смешанных чисел»</a:t>
            </a:r>
            <a:r>
              <a:rPr lang="ru-RU" sz="7300" dirty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7300" dirty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7300" dirty="0"/>
          </a:p>
        </p:txBody>
      </p:sp>
    </p:spTree>
    <p:extLst>
      <p:ext uri="{BB962C8B-B14F-4D97-AF65-F5344CB8AC3E}">
        <p14:creationId xmlns="" xmlns:p14="http://schemas.microsoft.com/office/powerpoint/2010/main" val="313589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908720"/>
            <a:ext cx="8625136" cy="4525963"/>
          </a:xfrm>
        </p:spPr>
        <p:txBody>
          <a:bodyPr>
            <a:noAutofit/>
          </a:bodyPr>
          <a:lstStyle/>
          <a:p>
            <a:pPr algn="r">
              <a:buFontTx/>
              <a:buNone/>
              <a:defRPr/>
            </a:pPr>
            <a:endParaRPr lang="ru-RU" sz="44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Цели урока : </a:t>
            </a:r>
            <a:r>
              <a:rPr lang="ru-RU" sz="80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7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Повторить…</a:t>
            </a:r>
            <a:br>
              <a:rPr lang="ru-RU" sz="67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7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Подготовиться…</a:t>
            </a:r>
            <a:r>
              <a:rPr lang="ru-RU" sz="6700" dirty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6700" dirty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6700" dirty="0"/>
          </a:p>
        </p:txBody>
      </p:sp>
    </p:spTree>
    <p:extLst>
      <p:ext uri="{BB962C8B-B14F-4D97-AF65-F5344CB8AC3E}">
        <p14:creationId xmlns="" xmlns:p14="http://schemas.microsoft.com/office/powerpoint/2010/main" val="12040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атериалы к урокам\Я УЧУСЬ\ШАБЛОН ДЛЯ ПРЕЗЕНТАЦИИ\готовые шаблоны\Шаблон Школьная страна\Девочка для триггер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143512"/>
            <a:ext cx="1928826" cy="1571612"/>
          </a:xfrm>
          <a:prstGeom prst="rect">
            <a:avLst/>
          </a:prstGeom>
          <a:noFill/>
        </p:spPr>
      </p:pic>
      <p:pic>
        <p:nvPicPr>
          <p:cNvPr id="8" name="Picture 2" descr="D:\материалы к урокам\Я УЧУСЬ\ШАБЛОН ДЛЯ ПРЕЗЕНТАЦИИ\готовые шаблоны\Шаблон Школьная страна\мальчик для тригге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2" y="5143512"/>
            <a:ext cx="1714512" cy="17145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Цели урока : </a:t>
            </a:r>
            <a:r>
              <a:rPr lang="ru-RU" sz="80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Повторить сложение и вычитание смешанных чисел.</a:t>
            </a:r>
            <a:br>
              <a:rPr lang="ru-RU" sz="49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Подготовиться к контрольной работе.</a:t>
            </a:r>
            <a:r>
              <a:rPr lang="ru-RU" sz="4900" dirty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sz="4900" dirty="0">
                <a:solidFill>
                  <a:srgbClr val="0000FF"/>
                </a:solidFill>
                <a:latin typeface="Monotype Corsiva" pitchFamily="66" charset="0"/>
              </a:rPr>
            </a:br>
            <a:endParaRPr lang="ru-RU" sz="4900" dirty="0"/>
          </a:p>
        </p:txBody>
      </p:sp>
    </p:spTree>
    <p:extLst>
      <p:ext uri="{BB962C8B-B14F-4D97-AF65-F5344CB8AC3E}">
        <p14:creationId xmlns="" xmlns:p14="http://schemas.microsoft.com/office/powerpoint/2010/main" val="17137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2"/>
                </a:solidFill>
              </a:rPr>
              <a:t>Восстановите алгоритм сложения смешанных чисел: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0628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1)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отдельно выполнить сложение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целых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частей и отдельно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дробных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частей;</a:t>
            </a:r>
            <a:endParaRPr lang="ru-RU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2)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если при сложении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дробных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частей получилась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неправильная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дробь, выделить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целую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часть из этой дроби и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прибавить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ее к полученной целой части.</a:t>
            </a: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3)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привести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дробные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части этих чисел к наименьшему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общему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знаменателю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</a:t>
            </a:r>
            <a:endParaRPr lang="ru-RU" sz="2400" dirty="0" smtClean="0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chemeClr val="accent2"/>
                </a:solidFill>
              </a:rPr>
              <a:t>Восстановите алгоритм вычитания смешанных чисел: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02649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1)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отдельно выполнить вычитание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целых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частей и отдельно 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дробны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 частей</a:t>
            </a:r>
            <a:endParaRPr lang="ru-RU" sz="2400" dirty="0" smtClean="0">
              <a:solidFill>
                <a:srgbClr val="0000FF"/>
              </a:solidFill>
            </a:endParaRPr>
          </a:p>
          <a:p>
            <a:pPr eaLnBrk="1" hangingPunct="1"/>
            <a:endParaRPr lang="ru-RU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 2)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Привести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дробные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части этих чисел к наименьшему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общему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знаменателю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</a:rPr>
              <a:t>    3)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Если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дробная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часть уменьшаемого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меньше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дробной части вычитаемого, превратить ее в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неправильную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дробь,  уменьшив на единицу </a:t>
            </a:r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целую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часть;</a:t>
            </a:r>
            <a:endParaRPr lang="ru-RU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5364163" y="4724400"/>
            <a:ext cx="1223962" cy="890588"/>
            <a:chOff x="3379" y="2976"/>
            <a:chExt cx="771" cy="561"/>
          </a:xfrm>
        </p:grpSpPr>
        <p:sp>
          <p:nvSpPr>
            <p:cNvPr id="5208" name="Text Box 101"/>
            <p:cNvSpPr txBox="1">
              <a:spLocks noChangeArrowheads="1"/>
            </p:cNvSpPr>
            <p:nvPr/>
          </p:nvSpPr>
          <p:spPr bwMode="auto">
            <a:xfrm>
              <a:off x="3469" y="3249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10</a:t>
              </a:r>
            </a:p>
          </p:txBody>
        </p:sp>
        <p:sp>
          <p:nvSpPr>
            <p:cNvPr id="5209" name="Text Box 98"/>
            <p:cNvSpPr txBox="1">
              <a:spLocks noChangeArrowheads="1"/>
            </p:cNvSpPr>
            <p:nvPr/>
          </p:nvSpPr>
          <p:spPr bwMode="auto">
            <a:xfrm>
              <a:off x="3379" y="2976"/>
              <a:ext cx="7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127</a:t>
              </a:r>
            </a:p>
          </p:txBody>
        </p:sp>
        <p:sp>
          <p:nvSpPr>
            <p:cNvPr id="5210" name="Line 100"/>
            <p:cNvSpPr>
              <a:spLocks noChangeShapeType="1"/>
            </p:cNvSpPr>
            <p:nvPr/>
          </p:nvSpPr>
          <p:spPr bwMode="auto">
            <a:xfrm>
              <a:off x="3470" y="3249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11188" y="3068638"/>
            <a:ext cx="6265862" cy="962025"/>
            <a:chOff x="385" y="1933"/>
            <a:chExt cx="3947" cy="606"/>
          </a:xfrm>
        </p:grpSpPr>
        <p:sp>
          <p:nvSpPr>
            <p:cNvPr id="5192" name="Text Box 50"/>
            <p:cNvSpPr txBox="1">
              <a:spLocks noChangeArrowheads="1"/>
            </p:cNvSpPr>
            <p:nvPr/>
          </p:nvSpPr>
          <p:spPr bwMode="auto">
            <a:xfrm>
              <a:off x="611" y="2251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10</a:t>
              </a:r>
            </a:p>
          </p:txBody>
        </p:sp>
        <p:sp>
          <p:nvSpPr>
            <p:cNvPr id="5193" name="Text Box 61"/>
            <p:cNvSpPr txBox="1">
              <a:spLocks noChangeArrowheads="1"/>
            </p:cNvSpPr>
            <p:nvPr/>
          </p:nvSpPr>
          <p:spPr bwMode="auto">
            <a:xfrm>
              <a:off x="3878" y="2205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12</a:t>
              </a:r>
            </a:p>
          </p:txBody>
        </p:sp>
        <p:sp>
          <p:nvSpPr>
            <p:cNvPr id="5194" name="Text Box 7"/>
            <p:cNvSpPr txBox="1">
              <a:spLocks noChangeArrowheads="1"/>
            </p:cNvSpPr>
            <p:nvPr/>
          </p:nvSpPr>
          <p:spPr bwMode="auto">
            <a:xfrm>
              <a:off x="385" y="2024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5195" name="Text Box 39"/>
            <p:cNvSpPr txBox="1">
              <a:spLocks noChangeArrowheads="1"/>
            </p:cNvSpPr>
            <p:nvPr/>
          </p:nvSpPr>
          <p:spPr bwMode="auto">
            <a:xfrm>
              <a:off x="2335" y="2205"/>
              <a:ext cx="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15</a:t>
              </a:r>
            </a:p>
          </p:txBody>
        </p:sp>
        <p:sp>
          <p:nvSpPr>
            <p:cNvPr id="5196" name="Text Box 46"/>
            <p:cNvSpPr txBox="1">
              <a:spLocks noChangeArrowheads="1"/>
            </p:cNvSpPr>
            <p:nvPr/>
          </p:nvSpPr>
          <p:spPr bwMode="auto">
            <a:xfrm>
              <a:off x="431" y="209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</a:t>
              </a:r>
            </a:p>
          </p:txBody>
        </p:sp>
        <p:sp>
          <p:nvSpPr>
            <p:cNvPr id="5197" name="Text Box 47"/>
            <p:cNvSpPr txBox="1">
              <a:spLocks noChangeArrowheads="1"/>
            </p:cNvSpPr>
            <p:nvPr/>
          </p:nvSpPr>
          <p:spPr bwMode="auto">
            <a:xfrm>
              <a:off x="612" y="1979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19</a:t>
              </a:r>
            </a:p>
          </p:txBody>
        </p:sp>
        <p:sp>
          <p:nvSpPr>
            <p:cNvPr id="5198" name="Line 49"/>
            <p:cNvSpPr>
              <a:spLocks noChangeShapeType="1"/>
            </p:cNvSpPr>
            <p:nvPr/>
          </p:nvSpPr>
          <p:spPr bwMode="auto">
            <a:xfrm>
              <a:off x="657" y="2251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Text Box 51"/>
            <p:cNvSpPr txBox="1">
              <a:spLocks noChangeArrowheads="1"/>
            </p:cNvSpPr>
            <p:nvPr/>
          </p:nvSpPr>
          <p:spPr bwMode="auto">
            <a:xfrm>
              <a:off x="839" y="2099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  <p:sp>
          <p:nvSpPr>
            <p:cNvPr id="5200" name="Text Box 52"/>
            <p:cNvSpPr txBox="1">
              <a:spLocks noChangeArrowheads="1"/>
            </p:cNvSpPr>
            <p:nvPr/>
          </p:nvSpPr>
          <p:spPr bwMode="auto">
            <a:xfrm>
              <a:off x="2200" y="2069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5</a:t>
              </a:r>
            </a:p>
          </p:txBody>
        </p:sp>
        <p:sp>
          <p:nvSpPr>
            <p:cNvPr id="5201" name="Text Box 53"/>
            <p:cNvSpPr txBox="1">
              <a:spLocks noChangeArrowheads="1"/>
            </p:cNvSpPr>
            <p:nvPr/>
          </p:nvSpPr>
          <p:spPr bwMode="auto">
            <a:xfrm>
              <a:off x="2336" y="1933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38</a:t>
              </a:r>
            </a:p>
          </p:txBody>
        </p:sp>
        <p:sp>
          <p:nvSpPr>
            <p:cNvPr id="5202" name="Line 55"/>
            <p:cNvSpPr>
              <a:spLocks noChangeShapeType="1"/>
            </p:cNvSpPr>
            <p:nvPr/>
          </p:nvSpPr>
          <p:spPr bwMode="auto">
            <a:xfrm>
              <a:off x="2426" y="2205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Text Box 56"/>
            <p:cNvSpPr txBox="1">
              <a:spLocks noChangeArrowheads="1"/>
            </p:cNvSpPr>
            <p:nvPr/>
          </p:nvSpPr>
          <p:spPr bwMode="auto">
            <a:xfrm>
              <a:off x="2562" y="2053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  <p:sp>
          <p:nvSpPr>
            <p:cNvPr id="5204" name="Text Box 57"/>
            <p:cNvSpPr txBox="1">
              <a:spLocks noChangeArrowheads="1"/>
            </p:cNvSpPr>
            <p:nvPr/>
          </p:nvSpPr>
          <p:spPr bwMode="auto">
            <a:xfrm>
              <a:off x="3696" y="2069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2</a:t>
              </a:r>
            </a:p>
          </p:txBody>
        </p:sp>
        <p:sp>
          <p:nvSpPr>
            <p:cNvPr id="5205" name="Text Box 58"/>
            <p:cNvSpPr txBox="1">
              <a:spLocks noChangeArrowheads="1"/>
            </p:cNvSpPr>
            <p:nvPr/>
          </p:nvSpPr>
          <p:spPr bwMode="auto">
            <a:xfrm>
              <a:off x="3833" y="193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36</a:t>
              </a:r>
            </a:p>
          </p:txBody>
        </p:sp>
        <p:sp>
          <p:nvSpPr>
            <p:cNvPr id="5206" name="Line 60"/>
            <p:cNvSpPr>
              <a:spLocks noChangeShapeType="1"/>
            </p:cNvSpPr>
            <p:nvPr/>
          </p:nvSpPr>
          <p:spPr bwMode="auto">
            <a:xfrm>
              <a:off x="3878" y="220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Text Box 62"/>
            <p:cNvSpPr txBox="1">
              <a:spLocks noChangeArrowheads="1"/>
            </p:cNvSpPr>
            <p:nvPr/>
          </p:nvSpPr>
          <p:spPr bwMode="auto">
            <a:xfrm>
              <a:off x="4105" y="2053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=</a:t>
              </a: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354513" y="3068638"/>
            <a:ext cx="938212" cy="889000"/>
            <a:chOff x="2743" y="1933"/>
            <a:chExt cx="591" cy="560"/>
          </a:xfrm>
        </p:grpSpPr>
        <p:sp>
          <p:nvSpPr>
            <p:cNvPr id="5188" name="Text Box 76"/>
            <p:cNvSpPr txBox="1">
              <a:spLocks noChangeArrowheads="1"/>
            </p:cNvSpPr>
            <p:nvPr/>
          </p:nvSpPr>
          <p:spPr bwMode="auto">
            <a:xfrm>
              <a:off x="2925" y="2205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15</a:t>
              </a:r>
            </a:p>
          </p:txBody>
        </p:sp>
        <p:sp>
          <p:nvSpPr>
            <p:cNvPr id="5189" name="Text Box 72"/>
            <p:cNvSpPr txBox="1">
              <a:spLocks noChangeArrowheads="1"/>
            </p:cNvSpPr>
            <p:nvPr/>
          </p:nvSpPr>
          <p:spPr bwMode="auto">
            <a:xfrm>
              <a:off x="2743" y="2069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7</a:t>
              </a:r>
            </a:p>
          </p:txBody>
        </p:sp>
        <p:sp>
          <p:nvSpPr>
            <p:cNvPr id="5190" name="Text Box 73"/>
            <p:cNvSpPr txBox="1">
              <a:spLocks noChangeArrowheads="1"/>
            </p:cNvSpPr>
            <p:nvPr/>
          </p:nvSpPr>
          <p:spPr bwMode="auto">
            <a:xfrm>
              <a:off x="2971" y="1933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8</a:t>
              </a:r>
            </a:p>
          </p:txBody>
        </p:sp>
        <p:sp>
          <p:nvSpPr>
            <p:cNvPr id="5191" name="Line 75"/>
            <p:cNvSpPr>
              <a:spLocks noChangeShapeType="1"/>
            </p:cNvSpPr>
            <p:nvPr/>
          </p:nvSpPr>
          <p:spPr bwMode="auto">
            <a:xfrm>
              <a:off x="2971" y="2205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Text Box 35"/>
          <p:cNvSpPr txBox="1">
            <a:spLocks noChangeArrowheads="1"/>
          </p:cNvSpPr>
          <p:nvPr/>
        </p:nvSpPr>
        <p:spPr bwMode="auto">
          <a:xfrm>
            <a:off x="5003800" y="198913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2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611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Устные упражнения: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428596" y="1071546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1. Выделите целую часть из числа: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25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68313" y="1989138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68313" y="19891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8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27088" y="1747838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=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2698750" y="19637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116013" y="1557338"/>
            <a:ext cx="647700" cy="889000"/>
            <a:chOff x="703" y="981"/>
            <a:chExt cx="408" cy="560"/>
          </a:xfrm>
        </p:grpSpPr>
        <p:sp>
          <p:nvSpPr>
            <p:cNvPr id="5184" name="Text Box 14"/>
            <p:cNvSpPr txBox="1">
              <a:spLocks noChangeArrowheads="1"/>
            </p:cNvSpPr>
            <p:nvPr/>
          </p:nvSpPr>
          <p:spPr bwMode="auto">
            <a:xfrm>
              <a:off x="703" y="1117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</a:t>
              </a:r>
            </a:p>
          </p:txBody>
        </p:sp>
        <p:sp>
          <p:nvSpPr>
            <p:cNvPr id="5185" name="Text Box 15"/>
            <p:cNvSpPr txBox="1">
              <a:spLocks noChangeArrowheads="1"/>
            </p:cNvSpPr>
            <p:nvPr/>
          </p:nvSpPr>
          <p:spPr bwMode="auto">
            <a:xfrm>
              <a:off x="839" y="981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</a:t>
              </a:r>
            </a:p>
          </p:txBody>
        </p:sp>
        <p:sp>
          <p:nvSpPr>
            <p:cNvPr id="5186" name="Text Box 18"/>
            <p:cNvSpPr txBox="1">
              <a:spLocks noChangeArrowheads="1"/>
            </p:cNvSpPr>
            <p:nvPr/>
          </p:nvSpPr>
          <p:spPr bwMode="auto">
            <a:xfrm>
              <a:off x="839" y="1253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8</a:t>
              </a:r>
            </a:p>
          </p:txBody>
        </p:sp>
        <p:sp>
          <p:nvSpPr>
            <p:cNvPr id="5187" name="Line 20"/>
            <p:cNvSpPr>
              <a:spLocks noChangeShapeType="1"/>
            </p:cNvSpPr>
            <p:nvPr/>
          </p:nvSpPr>
          <p:spPr bwMode="auto">
            <a:xfrm>
              <a:off x="885" y="1253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5" name="Text Box 22"/>
          <p:cNvSpPr txBox="1">
            <a:spLocks noChangeArrowheads="1"/>
          </p:cNvSpPr>
          <p:nvPr/>
        </p:nvSpPr>
        <p:spPr bwMode="auto">
          <a:xfrm>
            <a:off x="2627313" y="15573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44</a:t>
            </a:r>
          </a:p>
        </p:txBody>
      </p:sp>
      <p:sp>
        <p:nvSpPr>
          <p:cNvPr id="5136" name="Line 24"/>
          <p:cNvSpPr>
            <a:spLocks noChangeShapeType="1"/>
          </p:cNvSpPr>
          <p:nvPr/>
        </p:nvSpPr>
        <p:spPr bwMode="auto">
          <a:xfrm>
            <a:off x="2700338" y="198913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>
            <a:off x="2987675" y="17478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=</a:t>
            </a:r>
          </a:p>
        </p:txBody>
      </p:sp>
      <p:grpSp>
        <p:nvGrpSpPr>
          <p:cNvPr id="6" name="Группа 91"/>
          <p:cNvGrpSpPr>
            <a:grpSpLocks/>
          </p:cNvGrpSpPr>
          <p:nvPr/>
        </p:nvGrpSpPr>
        <p:grpSpPr bwMode="auto">
          <a:xfrm>
            <a:off x="3348038" y="1557338"/>
            <a:ext cx="719137" cy="863600"/>
            <a:chOff x="3347864" y="1556792"/>
            <a:chExt cx="719137" cy="863600"/>
          </a:xfrm>
        </p:grpSpPr>
        <p:sp>
          <p:nvSpPr>
            <p:cNvPr id="5180" name="Text Box 26"/>
            <p:cNvSpPr txBox="1">
              <a:spLocks noChangeArrowheads="1"/>
            </p:cNvSpPr>
            <p:nvPr/>
          </p:nvSpPr>
          <p:spPr bwMode="auto">
            <a:xfrm>
              <a:off x="3347864" y="1747292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8</a:t>
              </a:r>
            </a:p>
          </p:txBody>
        </p:sp>
        <p:sp>
          <p:nvSpPr>
            <p:cNvPr id="5181" name="Text Box 27"/>
            <p:cNvSpPr txBox="1">
              <a:spLocks noChangeArrowheads="1"/>
            </p:cNvSpPr>
            <p:nvPr/>
          </p:nvSpPr>
          <p:spPr bwMode="auto">
            <a:xfrm>
              <a:off x="3635201" y="1556792"/>
              <a:ext cx="3603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4</a:t>
              </a:r>
            </a:p>
          </p:txBody>
        </p:sp>
        <p:sp>
          <p:nvSpPr>
            <p:cNvPr id="5182" name="Text Box 30"/>
            <p:cNvSpPr txBox="1">
              <a:spLocks noChangeArrowheads="1"/>
            </p:cNvSpPr>
            <p:nvPr/>
          </p:nvSpPr>
          <p:spPr bwMode="auto">
            <a:xfrm>
              <a:off x="3635201" y="1963192"/>
              <a:ext cx="431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5</a:t>
              </a:r>
            </a:p>
          </p:txBody>
        </p:sp>
        <p:sp>
          <p:nvSpPr>
            <p:cNvPr id="5183" name="Line 29"/>
            <p:cNvSpPr>
              <a:spLocks noChangeShapeType="1"/>
            </p:cNvSpPr>
            <p:nvPr/>
          </p:nvSpPr>
          <p:spPr bwMode="auto">
            <a:xfrm>
              <a:off x="3708226" y="1988592"/>
              <a:ext cx="287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9" name="Text Box 32"/>
          <p:cNvSpPr txBox="1">
            <a:spLocks noChangeArrowheads="1"/>
          </p:cNvSpPr>
          <p:nvPr/>
        </p:nvSpPr>
        <p:spPr bwMode="auto">
          <a:xfrm>
            <a:off x="4932363" y="15573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41</a:t>
            </a:r>
          </a:p>
        </p:txBody>
      </p:sp>
      <p:sp>
        <p:nvSpPr>
          <p:cNvPr id="5140" name="Text Box 33"/>
          <p:cNvSpPr txBox="1">
            <a:spLocks noChangeArrowheads="1"/>
          </p:cNvSpPr>
          <p:nvPr/>
        </p:nvSpPr>
        <p:spPr bwMode="auto">
          <a:xfrm>
            <a:off x="3635375" y="38608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41" name="Line 34"/>
          <p:cNvSpPr>
            <a:spLocks noChangeShapeType="1"/>
          </p:cNvSpPr>
          <p:nvPr/>
        </p:nvSpPr>
        <p:spPr bwMode="auto">
          <a:xfrm>
            <a:off x="5003800" y="1989138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42" name="Text Box 36"/>
          <p:cNvSpPr txBox="1">
            <a:spLocks noChangeArrowheads="1"/>
          </p:cNvSpPr>
          <p:nvPr/>
        </p:nvSpPr>
        <p:spPr bwMode="auto">
          <a:xfrm>
            <a:off x="5292725" y="17478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=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508625" y="1557338"/>
            <a:ext cx="792163" cy="820737"/>
            <a:chOff x="3470" y="981"/>
            <a:chExt cx="499" cy="517"/>
          </a:xfrm>
        </p:grpSpPr>
        <p:sp>
          <p:nvSpPr>
            <p:cNvPr id="5176" name="Line 40"/>
            <p:cNvSpPr>
              <a:spLocks noChangeShapeType="1"/>
            </p:cNvSpPr>
            <p:nvPr/>
          </p:nvSpPr>
          <p:spPr bwMode="auto">
            <a:xfrm>
              <a:off x="3742" y="1253"/>
              <a:ext cx="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Text Box 37"/>
            <p:cNvSpPr txBox="1">
              <a:spLocks noChangeArrowheads="1"/>
            </p:cNvSpPr>
            <p:nvPr/>
          </p:nvSpPr>
          <p:spPr bwMode="auto">
            <a:xfrm>
              <a:off x="3470" y="1101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20</a:t>
              </a:r>
            </a:p>
          </p:txBody>
        </p:sp>
        <p:sp>
          <p:nvSpPr>
            <p:cNvPr id="5178" name="Text Box 38"/>
            <p:cNvSpPr txBox="1">
              <a:spLocks noChangeArrowheads="1"/>
            </p:cNvSpPr>
            <p:nvPr/>
          </p:nvSpPr>
          <p:spPr bwMode="auto">
            <a:xfrm>
              <a:off x="3696" y="981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</a:t>
              </a:r>
            </a:p>
          </p:txBody>
        </p:sp>
        <p:sp>
          <p:nvSpPr>
            <p:cNvPr id="5179" name="Text Box 41"/>
            <p:cNvSpPr txBox="1">
              <a:spLocks noChangeArrowheads="1"/>
            </p:cNvSpPr>
            <p:nvPr/>
          </p:nvSpPr>
          <p:spPr bwMode="auto">
            <a:xfrm>
              <a:off x="3651" y="1207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2</a:t>
              </a:r>
            </a:p>
          </p:txBody>
        </p:sp>
      </p:grp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468313" y="2708275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2. .Выделите целую часть из дробной части числа: </a:t>
            </a:r>
          </a:p>
        </p:txBody>
      </p:sp>
      <p:sp>
        <p:nvSpPr>
          <p:cNvPr id="5145" name="Text Box 48"/>
          <p:cNvSpPr txBox="1">
            <a:spLocks noChangeArrowheads="1"/>
          </p:cNvSpPr>
          <p:nvPr/>
        </p:nvSpPr>
        <p:spPr bwMode="auto">
          <a:xfrm>
            <a:off x="1187450" y="42926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1619250" y="3141663"/>
            <a:ext cx="720725" cy="889000"/>
            <a:chOff x="1020" y="1979"/>
            <a:chExt cx="454" cy="560"/>
          </a:xfrm>
        </p:grpSpPr>
        <p:sp>
          <p:nvSpPr>
            <p:cNvPr id="5172" name="Text Box 64"/>
            <p:cNvSpPr txBox="1">
              <a:spLocks noChangeArrowheads="1"/>
            </p:cNvSpPr>
            <p:nvPr/>
          </p:nvSpPr>
          <p:spPr bwMode="auto">
            <a:xfrm>
              <a:off x="1020" y="2115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4</a:t>
              </a:r>
            </a:p>
          </p:txBody>
        </p:sp>
        <p:sp>
          <p:nvSpPr>
            <p:cNvPr id="5173" name="Text Box 65"/>
            <p:cNvSpPr txBox="1">
              <a:spLocks noChangeArrowheads="1"/>
            </p:cNvSpPr>
            <p:nvPr/>
          </p:nvSpPr>
          <p:spPr bwMode="auto">
            <a:xfrm>
              <a:off x="1156" y="197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9</a:t>
              </a:r>
            </a:p>
          </p:txBody>
        </p:sp>
        <p:sp>
          <p:nvSpPr>
            <p:cNvPr id="5174" name="Text Box 69"/>
            <p:cNvSpPr txBox="1">
              <a:spLocks noChangeArrowheads="1"/>
            </p:cNvSpPr>
            <p:nvPr/>
          </p:nvSpPr>
          <p:spPr bwMode="auto">
            <a:xfrm>
              <a:off x="1111" y="2251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10</a:t>
              </a:r>
            </a:p>
          </p:txBody>
        </p:sp>
        <p:sp>
          <p:nvSpPr>
            <p:cNvPr id="5175" name="Line 70"/>
            <p:cNvSpPr>
              <a:spLocks noChangeShapeType="1"/>
            </p:cNvSpPr>
            <p:nvPr/>
          </p:nvSpPr>
          <p:spPr bwMode="auto">
            <a:xfrm>
              <a:off x="1202" y="225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6732588" y="32845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5</a:t>
            </a:r>
          </a:p>
        </p:txBody>
      </p:sp>
      <p:sp>
        <p:nvSpPr>
          <p:cNvPr id="17487" name="Text Box 79"/>
          <p:cNvSpPr txBox="1">
            <a:spLocks noChangeArrowheads="1"/>
          </p:cNvSpPr>
          <p:nvPr/>
        </p:nvSpPr>
        <p:spPr bwMode="auto">
          <a:xfrm>
            <a:off x="539750" y="4365625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3. Представьте число в виде неправильной дроби: </a:t>
            </a:r>
          </a:p>
        </p:txBody>
      </p: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1835150" y="4221163"/>
            <a:ext cx="3673475" cy="2238375"/>
            <a:chOff x="1156" y="2659"/>
            <a:chExt cx="2314" cy="1410"/>
          </a:xfrm>
        </p:grpSpPr>
        <p:sp>
          <p:nvSpPr>
            <p:cNvPr id="5155" name="Text Box 19"/>
            <p:cNvSpPr txBox="1">
              <a:spLocks noChangeArrowheads="1"/>
            </p:cNvSpPr>
            <p:nvPr/>
          </p:nvSpPr>
          <p:spPr bwMode="auto">
            <a:xfrm>
              <a:off x="1156" y="2659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5156" name="Text Box 28"/>
            <p:cNvSpPr txBox="1">
              <a:spLocks noChangeArrowheads="1"/>
            </p:cNvSpPr>
            <p:nvPr/>
          </p:nvSpPr>
          <p:spPr bwMode="auto">
            <a:xfrm>
              <a:off x="1473" y="2961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1</a:t>
              </a:r>
            </a:p>
          </p:txBody>
        </p:sp>
        <p:sp>
          <p:nvSpPr>
            <p:cNvPr id="5157" name="Text Box 81"/>
            <p:cNvSpPr txBox="1">
              <a:spLocks noChangeArrowheads="1"/>
            </p:cNvSpPr>
            <p:nvPr/>
          </p:nvSpPr>
          <p:spPr bwMode="auto">
            <a:xfrm>
              <a:off x="1519" y="383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5158" name="Text Box 87"/>
            <p:cNvSpPr txBox="1">
              <a:spLocks noChangeArrowheads="1"/>
            </p:cNvSpPr>
            <p:nvPr/>
          </p:nvSpPr>
          <p:spPr bwMode="auto">
            <a:xfrm>
              <a:off x="2018" y="3838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grpSp>
          <p:nvGrpSpPr>
            <p:cNvPr id="10" name="Group 91"/>
            <p:cNvGrpSpPr>
              <a:grpSpLocks/>
            </p:cNvGrpSpPr>
            <p:nvPr/>
          </p:nvGrpSpPr>
          <p:grpSpPr bwMode="auto">
            <a:xfrm>
              <a:off x="1292" y="2976"/>
              <a:ext cx="2178" cy="685"/>
              <a:chOff x="1292" y="2976"/>
              <a:chExt cx="2178" cy="685"/>
            </a:xfrm>
          </p:grpSpPr>
          <p:sp>
            <p:nvSpPr>
              <p:cNvPr id="5160" name="Text Box 89"/>
              <p:cNvSpPr txBox="1">
                <a:spLocks noChangeArrowheads="1"/>
              </p:cNvSpPr>
              <p:nvPr/>
            </p:nvSpPr>
            <p:spPr bwMode="auto">
              <a:xfrm>
                <a:off x="2971" y="3249"/>
                <a:ext cx="4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10</a:t>
                </a:r>
              </a:p>
            </p:txBody>
          </p:sp>
          <p:sp>
            <p:nvSpPr>
              <p:cNvPr id="5161" name="Text Box 83"/>
              <p:cNvSpPr txBox="1">
                <a:spLocks noChangeArrowheads="1"/>
              </p:cNvSpPr>
              <p:nvPr/>
            </p:nvSpPr>
            <p:spPr bwMode="auto">
              <a:xfrm>
                <a:off x="1474" y="3249"/>
                <a:ext cx="2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6</a:t>
                </a:r>
              </a:p>
            </p:txBody>
          </p:sp>
          <p:sp>
            <p:nvSpPr>
              <p:cNvPr id="5162" name="Text Box 23"/>
              <p:cNvSpPr txBox="1">
                <a:spLocks noChangeArrowheads="1"/>
              </p:cNvSpPr>
              <p:nvPr/>
            </p:nvSpPr>
            <p:spPr bwMode="auto">
              <a:xfrm>
                <a:off x="1565" y="3067"/>
                <a:ext cx="3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5163" name="Text Box 67"/>
              <p:cNvSpPr txBox="1">
                <a:spLocks noChangeArrowheads="1"/>
              </p:cNvSpPr>
              <p:nvPr/>
            </p:nvSpPr>
            <p:spPr bwMode="auto">
              <a:xfrm>
                <a:off x="1565" y="3385"/>
                <a:ext cx="1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5164" name="Text Box 74"/>
              <p:cNvSpPr txBox="1">
                <a:spLocks noChangeArrowheads="1"/>
              </p:cNvSpPr>
              <p:nvPr/>
            </p:nvSpPr>
            <p:spPr bwMode="auto">
              <a:xfrm>
                <a:off x="2018" y="3430"/>
                <a:ext cx="4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5165" name="Text Box 80"/>
              <p:cNvSpPr txBox="1">
                <a:spLocks noChangeArrowheads="1"/>
              </p:cNvSpPr>
              <p:nvPr/>
            </p:nvSpPr>
            <p:spPr bwMode="auto">
              <a:xfrm>
                <a:off x="1292" y="3113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5</a:t>
                </a:r>
              </a:p>
            </p:txBody>
          </p:sp>
          <p:sp>
            <p:nvSpPr>
              <p:cNvPr id="5166" name="Line 82"/>
              <p:cNvSpPr>
                <a:spLocks noChangeShapeType="1"/>
              </p:cNvSpPr>
              <p:nvPr/>
            </p:nvSpPr>
            <p:spPr bwMode="auto">
              <a:xfrm>
                <a:off x="1474" y="324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7" name="Text Box 84"/>
              <p:cNvSpPr txBox="1">
                <a:spLocks noChangeArrowheads="1"/>
              </p:cNvSpPr>
              <p:nvPr/>
            </p:nvSpPr>
            <p:spPr bwMode="auto">
              <a:xfrm>
                <a:off x="1610" y="3097"/>
                <a:ext cx="3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/>
                  <a:t>=</a:t>
                </a:r>
              </a:p>
            </p:txBody>
          </p:sp>
          <p:sp>
            <p:nvSpPr>
              <p:cNvPr id="5168" name="Text Box 85"/>
              <p:cNvSpPr txBox="1">
                <a:spLocks noChangeArrowheads="1"/>
              </p:cNvSpPr>
              <p:nvPr/>
            </p:nvSpPr>
            <p:spPr bwMode="auto">
              <a:xfrm>
                <a:off x="2653" y="3113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12</a:t>
                </a:r>
              </a:p>
            </p:txBody>
          </p:sp>
          <p:sp>
            <p:nvSpPr>
              <p:cNvPr id="5169" name="Text Box 86"/>
              <p:cNvSpPr txBox="1">
                <a:spLocks noChangeArrowheads="1"/>
              </p:cNvSpPr>
              <p:nvPr/>
            </p:nvSpPr>
            <p:spPr bwMode="auto">
              <a:xfrm>
                <a:off x="2971" y="2976"/>
                <a:ext cx="3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/>
                  <a:t>7</a:t>
                </a:r>
              </a:p>
            </p:txBody>
          </p:sp>
          <p:sp>
            <p:nvSpPr>
              <p:cNvPr id="5170" name="Line 88"/>
              <p:cNvSpPr>
                <a:spLocks noChangeShapeType="1"/>
              </p:cNvSpPr>
              <p:nvPr/>
            </p:nvSpPr>
            <p:spPr bwMode="auto">
              <a:xfrm>
                <a:off x="2971" y="324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1" name="Text Box 90"/>
              <p:cNvSpPr txBox="1">
                <a:spLocks noChangeArrowheads="1"/>
              </p:cNvSpPr>
              <p:nvPr/>
            </p:nvSpPr>
            <p:spPr bwMode="auto">
              <a:xfrm>
                <a:off x="3198" y="3097"/>
                <a:ext cx="2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/>
                  <a:t>=</a:t>
                </a:r>
              </a:p>
            </p:txBody>
          </p:sp>
        </p:grpSp>
      </p:grpSp>
      <p:sp>
        <p:nvSpPr>
          <p:cNvPr id="5150" name="Text Box 94"/>
          <p:cNvSpPr txBox="1">
            <a:spLocks noChangeArrowheads="1"/>
          </p:cNvSpPr>
          <p:nvPr/>
        </p:nvSpPr>
        <p:spPr bwMode="auto">
          <a:xfrm>
            <a:off x="2627313" y="60928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2916238" y="4724400"/>
            <a:ext cx="647700" cy="890588"/>
            <a:chOff x="1837" y="2976"/>
            <a:chExt cx="408" cy="561"/>
          </a:xfrm>
        </p:grpSpPr>
        <p:sp>
          <p:nvSpPr>
            <p:cNvPr id="5152" name="Text Box 93"/>
            <p:cNvSpPr txBox="1">
              <a:spLocks noChangeArrowheads="1"/>
            </p:cNvSpPr>
            <p:nvPr/>
          </p:nvSpPr>
          <p:spPr bwMode="auto">
            <a:xfrm>
              <a:off x="1837" y="297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31</a:t>
              </a:r>
            </a:p>
          </p:txBody>
        </p:sp>
        <p:sp>
          <p:nvSpPr>
            <p:cNvPr id="5153" name="Line 95"/>
            <p:cNvSpPr>
              <a:spLocks noChangeShapeType="1"/>
            </p:cNvSpPr>
            <p:nvPr/>
          </p:nvSpPr>
          <p:spPr bwMode="auto">
            <a:xfrm>
              <a:off x="188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Text Box 96"/>
            <p:cNvSpPr txBox="1">
              <a:spLocks noChangeArrowheads="1"/>
            </p:cNvSpPr>
            <p:nvPr/>
          </p:nvSpPr>
          <p:spPr bwMode="auto">
            <a:xfrm>
              <a:off x="1882" y="324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741</Words>
  <Application>Microsoft Office PowerPoint</Application>
  <PresentationFormat>Экран (4:3)</PresentationFormat>
  <Paragraphs>199</Paragraphs>
  <Slides>26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Формула</vt:lpstr>
      <vt:lpstr>Слайд 1</vt:lpstr>
      <vt:lpstr>Слайд 2</vt:lpstr>
      <vt:lpstr>Слайд 3</vt:lpstr>
      <vt:lpstr>Тема урока :  Обобщение по теме «Сложение и вычитание смешанных чисел» </vt:lpstr>
      <vt:lpstr>Цели урока :  Повторить… Подготовиться… </vt:lpstr>
      <vt:lpstr>Цели урока :  Повторить сложение и вычитание смешанных чисел. Подготовиться к контрольной работе. </vt:lpstr>
      <vt:lpstr>Восстановите алгоритм сложения смешанных чисел:</vt:lpstr>
      <vt:lpstr>Восстановите алгоритм вычитания смешанных чисел:</vt:lpstr>
      <vt:lpstr>Слайд 9</vt:lpstr>
      <vt:lpstr>Слайд 10</vt:lpstr>
      <vt:lpstr> Найдите  ошибку:</vt:lpstr>
      <vt:lpstr>Представить обыкновенные дроби в виде десятичных: 2/5, , 4/25, 7/10, 13/50</vt:lpstr>
      <vt:lpstr>22 ноября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Вспомним законы  вычитания.</vt:lpstr>
      <vt:lpstr>Вычислите используя свойства сложения и вычитания.</vt:lpstr>
      <vt:lpstr>Домашнее задание</vt:lpstr>
      <vt:lpstr>Закончите предложения: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2023-11-11T18:14:39Z</dcterms:created>
  <dcterms:modified xsi:type="dcterms:W3CDTF">2023-11-21T19:42:51Z</dcterms:modified>
</cp:coreProperties>
</file>