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8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9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3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7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6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8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4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7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2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47D9-E32E-4B7E-8C88-9FDB86FAC8B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0E1FC-9D01-445F-9032-6745C6D46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9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0312"/>
            <a:ext cx="8458200" cy="7725192"/>
          </a:xfrm>
          <a:prstGeom prst="rect">
            <a:avLst/>
          </a:prstGeom>
        </p:spPr>
        <p:txBody>
          <a:bodyPr wrap="square" numCol="2" spcCol="396000">
            <a:spAutoFit/>
          </a:bodyPr>
          <a:lstStyle/>
          <a:p>
            <a:pPr algn="ctr" fontAlgn="base"/>
            <a:r>
              <a:rPr lang="ru-RU" sz="1600" b="1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учителей, работающих с аутичными детьми:</a:t>
            </a:r>
            <a:endParaRPr lang="ru-RU" sz="1600" b="0" i="0" dirty="0" smtClean="0">
              <a:solidFill>
                <a:srgbClr val="52525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Нужен посредник между ребенком и окружающими, который сопровождает его в школьной жизни, находится в контакте с учителями и родителями.</a:t>
            </a: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необходимо установить предварительный контакт с аутичным ребенком.</a:t>
            </a: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нежелательных конфликтов, учитель должен предварительно тактично предупредить и подготовить детей в классе к появлению аутичного ребенка.</a:t>
            </a: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одноклассников педагогу необходимо найти детей, которые могли бы общаться на переменах с аутичным ребенком.</a:t>
            </a: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повысить мотивацию ребенка к обучению и вызвать потребность в диалоге, взрослый может на время проведения занятий с его согласия поменяться с ним ролями. Пусть ребенок попытается объяснить "непонятливому" взрослому, как выполнять то или иное задание. В этом случае он почувствует свою значимость.</a:t>
            </a:r>
          </a:p>
          <a:p>
            <a:pPr algn="just" fontAlgn="base">
              <a:buFont typeface="+mj-lt"/>
              <a:buAutoNum type="arabicPeriod"/>
            </a:pPr>
            <a:endParaRPr lang="ru-RU" sz="1600" b="0" i="0" dirty="0" smtClean="0">
              <a:solidFill>
                <a:srgbClr val="52525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endParaRPr lang="ru-RU" sz="1600" dirty="0">
              <a:solidFill>
                <a:srgbClr val="5252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endParaRPr lang="ru-RU" sz="1600" b="0" i="0" dirty="0" smtClean="0">
              <a:solidFill>
                <a:srgbClr val="52525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endParaRPr lang="ru-RU" sz="1600" dirty="0">
              <a:solidFill>
                <a:srgbClr val="5252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endParaRPr lang="ru-RU" sz="1600" b="0" i="0" dirty="0" smtClean="0">
              <a:solidFill>
                <a:srgbClr val="52525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endParaRPr lang="ru-RU" sz="1600" dirty="0">
              <a:solidFill>
                <a:srgbClr val="5252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endParaRPr lang="ru-RU" sz="1600" b="0" i="0" dirty="0" smtClean="0">
              <a:solidFill>
                <a:srgbClr val="52525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 аутизмом свойственны бесцельные монотонные движения, раскачивания. Отвлечь их от стереотипного ритма можно, используя эмоционально насыщенные ритмические игры и танцевальные движения.</a:t>
            </a: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не принимает инструкций и правил, которые вы ему предлагаете, ни в коем случае не навязывайте их насильно. Лучше присмотритесь к тому, что и как хочет делать он сам, подыграйте ему, займитесь тем, что ему интересно. Это поможет наладить с ребенком контакт.</a:t>
            </a: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следует заранее продумать и написать индивидуальные задания на карточках, которые он будет давать ребенку при малейших признаках усталости или недовольства с его стороны.</a:t>
            </a:r>
          </a:p>
          <a:p>
            <a:pPr algn="just" fontAlgn="base"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помочь ребенку ориентироваться на рабочем месте, желательно сделать разметку на столе или парте: нарисовать контуры тетради или листа, линейки, ручки. Тогда ему легче будет привыкнуть к своей парте и осмыслить, что от него требуется.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6528" y="1197864"/>
            <a:ext cx="309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«Рекомендации для педагогов по обучению детей с аутизмом»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80576" y="4868436"/>
            <a:ext cx="2715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группы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Ш-42</a:t>
            </a:r>
          </a:p>
          <a:p>
            <a:pPr algn="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127" y="2549772"/>
            <a:ext cx="2658618" cy="17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656" y="117693"/>
            <a:ext cx="7668768" cy="6740307"/>
          </a:xfrm>
          <a:prstGeom prst="rect">
            <a:avLst/>
          </a:prstGeom>
        </p:spPr>
        <p:txBody>
          <a:bodyPr wrap="square" numCol="2" spcCol="43200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600" b="1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 эффективности учебного процесса аутичного ребенка:</a:t>
            </a:r>
            <a:endParaRPr lang="ru-RU" sz="1600" b="0" i="0" dirty="0" smtClean="0">
              <a:solidFill>
                <a:srgbClr val="52525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endParaRPr lang="ru-RU" sz="1600" b="0" i="0" dirty="0" smtClean="0">
              <a:solidFill>
                <a:srgbClr val="52525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совместимость учителя и ученика;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индивидуальной учебной программы для каждого ребенка по разным предметам, индивидуальных занятий со специалистами;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сопровождение ребенка в течение учебного дня;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специалистов с учителями по сопровождению аутичного ребенка;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отдельного игрового пространства, где ребенок мог бы провести пугающую его перемену;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сопровождения аутичного ребенка во время учебного процесса;</a:t>
            </a:r>
          </a:p>
          <a:p>
            <a:pPr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мониторинг ситуации, позволяющий оперативно вносить изменения в учебный процесс.</a:t>
            </a:r>
          </a:p>
          <a:p>
            <a:pPr algn="just" fontAlgn="base">
              <a:lnSpc>
                <a:spcPct val="150000"/>
              </a:lnSpc>
            </a:pPr>
            <a:r>
              <a:rPr lang="ru-RU" sz="1600" b="0" i="0" dirty="0" smtClean="0">
                <a:solidFill>
                  <a:srgbClr val="5252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успеха в обучении аутичных детей является не овладение школьными знаниями, умениями и навыками, а положительная динамика в социализации. Можно научить ребенка максимально возможной для него адаптации в обществе, причем максимум для них очень и очень высок. Надежда есть, что такой ребенок вырастет уверенным в своих силах, счастливым, со многими важными навыками. Но не стоит ждать, что он станет "как все".</a:t>
            </a:r>
            <a:endParaRPr lang="ru-RU" sz="1600" b="0" i="0" dirty="0">
              <a:solidFill>
                <a:srgbClr val="52525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182" y="611124"/>
            <a:ext cx="3579015" cy="53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71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450</Words>
  <Application>Microsoft Office PowerPoint</Application>
  <PresentationFormat>Широкоэкранный</PresentationFormat>
  <Paragraphs>32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</cp:revision>
  <dcterms:created xsi:type="dcterms:W3CDTF">2025-12-19T20:47:02Z</dcterms:created>
  <dcterms:modified xsi:type="dcterms:W3CDTF">2025-12-19T21:00:37Z</dcterms:modified>
</cp:coreProperties>
</file>