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302A"/>
    <a:srgbClr val="F2EDE6"/>
    <a:srgbClr val="CFC1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837499-DF37-4CB0-ACE2-613359F00352}" v="1835" dt="2025-10-26T12:07:33.9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2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>
            <a:extLst>
              <a:ext uri="{FF2B5EF4-FFF2-40B4-BE49-F238E27FC236}">
                <a16:creationId xmlns:a16="http://schemas.microsoft.com/office/drawing/2014/main" id="{9B428377-1415-633A-2E62-F2643EAF1B75}"/>
              </a:ext>
            </a:extLst>
          </p:cNvPr>
          <p:cNvSpPr/>
          <p:nvPr/>
        </p:nvSpPr>
        <p:spPr>
          <a:xfrm>
            <a:off x="4057792" y="5110787"/>
            <a:ext cx="1753685" cy="1728514"/>
          </a:xfrm>
          <a:prstGeom prst="ellipse">
            <a:avLst/>
          </a:prstGeom>
          <a:solidFill>
            <a:srgbClr val="CFC1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68163FB6-A6EA-A063-C804-FE4A59377816}"/>
              </a:ext>
            </a:extLst>
          </p:cNvPr>
          <p:cNvSpPr/>
          <p:nvPr/>
        </p:nvSpPr>
        <p:spPr>
          <a:xfrm>
            <a:off x="167657" y="223403"/>
            <a:ext cx="3026917" cy="1075128"/>
          </a:xfrm>
          <a:prstGeom prst="ellipse">
            <a:avLst/>
          </a:prstGeom>
          <a:solidFill>
            <a:srgbClr val="CFC1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1E03A9E-F9BF-D726-F39B-58DED37063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39203"/>
              </p:ext>
            </p:extLst>
          </p:nvPr>
        </p:nvGraphicFramePr>
        <p:xfrm>
          <a:off x="-10438" y="-10438"/>
          <a:ext cx="9910146" cy="6966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3382">
                  <a:extLst>
                    <a:ext uri="{9D8B030D-6E8A-4147-A177-3AD203B41FA5}">
                      <a16:colId xmlns:a16="http://schemas.microsoft.com/office/drawing/2014/main" val="3295459432"/>
                    </a:ext>
                  </a:extLst>
                </a:gridCol>
                <a:gridCol w="3303382">
                  <a:extLst>
                    <a:ext uri="{9D8B030D-6E8A-4147-A177-3AD203B41FA5}">
                      <a16:colId xmlns:a16="http://schemas.microsoft.com/office/drawing/2014/main" val="2869437132"/>
                    </a:ext>
                  </a:extLst>
                </a:gridCol>
                <a:gridCol w="3303382">
                  <a:extLst>
                    <a:ext uri="{9D8B030D-6E8A-4147-A177-3AD203B41FA5}">
                      <a16:colId xmlns:a16="http://schemas.microsoft.com/office/drawing/2014/main" val="969424399"/>
                    </a:ext>
                  </a:extLst>
                </a:gridCol>
              </a:tblGrid>
              <a:tr h="696685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ru-RU" sz="1600" dirty="0">
                        <a:solidFill>
                          <a:schemeClr val="accent2">
                            <a:lumMod val="49000"/>
                          </a:schemeClr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1600" dirty="0" smtClean="0">
                          <a:solidFill>
                            <a:srgbClr val="F2EDE6"/>
                          </a:solidFill>
                          <a:latin typeface="Times New Roman"/>
                        </a:rPr>
                        <a:t>МЕТОДЫ</a:t>
                      </a:r>
                      <a:r>
                        <a:rPr lang="ru-RU" sz="1600" baseline="0" dirty="0" smtClean="0">
                          <a:solidFill>
                            <a:srgbClr val="F2EDE6"/>
                          </a:solidFill>
                          <a:latin typeface="Times New Roman"/>
                        </a:rPr>
                        <a:t> </a:t>
                      </a:r>
                    </a:p>
                    <a:p>
                      <a:pPr lvl="0" algn="ctr">
                        <a:buNone/>
                      </a:pPr>
                      <a:r>
                        <a:rPr lang="ru-RU" sz="1600" baseline="0" dirty="0" smtClean="0">
                          <a:solidFill>
                            <a:srgbClr val="F2EDE6"/>
                          </a:solidFill>
                          <a:latin typeface="Times New Roman"/>
                        </a:rPr>
                        <a:t>И ПРИЕМЫ</a:t>
                      </a:r>
                      <a:endParaRPr lang="ru-RU" sz="1600" dirty="0" smtClean="0">
                        <a:solidFill>
                          <a:srgbClr val="F2EDE6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1600" dirty="0" smtClean="0">
                          <a:solidFill>
                            <a:srgbClr val="F2EDE6"/>
                          </a:solidFill>
                          <a:latin typeface="Times New Roman"/>
                        </a:rPr>
                        <a:t>ИСПОЛЬЗУЕМЫЕ ПЕДАГОГОМ:</a:t>
                      </a:r>
                      <a:endParaRPr lang="ru-RU" dirty="0">
                        <a:solidFill>
                          <a:srgbClr val="F2EDE6"/>
                        </a:solidFill>
                      </a:endParaRPr>
                    </a:p>
                    <a:p>
                      <a:pPr lvl="0" algn="ctr">
                        <a:buNone/>
                      </a:pPr>
                      <a:endParaRPr lang="ru-RU" sz="180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Визуализация</a:t>
                      </a:r>
                      <a:r>
                        <a:rPr lang="ru-RU" sz="18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Использование карточек(система обмена изображениями), расписания дня, символов для понимания структуры и последовательности действий. </a:t>
                      </a: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ABA-терапия (Прикладной анализ поведения)</a:t>
                      </a:r>
                      <a:r>
                        <a:rPr lang="ru-RU" sz="18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Обучение через структурированные занятия, разбитые на маленькие шаги.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Сенсорная интеграция</a:t>
                      </a:r>
                      <a:r>
                        <a:rPr lang="ru-RU" sz="18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Создание сенсорной «разгрузки»), чтобы справиться с гиперчувствительностью к раздражителям.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социальных навыков</a:t>
                      </a:r>
                      <a:r>
                        <a:rPr lang="ru-RU" sz="18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Ролевые игры, кукольный театр</a:t>
                      </a:r>
                      <a:r>
                        <a:rPr lang="ru-RU" sz="1800" b="0" i="0" kern="1200" baseline="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др.</a:t>
                      </a:r>
                      <a:endParaRPr lang="ru-RU" sz="1800" b="0" i="0" kern="1200" dirty="0">
                        <a:solidFill>
                          <a:srgbClr val="38302A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38302A"/>
                          </a:solidFill>
                          <a:latin typeface="Times New Roman"/>
                        </a:rPr>
                        <a:t>  </a:t>
                      </a:r>
                      <a:endParaRPr lang="ru-RU" sz="1600" b="1" dirty="0" smtClean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Аутизм</a:t>
                      </a:r>
                      <a:r>
                        <a:rPr lang="ru-RU" sz="1600" b="1" baseline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 - это</a:t>
                      </a:r>
                      <a:r>
                        <a:rPr lang="ru-RU" sz="1600" b="1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?</a:t>
                      </a:r>
                      <a:endParaRPr lang="ru-RU" sz="1600" b="1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r>
                        <a:rPr lang="ru-RU" sz="180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неврологическое расстройство развития, которое влияет на то, как ребенок взаимодействует с другими, общается и воспринимает мир, характеризуясь трудностями в социальном взаимодействии, коммуникации, а также ограниченными, повторяющимися интересами и действиями</a:t>
                      </a:r>
                      <a:r>
                        <a:rPr lang="ru-RU" sz="18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lvl="0" algn="just">
                        <a:buNone/>
                      </a:pPr>
                      <a:endParaRPr lang="ru-RU" sz="1800" b="0" i="0" kern="1200" dirty="0" smtClean="0">
                        <a:solidFill>
                          <a:srgbClr val="38302A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just">
                        <a:buNone/>
                      </a:pPr>
                      <a:r>
                        <a:rPr lang="ru-RU" sz="18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Важно помнить –</a:t>
                      </a:r>
                      <a:r>
                        <a:rPr lang="ru-RU" sz="1800" b="0" i="0" kern="1200" baseline="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это спектр!</a:t>
                      </a:r>
                      <a:endParaRPr lang="ru-RU" sz="1800" b="0" i="0" kern="1200" dirty="0" smtClean="0">
                        <a:solidFill>
                          <a:srgbClr val="38302A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ru-RU" sz="12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12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Министерство образования и науки Краснодарского края</a:t>
                      </a:r>
                    </a:p>
                    <a:p>
                      <a:pPr lvl="0" algn="ctr">
                        <a:buNone/>
                      </a:pPr>
                      <a:r>
                        <a:rPr lang="ru-RU" sz="12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Государственное бюджетное профессиональное образовательное учреждение Краснодарского края "Ейский полипрофильный колледж"</a:t>
                      </a:r>
                    </a:p>
                    <a:p>
                      <a:pPr lvl="0" algn="ctr">
                        <a:buNone/>
                      </a:pPr>
                      <a:endParaRPr lang="ru-RU" sz="12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2400" b="1" i="0" u="none" strike="noStrike" noProof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Рекомендации учителю</a:t>
                      </a:r>
                      <a:r>
                        <a:rPr lang="ru-RU" sz="2400" b="1" i="0" u="none" strike="noStrike" baseline="0" noProof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 по работе с детьми с аутизмом</a:t>
                      </a:r>
                      <a:endParaRPr lang="ru-RU" sz="2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2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2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2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2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2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r">
                        <a:buNone/>
                      </a:pPr>
                      <a:endParaRPr lang="ru-RU" sz="16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r">
                        <a:buNone/>
                      </a:pPr>
                      <a:endParaRPr lang="ru-RU" sz="16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r">
                        <a:buNone/>
                      </a:pPr>
                      <a:endParaRPr lang="ru-RU" sz="16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r">
                        <a:buNone/>
                      </a:pPr>
                      <a:r>
                        <a:rPr lang="ru-RU" sz="16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Подготовила: студентка ГБПОУ КК ЕПК</a:t>
                      </a:r>
                    </a:p>
                    <a:p>
                      <a:pPr lvl="0" algn="r">
                        <a:buNone/>
                      </a:pPr>
                      <a:r>
                        <a:rPr lang="ru-RU" sz="16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Группы Ш-42</a:t>
                      </a:r>
                    </a:p>
                    <a:p>
                      <a:pPr lvl="0" algn="r">
                        <a:buNone/>
                      </a:pPr>
                      <a:r>
                        <a:rPr lang="ru-RU" sz="16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Скворцова К.А.</a:t>
                      </a:r>
                    </a:p>
                    <a:p>
                      <a:pPr lvl="0" algn="r">
                        <a:buNone/>
                      </a:pPr>
                      <a:endParaRPr lang="ru-RU" sz="16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16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Ейск, 2025 г.</a:t>
                      </a:r>
                    </a:p>
                  </a:txBody>
                  <a:tcPr marL="74295" marR="74295" marT="37148" marB="3714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670962"/>
                  </a:ext>
                </a:extLst>
              </a:tr>
            </a:tbl>
          </a:graphicData>
        </a:graphic>
      </p:graphicFrame>
      <p:sp>
        <p:nvSpPr>
          <p:cNvPr id="6" name="Овал 5">
            <a:extLst>
              <a:ext uri="{FF2B5EF4-FFF2-40B4-BE49-F238E27FC236}">
                <a16:creationId xmlns:a16="http://schemas.microsoft.com/office/drawing/2014/main" id="{2FBAFB39-72C5-C36D-33E2-CE71811116AB}"/>
              </a:ext>
            </a:extLst>
          </p:cNvPr>
          <p:cNvSpPr/>
          <p:nvPr/>
        </p:nvSpPr>
        <p:spPr>
          <a:xfrm>
            <a:off x="7205795" y="2772774"/>
            <a:ext cx="2165592" cy="2043542"/>
          </a:xfrm>
          <a:prstGeom prst="ellipse">
            <a:avLst/>
          </a:prstGeom>
          <a:solidFill>
            <a:srgbClr val="CFC1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палец, Язык жестов, рука, дизайн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E2AAC79C-BB2B-F8BE-B79D-773934323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067" y="2916678"/>
            <a:ext cx="1787048" cy="1755733"/>
          </a:xfrm>
          <a:prstGeom prst="rect">
            <a:avLst/>
          </a:prstGeom>
        </p:spPr>
      </p:pic>
      <p:pic>
        <p:nvPicPr>
          <p:cNvPr id="3" name="Рисунок 2" descr="Изображение выглядит как Графика, графический дизайн, графическая вставка, Красочность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EC976585-C61B-26A2-ED72-AEBA7F851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57" y="38728"/>
            <a:ext cx="772678" cy="722239"/>
          </a:xfrm>
          <a:prstGeom prst="rect">
            <a:avLst/>
          </a:prstGeom>
        </p:spPr>
      </p:pic>
      <p:pic>
        <p:nvPicPr>
          <p:cNvPr id="9" name="Рисунок 8" descr="Изображение выглядит как графическая вставка, мультфильм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B7C8AAC6-13EA-471D-8DA3-628D0E4461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6047" y="4739950"/>
            <a:ext cx="2057173" cy="202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3BEF0B-CE1E-CD3B-6BF4-D49EA529B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>
            <a:extLst>
              <a:ext uri="{FF2B5EF4-FFF2-40B4-BE49-F238E27FC236}">
                <a16:creationId xmlns:a16="http://schemas.microsoft.com/office/drawing/2014/main" id="{47262E47-C967-F5DF-4B7F-9C129F2AFAD9}"/>
              </a:ext>
            </a:extLst>
          </p:cNvPr>
          <p:cNvSpPr/>
          <p:nvPr/>
        </p:nvSpPr>
        <p:spPr>
          <a:xfrm>
            <a:off x="6734132" y="132972"/>
            <a:ext cx="3059934" cy="984591"/>
          </a:xfrm>
          <a:prstGeom prst="ellipse">
            <a:avLst/>
          </a:prstGeom>
          <a:solidFill>
            <a:srgbClr val="CFC1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E23B4493-853B-751F-E3E9-3C58110602C8}"/>
              </a:ext>
            </a:extLst>
          </p:cNvPr>
          <p:cNvSpPr/>
          <p:nvPr/>
        </p:nvSpPr>
        <p:spPr>
          <a:xfrm>
            <a:off x="3754012" y="153526"/>
            <a:ext cx="1028119" cy="975282"/>
          </a:xfrm>
          <a:prstGeom prst="ellipse">
            <a:avLst/>
          </a:prstGeom>
          <a:solidFill>
            <a:srgbClr val="CFC1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Изображение выглядит как графическая вставка, эмотикон, смайлик, мультфильм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C0E35B3F-41E4-D913-0FE6-728A97B02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1680000">
            <a:off x="5023655" y="5318082"/>
            <a:ext cx="1445321" cy="1524522"/>
          </a:xfrm>
          <a:prstGeom prst="rect">
            <a:avLst/>
          </a:prstGeom>
        </p:spPr>
      </p:pic>
      <p:sp>
        <p:nvSpPr>
          <p:cNvPr id="7" name="Овал 6">
            <a:extLst>
              <a:ext uri="{FF2B5EF4-FFF2-40B4-BE49-F238E27FC236}">
                <a16:creationId xmlns:a16="http://schemas.microsoft.com/office/drawing/2014/main" id="{6E09F1EC-86AD-99BB-F439-DFA0CA0FED8E}"/>
              </a:ext>
            </a:extLst>
          </p:cNvPr>
          <p:cNvSpPr/>
          <p:nvPr/>
        </p:nvSpPr>
        <p:spPr>
          <a:xfrm>
            <a:off x="556562" y="1874610"/>
            <a:ext cx="2311728" cy="2043542"/>
          </a:xfrm>
          <a:prstGeom prst="ellipse">
            <a:avLst/>
          </a:prstGeom>
          <a:solidFill>
            <a:srgbClr val="CFC1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2248BC0-2FE1-A1B9-B8E8-C55BA0AB6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760880"/>
              </p:ext>
            </p:extLst>
          </p:nvPr>
        </p:nvGraphicFramePr>
        <p:xfrm>
          <a:off x="-10438" y="0"/>
          <a:ext cx="9910146" cy="69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3382">
                  <a:extLst>
                    <a:ext uri="{9D8B030D-6E8A-4147-A177-3AD203B41FA5}">
                      <a16:colId xmlns:a16="http://schemas.microsoft.com/office/drawing/2014/main" val="3295459432"/>
                    </a:ext>
                  </a:extLst>
                </a:gridCol>
                <a:gridCol w="3303382">
                  <a:extLst>
                    <a:ext uri="{9D8B030D-6E8A-4147-A177-3AD203B41FA5}">
                      <a16:colId xmlns:a16="http://schemas.microsoft.com/office/drawing/2014/main" val="2869437132"/>
                    </a:ext>
                  </a:extLst>
                </a:gridCol>
                <a:gridCol w="3303382">
                  <a:extLst>
                    <a:ext uri="{9D8B030D-6E8A-4147-A177-3AD203B41FA5}">
                      <a16:colId xmlns:a16="http://schemas.microsoft.com/office/drawing/2014/main" val="969424399"/>
                    </a:ext>
                  </a:extLst>
                </a:gridCol>
              </a:tblGrid>
              <a:tr h="69110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2400" b="1" i="0" u="none" strike="noStrike" noProof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ПРАКТИЧЕСКИЕ СОВЕТЫ ДЛЯ УЧИТЕЛЯ</a:t>
                      </a:r>
                    </a:p>
                    <a:p>
                      <a:pPr lvl="0" algn="ctr">
                        <a:buNone/>
                      </a:pPr>
                      <a:endParaRPr lang="ru-RU" sz="2400" b="1" i="0" u="none" strike="noStrike" noProof="0" dirty="0" smtClean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14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Четкость и краткость</a:t>
                      </a:r>
                      <a:endParaRPr lang="ru-RU" sz="1800" b="0" i="0" kern="1200" dirty="0" smtClean="0">
                        <a:solidFill>
                          <a:srgbClr val="38302A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Терпение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Предсказуемость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Поощрение и создание успеха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Индивидуализация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Спокойствие</a:t>
                      </a: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</a:txBody>
                  <a:tcPr marL="74295" marR="74295" marT="37148" marB="37148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500" dirty="0"/>
                        <a:t>                               </a:t>
                      </a:r>
                      <a:r>
                        <a:rPr lang="ru-RU" sz="1800" i="0" dirty="0">
                          <a:solidFill>
                            <a:srgbClr val="38302A"/>
                          </a:solidFill>
                          <a:latin typeface="Times New Roman"/>
                        </a:rPr>
                        <a:t>Признаки</a:t>
                      </a:r>
                      <a:endParaRPr lang="ru-RU" sz="1800" i="0" dirty="0">
                        <a:latin typeface="Times New Roman"/>
                      </a:endParaRPr>
                    </a:p>
                    <a:p>
                      <a:pPr lvl="0" algn="r">
                        <a:buNone/>
                      </a:pPr>
                      <a:r>
                        <a:rPr lang="ru-RU" sz="1800" i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аутизма:</a:t>
                      </a:r>
                      <a:endParaRPr lang="ru-RU" sz="1800" i="0" dirty="0"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i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i="0" dirty="0" smtClean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just">
                        <a:buNone/>
                      </a:pPr>
                      <a:endParaRPr lang="ru-RU" sz="1800" i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нарушения социального взаимодействия (избегание зрительного контакта, нежелание общаться),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 коммуникации (задержка речи, повторение слов - </a:t>
                      </a:r>
                      <a:r>
                        <a:rPr lang="ru-RU" sz="1600" dirty="0" err="1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эхолалия</a:t>
                      </a:r>
                      <a:r>
                        <a:rPr lang="ru-RU" sz="160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трудности с пониманием мимики),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повторяющиеся действия (раскачивание, выстраивание предметов)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Повышеннач</a:t>
                      </a:r>
                      <a:r>
                        <a:rPr lang="ru-RU" sz="1600" baseline="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38302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чувствительность к сенсорным стимулам (звукам, свету)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600" dirty="0" smtClean="0">
                        <a:solidFill>
                          <a:srgbClr val="38302A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i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ВАЖНО</a:t>
                      </a:r>
                      <a:r>
                        <a:rPr lang="ru-RU" sz="1800" i="0" dirty="0">
                          <a:solidFill>
                            <a:srgbClr val="38302A"/>
                          </a:solidFill>
                          <a:latin typeface="Times New Roman"/>
                        </a:rPr>
                        <a:t>! </a:t>
                      </a:r>
                    </a:p>
                    <a:p>
                      <a:pPr marL="0" lvl="0" indent="0" algn="just">
                        <a:buNone/>
                      </a:pPr>
                      <a:r>
                        <a:rPr lang="ru-RU" sz="1600" b="0" i="0" kern="1200" baseline="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Б</a:t>
                      </a:r>
                      <a:r>
                        <a:rPr lang="ru-RU" sz="16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ыть </a:t>
                      </a:r>
                      <a:r>
                        <a:rPr lang="ru-RU" sz="16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терпеливым и</a:t>
                      </a:r>
                      <a:r>
                        <a:rPr lang="ru-RU" sz="1600" b="1" i="0" kern="1200" baseline="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внимательным</a:t>
                      </a:r>
                      <a:r>
                        <a:rPr lang="ru-RU" sz="16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создавать </a:t>
                      </a:r>
                      <a:r>
                        <a:rPr lang="ru-RU" sz="1600" b="1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комфортную и доступную среду</a:t>
                      </a:r>
                      <a:r>
                        <a:rPr lang="ru-RU" sz="1600" b="0" i="0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endParaRPr lang="ru-RU" sz="1000" b="1" i="1" dirty="0">
                        <a:solidFill>
                          <a:srgbClr val="38302A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ru-RU" sz="1800" b="1" i="0" u="none" strike="noStrike" noProof="0" dirty="0" smtClean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1800" b="1" i="0" u="none" strike="noStrike" noProof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Направления </a:t>
                      </a:r>
                      <a:r>
                        <a:rPr lang="ru-RU" sz="18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коррекции</a:t>
                      </a:r>
                      <a:endParaRPr lang="ru-RU" dirty="0"/>
                    </a:p>
                    <a:p>
                      <a:pPr lvl="0" algn="ctr">
                        <a:buNone/>
                      </a:pPr>
                      <a:r>
                        <a:rPr lang="ru-RU" sz="1800" b="1" i="0" u="none" strike="noStrike" noProof="0" dirty="0" smtClean="0">
                          <a:solidFill>
                            <a:srgbClr val="38302A"/>
                          </a:solidFill>
                          <a:latin typeface="Times New Roman"/>
                        </a:rPr>
                        <a:t>НОДА:</a:t>
                      </a:r>
                    </a:p>
                    <a:p>
                      <a:pPr lvl="0" algn="ctr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endParaRPr lang="ru-RU" sz="18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1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Поведенческие методики</a:t>
                      </a:r>
                      <a:r>
                        <a:rPr lang="ru-RU" sz="1800" b="0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800" b="0" i="0" u="none" kern="1200" baseline="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Обучение конкретным навыкам (общение, самообслуживание), коррекция нежелательного поведения, использование карточек для коммуникации (PECS).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1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Логопедическая коррекция</a:t>
                      </a:r>
                      <a:r>
                        <a:rPr lang="ru-RU" sz="1800" b="0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 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0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речи, использование альтернативных методов коммуникации, </a:t>
                      </a:r>
                      <a:r>
                        <a:rPr lang="ru-RU" sz="1800" b="0" i="0" u="none" kern="1200" dirty="0" err="1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вокалотерапия</a:t>
                      </a:r>
                      <a:r>
                        <a:rPr lang="ru-RU" sz="1800" b="0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1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Нейропсихологическая и сенсорная терапия: 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0" i="0" u="none" kern="1200" dirty="0" smtClean="0">
                          <a:solidFill>
                            <a:srgbClr val="38302A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Коррекция работы мозга, сенсорная интеграция для гармонизации восприятия информации.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1600" b="1" i="0" u="none" strike="noStrike" noProof="0" dirty="0">
                        <a:solidFill>
                          <a:srgbClr val="38302A"/>
                        </a:solidFill>
                        <a:latin typeface="Times New Roman"/>
                      </a:endParaRPr>
                    </a:p>
                    <a:p>
                      <a:pPr marL="0" lvl="0" indent="0" algn="just">
                        <a:buNone/>
                      </a:pPr>
                      <a:r>
                        <a:rPr lang="ru-RU" sz="1600" b="1" i="0" u="none" strike="noStrike" noProof="0" dirty="0">
                          <a:solidFill>
                            <a:srgbClr val="38302A"/>
                          </a:solidFill>
                          <a:latin typeface="Times New Roman"/>
                        </a:rPr>
                        <a:t>   И многие другие.</a:t>
                      </a:r>
                    </a:p>
                  </a:txBody>
                  <a:tcPr marL="74295" marR="74295" marT="37148" marB="3714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670962"/>
                  </a:ext>
                </a:extLst>
              </a:tr>
            </a:tbl>
          </a:graphicData>
        </a:graphic>
      </p:graphicFrame>
      <p:pic>
        <p:nvPicPr>
          <p:cNvPr id="2" name="Рисунок 1" descr="Изображение выглядит как графическая вставка, мультфильм, иллюстрация, искусство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5E171762-F5AC-B7D5-79C9-B382B71E7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95" y="3918152"/>
            <a:ext cx="2671251" cy="2696547"/>
          </a:xfrm>
          <a:prstGeom prst="rect">
            <a:avLst/>
          </a:prstGeom>
        </p:spPr>
      </p:pic>
      <p:pic>
        <p:nvPicPr>
          <p:cNvPr id="10" name="Рисунок 9" descr="Изображение выглядит как графическая вставка, мультфильм, Мультфильм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24138416-1327-EC23-778C-A3DB417817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791" y="149857"/>
            <a:ext cx="1098118" cy="1109468"/>
          </a:xfrm>
          <a:prstGeom prst="rect">
            <a:avLst/>
          </a:prstGeom>
        </p:spPr>
      </p:pic>
      <p:pic>
        <p:nvPicPr>
          <p:cNvPr id="17" name="Рисунок 16" descr="Изображение выглядит как графическая вставка, Мультфильм, иллюстрация, мультфильм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2ED85507-127B-22DB-1F88-96675D412C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742784" y="5784929"/>
            <a:ext cx="1051282" cy="107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954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256</Words>
  <Application>Microsoft Office PowerPoint</Application>
  <PresentationFormat>Лист A4 (210x297 мм)</PresentationFormat>
  <Paragraphs>68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95</cp:revision>
  <dcterms:created xsi:type="dcterms:W3CDTF">2025-04-03T07:39:07Z</dcterms:created>
  <dcterms:modified xsi:type="dcterms:W3CDTF">2025-12-17T20:18:02Z</dcterms:modified>
</cp:coreProperties>
</file>