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30"/>
  </p:notesMasterIdLst>
  <p:handoutMasterIdLst>
    <p:handoutMasterId r:id="rId31"/>
  </p:handoutMasterIdLst>
  <p:sldIdLst>
    <p:sldId id="410" r:id="rId5"/>
    <p:sldId id="383" r:id="rId6"/>
    <p:sldId id="411" r:id="rId7"/>
    <p:sldId id="389" r:id="rId8"/>
    <p:sldId id="391" r:id="rId9"/>
    <p:sldId id="420" r:id="rId10"/>
    <p:sldId id="397" r:id="rId11"/>
    <p:sldId id="408" r:id="rId12"/>
    <p:sldId id="421" r:id="rId13"/>
    <p:sldId id="407" r:id="rId14"/>
    <p:sldId id="406" r:id="rId15"/>
    <p:sldId id="422" r:id="rId16"/>
    <p:sldId id="414" r:id="rId17"/>
    <p:sldId id="405" r:id="rId18"/>
    <p:sldId id="423" r:id="rId19"/>
    <p:sldId id="415" r:id="rId20"/>
    <p:sldId id="404" r:id="rId21"/>
    <p:sldId id="403" r:id="rId22"/>
    <p:sldId id="424" r:id="rId23"/>
    <p:sldId id="416" r:id="rId24"/>
    <p:sldId id="417" r:id="rId25"/>
    <p:sldId id="425" r:id="rId26"/>
    <p:sldId id="418" r:id="rId27"/>
    <p:sldId id="419" r:id="rId28"/>
    <p:sldId id="398" r:id="rId2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6327" autoAdjust="0"/>
  </p:normalViewPr>
  <p:slideViewPr>
    <p:cSldViewPr snapToGrid="0">
      <p:cViewPr varScale="1">
        <p:scale>
          <a:sx n="116" d="100"/>
          <a:sy n="116" d="100"/>
        </p:scale>
        <p:origin x="-252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54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51F6ED01-B613-435C-806E-485D60D5A270}" type="datetime1">
              <a:rPr lang="ru-RU" smtClean="0"/>
              <a:pPr rtl="0"/>
              <a:t>07.11.2025</a:t>
            </a:fld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2C230DF-5933-439D-898F-38E9AC9BA688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8" name="Верхний колонтитул 7">
            <a:extLst>
              <a:ext uri="{FF2B5EF4-FFF2-40B4-BE49-F238E27FC236}">
                <a16:creationId xmlns:a16="http://schemas.microsoft.com/office/drawing/2014/main" xmlns="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E22AA5DB-3D36-41C7-B5E9-13985188493D}" type="datetime1">
              <a:rPr lang="ru-RU" smtClean="0"/>
              <a:pPr/>
              <a:t>07.11.2025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A89C7E07-3C67-C64C-8DA0-0404F6303970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7777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023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6248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4596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4488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160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6183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7777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8276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618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624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82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777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618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16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475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F555767-B3D8-BD57-1D42-7F6E1E668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Полилиния 13">
              <a:extLst>
                <a:ext uri="{FF2B5EF4-FFF2-40B4-BE49-F238E27FC236}">
                  <a16:creationId xmlns:a16="http://schemas.microsoft.com/office/drawing/2014/main" xmlns="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" name="Полилиния 15">
              <a:extLst>
                <a:ext uri="{FF2B5EF4-FFF2-40B4-BE49-F238E27FC236}">
                  <a16:creationId xmlns:a16="http://schemas.microsoft.com/office/drawing/2014/main" xmlns="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457200" indent="0">
              <a:spcBef>
                <a:spcPts val="1800"/>
              </a:spcBef>
              <a:buNone/>
              <a:defRPr lang="ru-RU" sz="2000"/>
            </a:lvl2pPr>
            <a:lvl3pPr marL="914400" indent="0">
              <a:spcBef>
                <a:spcPts val="1800"/>
              </a:spcBef>
              <a:buNone/>
              <a:defRPr lang="ru-RU" sz="2000"/>
            </a:lvl3pPr>
            <a:lvl4pPr marL="1371600" indent="0">
              <a:spcBef>
                <a:spcPts val="1800"/>
              </a:spcBef>
              <a:buNone/>
              <a:defRPr lang="ru-RU" sz="2000"/>
            </a:lvl4pPr>
            <a:lvl5pPr marL="1828800" indent="0">
              <a:spcBef>
                <a:spcPts val="1800"/>
              </a:spcBef>
              <a:buNone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97D5AF2-684A-4A8D-3D82-B57D7AC44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>
              <a:extLst>
                <a:ext uri="{FF2B5EF4-FFF2-40B4-BE49-F238E27FC236}">
                  <a16:creationId xmlns:a16="http://schemas.microsoft.com/office/drawing/2014/main" xmlns="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5">
              <a:extLst>
                <a:ext uri="{FF2B5EF4-FFF2-40B4-BE49-F238E27FC236}">
                  <a16:creationId xmlns:a16="http://schemas.microsoft.com/office/drawing/2014/main" xmlns="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xmlns="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ru-RU" sz="2000"/>
            </a:lvl1pPr>
            <a:lvl2pPr>
              <a:spcBef>
                <a:spcPts val="18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9" name="Местозаполнитель таблицы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добавить таблицу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8B149C6-5AAC-B8E5-5411-EA38821F6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50" baseline="0"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xmlns="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ru-RU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3" name="Номер слайда 42">
            <a:extLst>
              <a:ext uri="{FF2B5EF4-FFF2-40B4-BE49-F238E27FC236}">
                <a16:creationId xmlns:a16="http://schemas.microsoft.com/office/drawing/2014/main" xmlns="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2" name="Дата 41">
            <a:extLst>
              <a:ext uri="{FF2B5EF4-FFF2-40B4-BE49-F238E27FC236}">
                <a16:creationId xmlns:a16="http://schemas.microsoft.com/office/drawing/2014/main" xmlns="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979826C1-7A52-DA25-F422-EE62DED7D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6BA398-1ED2-1FCA-63B9-8915A8C7A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9169ED6-4B82-6844-119F-AC15CDF2D3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C57F1500-1A16-D1EF-4F0C-030852B29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2D07A0BE-3890-193E-9439-F294E61A7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Полилиния 19">
              <a:extLst>
                <a:ext uri="{FF2B5EF4-FFF2-40B4-BE49-F238E27FC236}">
                  <a16:creationId xmlns:a16="http://schemas.microsoft.com/office/drawing/2014/main" xmlns="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20">
              <a:extLst>
                <a:ext uri="{FF2B5EF4-FFF2-40B4-BE49-F238E27FC236}">
                  <a16:creationId xmlns:a16="http://schemas.microsoft.com/office/drawing/2014/main" xmlns="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21">
              <a:extLst>
                <a:ext uri="{FF2B5EF4-FFF2-40B4-BE49-F238E27FC236}">
                  <a16:creationId xmlns:a16="http://schemas.microsoft.com/office/drawing/2014/main" xmlns="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xmlns="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97D5AF2-684A-4A8D-3D82-B57D7AC44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>
              <a:extLst>
                <a:ext uri="{FF2B5EF4-FFF2-40B4-BE49-F238E27FC236}">
                  <a16:creationId xmlns:a16="http://schemas.microsoft.com/office/drawing/2014/main" xmlns="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5">
              <a:extLst>
                <a:ext uri="{FF2B5EF4-FFF2-40B4-BE49-F238E27FC236}">
                  <a16:creationId xmlns:a16="http://schemas.microsoft.com/office/drawing/2014/main" xmlns="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xmlns="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xmlns="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9436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:a16="http://schemas.microsoft.com/office/drawing/2014/main" xmlns="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42E558A9-6DD6-E21D-3A8F-6707E1DD1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Автофигура 24">
              <a:extLst>
                <a:ext uri="{FF2B5EF4-FFF2-40B4-BE49-F238E27FC236}">
                  <a16:creationId xmlns:a16="http://schemas.microsoft.com/office/drawing/2014/main" xmlns="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:a16="http://schemas.microsoft.com/office/drawing/2014/main" xmlns="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8">
              <a:extLst>
                <a:ext uri="{FF2B5EF4-FFF2-40B4-BE49-F238E27FC236}">
                  <a16:creationId xmlns:a16="http://schemas.microsoft.com/office/drawing/2014/main" xmlns="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" name="Полилиния 9">
              <a:extLst>
                <a:ext uri="{FF2B5EF4-FFF2-40B4-BE49-F238E27FC236}">
                  <a16:creationId xmlns:a16="http://schemas.microsoft.com/office/drawing/2014/main" xmlns="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" name="Полилиния 10">
              <a:extLst>
                <a:ext uri="{FF2B5EF4-FFF2-40B4-BE49-F238E27FC236}">
                  <a16:creationId xmlns:a16="http://schemas.microsoft.com/office/drawing/2014/main" xmlns="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ru-RU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ru-RU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ru-RU" sz="2000"/>
            </a:lvl3pPr>
            <a:lvl4pPr marL="1371600" indent="0">
              <a:spcBef>
                <a:spcPts val="1800"/>
              </a:spcBef>
              <a:buFont typeface="+mj-lt"/>
              <a:buNone/>
              <a:defRPr lang="ru-RU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endParaRPr lang="ru-RU" dirty="0"/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xmlns="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рисун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:a16="http://schemas.microsoft.com/office/drawing/2014/main" xmlns="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ru-RU" dirty="0">
              <a:latin typeface="+mn-lt"/>
            </a:endParaRPr>
          </a:p>
        </p:txBody>
      </p:sp>
      <p:sp>
        <p:nvSpPr>
          <p:cNvPr id="32" name="Номер слайда 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ru-RU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ru-RU">
          <a:solidFill>
            <a:schemeClr val="tx2"/>
          </a:solidFill>
        </a:defRPr>
      </a:lvl2pPr>
      <a:lvl3pPr eaLnBrk="1" hangingPunct="1">
        <a:defRPr lang="ru-RU">
          <a:solidFill>
            <a:schemeClr val="tx2"/>
          </a:solidFill>
        </a:defRPr>
      </a:lvl3pPr>
      <a:lvl4pPr eaLnBrk="1" hangingPunct="1">
        <a:defRPr lang="ru-RU">
          <a:solidFill>
            <a:schemeClr val="tx2"/>
          </a:solidFill>
        </a:defRPr>
      </a:lvl4pPr>
      <a:lvl5pPr eaLnBrk="1" hangingPunct="1">
        <a:defRPr lang="ru-RU">
          <a:solidFill>
            <a:schemeClr val="tx2"/>
          </a:solidFill>
        </a:defRPr>
      </a:lvl5pPr>
      <a:lvl6pPr eaLnBrk="1" hangingPunct="1">
        <a:defRPr lang="ru-RU">
          <a:solidFill>
            <a:schemeClr val="tx2"/>
          </a:solidFill>
        </a:defRPr>
      </a:lvl6pPr>
      <a:lvl7pPr eaLnBrk="1" hangingPunct="1">
        <a:defRPr lang="ru-RU">
          <a:solidFill>
            <a:schemeClr val="tx2"/>
          </a:solidFill>
        </a:defRPr>
      </a:lvl7pPr>
      <a:lvl8pPr eaLnBrk="1" hangingPunct="1">
        <a:defRPr lang="ru-RU">
          <a:solidFill>
            <a:schemeClr val="tx2"/>
          </a:solidFill>
        </a:defRPr>
      </a:lvl8pPr>
      <a:lvl9pPr eaLnBrk="1" hangingPunct="1">
        <a:defRPr lang="ru-RU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5400" dirty="0" smtClean="0"/>
              <a:t>Как работать над персонажем</a:t>
            </a:r>
            <a:endParaRPr lang="ru-RU" sz="5400" dirty="0"/>
          </a:p>
        </p:txBody>
      </p:sp>
      <p:pic>
        <p:nvPicPr>
          <p:cNvPr id="1026" name="Picture 2" descr="K:\YandexDisk\3 РАБОТА\2025-2026\КОНСПЕКТЫ\Работа над персонажем\ab13239e67c4edcc34776802666bdcb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9147" y="1161767"/>
            <a:ext cx="2687680" cy="32991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33752" y="5552304"/>
            <a:ext cx="460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Составила: Морева Лариса Геннадьевна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Педагог дополнительного образования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599B60-BF79-A832-6AD4-6C6FC6CE431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7884" y="2143330"/>
            <a:ext cx="5198269" cy="331951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Определяем, что движет персонажем.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Большая доля работы по развитию сюжетной линии персонажа —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это понимание движущих сил героя, его страхов 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желаний.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225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Задаем вопросы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F2E863-4A4C-76FE-444A-083F930433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947" y="3288164"/>
            <a:ext cx="5045075" cy="2994025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b="1" dirty="0" smtClean="0"/>
              <a:t>1. Что </a:t>
            </a:r>
            <a:r>
              <a:rPr lang="ru-RU" b="1" dirty="0" smtClean="0"/>
              <a:t>толкает </a:t>
            </a:r>
            <a:r>
              <a:rPr lang="ru-RU" b="1" dirty="0" smtClean="0"/>
              <a:t>героя </a:t>
            </a:r>
            <a:r>
              <a:rPr lang="ru-RU" b="1" dirty="0" smtClean="0"/>
              <a:t>на те или иные поступки? </a:t>
            </a:r>
            <a:endParaRPr lang="ru-RU" dirty="0" smtClean="0"/>
          </a:p>
          <a:p>
            <a:r>
              <a:rPr lang="ru-RU" b="1" dirty="0" smtClean="0"/>
              <a:t>2. Что его </a:t>
            </a:r>
            <a:r>
              <a:rPr lang="ru-RU" b="1" dirty="0" smtClean="0"/>
              <a:t>сдерживает? </a:t>
            </a:r>
            <a:endParaRPr lang="ru-RU" dirty="0" smtClean="0"/>
          </a:p>
          <a:p>
            <a:r>
              <a:rPr lang="ru-RU" b="1" dirty="0" smtClean="0"/>
              <a:t>3. Какая </a:t>
            </a:r>
            <a:r>
              <a:rPr lang="ru-RU" b="1" dirty="0" smtClean="0"/>
              <a:t>у </a:t>
            </a:r>
            <a:r>
              <a:rPr lang="ru-RU" b="1" dirty="0" smtClean="0"/>
              <a:t>него </a:t>
            </a:r>
            <a:r>
              <a:rPr lang="ru-RU" b="1" dirty="0" smtClean="0"/>
              <a:t>предыстория?</a:t>
            </a:r>
            <a:endParaRPr lang="ru-RU" dirty="0" smtClean="0"/>
          </a:p>
          <a:p>
            <a:pPr rtl="0"/>
            <a:endParaRPr lang="ru-RU" dirty="0"/>
          </a:p>
        </p:txBody>
      </p:sp>
      <p:pic>
        <p:nvPicPr>
          <p:cNvPr id="6" name="Picture 2" descr="K:\YandexDisk\3 РАБОТА\2025-2026\КОНСПЕКТЫ\Работа над персонажем\2e8365b8f54a2b1a7ae56ff5ca571725.jpg"/>
          <p:cNvPicPr>
            <a:picLocks noChangeAspect="1" noChangeArrowheads="1"/>
          </p:cNvPicPr>
          <p:nvPr/>
        </p:nvPicPr>
        <p:blipFill>
          <a:blip r:embed="rId3" cstate="print"/>
          <a:srcRect l="13347" r="13347"/>
          <a:stretch>
            <a:fillRect/>
          </a:stretch>
        </p:blipFill>
        <p:spPr bwMode="auto">
          <a:xfrm>
            <a:off x="6400800" y="0"/>
            <a:ext cx="5791200" cy="688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36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они поступают именно так?</a:t>
            </a:r>
            <a:endParaRPr lang="ru-RU" dirty="0"/>
          </a:p>
        </p:txBody>
      </p:sp>
      <p:pic>
        <p:nvPicPr>
          <p:cNvPr id="8" name="Содержимое 7" descr="4623f66694948700c7caf1209b8a4084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18053" y="2845851"/>
            <a:ext cx="2871208" cy="2871208"/>
          </a:xfrm>
        </p:spPr>
      </p:pic>
      <p:pic>
        <p:nvPicPr>
          <p:cNvPr id="10" name="Picture 2" descr="K:\YandexDisk\3 РАБОТА\2025-2026\КОНСПЕКТЫ\Работа над персонажем\Скриншот 07-11-2025 21_03_44-no-bg-preview (carve.photo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1453" y="3064476"/>
            <a:ext cx="2917777" cy="2185987"/>
          </a:xfrm>
          <a:prstGeom prst="rect">
            <a:avLst/>
          </a:prstGeom>
          <a:noFill/>
        </p:spPr>
      </p:pic>
      <p:pic>
        <p:nvPicPr>
          <p:cNvPr id="11265" name="Picture 1" descr="K:\YandexDisk\3 РАБОТА\2025-2026\КОНСПЕКТЫ\Работа над персонажем\44033b47da367332fe73354279f352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0811" y="2787396"/>
            <a:ext cx="3524685" cy="3279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Шаг 4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1442CD-A26D-1761-8CE7-8BC3075BB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9905" y="4549552"/>
            <a:ext cx="5486400" cy="164592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dirty="0" smtClean="0"/>
              <a:t>Создаем персонажам препятствия</a:t>
            </a:r>
          </a:p>
        </p:txBody>
      </p:sp>
    </p:spTree>
    <p:extLst>
      <p:ext uri="{BB962C8B-B14F-4D97-AF65-F5344CB8AC3E}">
        <p14:creationId xmlns:p14="http://schemas.microsoft.com/office/powerpoint/2010/main" xmlns="" val="203905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6A9A9A7-F1D2-237D-AC72-E21A286F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695" y="4480484"/>
            <a:ext cx="8118699" cy="138076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200" dirty="0" smtClean="0"/>
              <a:t>Показывает, </a:t>
            </a:r>
            <a:r>
              <a:rPr lang="ru-RU" sz="3200" dirty="0" smtClean="0"/>
              <a:t>как наш герой справляется с добавленным напряжением, развиваем сюжет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632886" y="848497"/>
            <a:ext cx="7948277" cy="2817340"/>
          </a:xfrm>
        </p:spPr>
        <p:txBody>
          <a:bodyPr>
            <a:normAutofit/>
          </a:bodyPr>
          <a:lstStyle/>
          <a:p>
            <a:r>
              <a:rPr lang="ru-RU" sz="1900" dirty="0" smtClean="0"/>
              <a:t>Препятствия </a:t>
            </a:r>
            <a:r>
              <a:rPr lang="ru-RU" sz="1900" dirty="0" smtClean="0"/>
              <a:t>— увлекательный площадка для испытаний персонажей с целью развития сюжетных линий.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/>
              <a:t> Создаем </a:t>
            </a:r>
            <a:r>
              <a:rPr lang="ru-RU" sz="1900" b="1" dirty="0" smtClean="0"/>
              <a:t>дистанцию между настоящим персонажей и тем, к чему они хотят прийти</a:t>
            </a:r>
            <a:endParaRPr lang="ru-RU" sz="1900" dirty="0" smtClean="0"/>
          </a:p>
          <a:p>
            <a:r>
              <a:rPr lang="ru-RU" sz="1900" dirty="0" smtClean="0"/>
              <a:t>•</a:t>
            </a:r>
            <a:r>
              <a:rPr lang="ru-RU" sz="1900" b="1" dirty="0" smtClean="0"/>
              <a:t>Добавляем персонажам недостатки, препятствующие преодолению препятствий</a:t>
            </a:r>
            <a:endParaRPr lang="ru-RU" sz="1900" dirty="0" smtClean="0"/>
          </a:p>
          <a:p>
            <a:pPr>
              <a:buFont typeface="Arial" pitchFamily="34" charset="0"/>
              <a:buChar char="•"/>
            </a:pPr>
            <a:r>
              <a:rPr lang="ru-RU" sz="1900" b="1" dirty="0" smtClean="0"/>
              <a:t>Добавляем вмешательство третьих лиц</a:t>
            </a:r>
            <a:endParaRPr lang="ru-RU" sz="19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2464" y="873211"/>
            <a:ext cx="2833817" cy="2133600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С</a:t>
            </a:r>
            <a:r>
              <a:rPr lang="ru-RU" dirty="0" smtClean="0"/>
              <a:t>прашиваем </a:t>
            </a:r>
            <a:r>
              <a:rPr lang="ru-RU" dirty="0" smtClean="0"/>
              <a:t>у </a:t>
            </a:r>
            <a:r>
              <a:rPr lang="ru-RU" dirty="0" smtClean="0"/>
              <a:t>героя: 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. Как его успехи? 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bg1"/>
                </a:solidFill>
              </a:rPr>
              <a:t>2. В чем его неудачи? 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bg1"/>
                </a:solidFill>
              </a:rPr>
              <a:t>3. Чему он </a:t>
            </a:r>
            <a:r>
              <a:rPr lang="ru-RU" dirty="0" smtClean="0">
                <a:solidFill>
                  <a:schemeClr val="bg1"/>
                </a:solidFill>
              </a:rPr>
              <a:t>научился?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K:\YandexDisk\3 РАБОТА\2025-2026\КОНСПЕКТЫ\Работа над персонажем\6452fe39fd9ea948d407a64bec719d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601" y="3048001"/>
            <a:ext cx="2069748" cy="3003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769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они себя будут вести, если столкнутся с трудностями?</a:t>
            </a:r>
            <a:endParaRPr lang="ru-RU" dirty="0"/>
          </a:p>
        </p:txBody>
      </p:sp>
      <p:pic>
        <p:nvPicPr>
          <p:cNvPr id="8" name="Содержимое 7" descr="4623f66694948700c7caf1209b8a4084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18053" y="2845851"/>
            <a:ext cx="2871208" cy="2871208"/>
          </a:xfrm>
        </p:spPr>
      </p:pic>
      <p:pic>
        <p:nvPicPr>
          <p:cNvPr id="10" name="Picture 2" descr="K:\YandexDisk\3 РАБОТА\2025-2026\КОНСПЕКТЫ\Работа над персонажем\Скриншот 07-11-2025 21_03_44-no-bg-preview (carve.photo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1453" y="3064476"/>
            <a:ext cx="2917777" cy="2185987"/>
          </a:xfrm>
          <a:prstGeom prst="rect">
            <a:avLst/>
          </a:prstGeom>
          <a:noFill/>
        </p:spPr>
      </p:pic>
      <p:pic>
        <p:nvPicPr>
          <p:cNvPr id="11265" name="Picture 1" descr="K:\YandexDisk\3 РАБОТА\2025-2026\КОНСПЕКТЫ\Работа над персонажем\44033b47da367332fe73354279f352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0811" y="2787396"/>
            <a:ext cx="3524685" cy="3279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Шаг 5</a:t>
            </a:r>
            <a:endParaRPr lang="ru-RU" dirty="0"/>
          </a:p>
        </p:txBody>
      </p:sp>
      <p:pic>
        <p:nvPicPr>
          <p:cNvPr id="4098" name="Picture 2" descr="K:\YandexDisk\3 РАБОТА\2025-2026\КОНСПЕКТЫ\Работа над персонажем\2e8365b8f54a2b1a7ae56ff5ca571725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l="13347" r="13347"/>
          <a:stretch>
            <a:fillRect/>
          </a:stretch>
        </p:blipFill>
        <p:spPr bwMode="auto">
          <a:xfrm>
            <a:off x="0" y="0"/>
            <a:ext cx="5791200" cy="6880225"/>
          </a:xfrm>
          <a:prstGeom prst="rect">
            <a:avLst/>
          </a:prstGeom>
          <a:noFill/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0E02AE9C-BA1D-195E-3B93-A5A0CC03D8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8074" y="4267200"/>
            <a:ext cx="5486400" cy="642551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Создаем поворотные моменты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087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200" dirty="0" smtClean="0"/>
              <a:t>Своеобразными «точками невозврата» для героев, которые подвигают их к развитию сюжета, являются те или иные знаковые события.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96FB3A-B62C-3DAB-4FD1-B4EBDD650A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3759" y="2437628"/>
            <a:ext cx="11143398" cy="668037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При этом поворотные моменты могут быть как негативными, так и позитивными.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3E198AA-251D-4446-30C4-8F2FA7F6A7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1" y="3071942"/>
            <a:ext cx="3947160" cy="2241464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lnSpc>
                <a:spcPct val="110000"/>
              </a:lnSpc>
              <a:buNone/>
            </a:pPr>
            <a:r>
              <a:rPr lang="ru-RU" b="1" dirty="0" smtClean="0"/>
              <a:t>Негативные:</a:t>
            </a:r>
          </a:p>
          <a:p>
            <a:pPr>
              <a:lnSpc>
                <a:spcPct val="110000"/>
              </a:lnSpc>
            </a:pPr>
            <a:r>
              <a:rPr lang="ru-RU" b="1" dirty="0" smtClean="0"/>
              <a:t>Преступление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b="1" dirty="0" smtClean="0"/>
              <a:t>Предательство 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b="1" dirty="0" smtClean="0"/>
              <a:t>Принятие ужасного решения</a:t>
            </a:r>
            <a:endParaRPr lang="ru-RU" dirty="0"/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xmlns="" id="{43E198AA-251D-4446-30C4-8F2FA7F6A72C}"/>
              </a:ext>
            </a:extLst>
          </p:cNvPr>
          <p:cNvSpPr txBox="1">
            <a:spLocks/>
          </p:cNvSpPr>
          <p:nvPr/>
        </p:nvSpPr>
        <p:spPr>
          <a:xfrm>
            <a:off x="5844747" y="3188044"/>
            <a:ext cx="3947160" cy="238897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defPPr>
              <a:defRPr lang="ru-RU"/>
            </a:defPPr>
          </a:lstStyle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Позитивные: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  Обретение </a:t>
            </a:r>
            <a:r>
              <a:rPr lang="ru-RU" sz="2000" b="1" dirty="0" smtClean="0">
                <a:solidFill>
                  <a:schemeClr val="bg1"/>
                </a:solidFill>
              </a:rPr>
              <a:t>друзей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  Неожиданная </a:t>
            </a:r>
            <a:r>
              <a:rPr lang="ru-RU" sz="2000" b="1" dirty="0" smtClean="0">
                <a:solidFill>
                  <a:schemeClr val="bg1"/>
                </a:solidFill>
              </a:rPr>
              <a:t>удача 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  Преодоление </a:t>
            </a:r>
            <a:r>
              <a:rPr lang="ru-RU" sz="2000" b="1" dirty="0" smtClean="0">
                <a:solidFill>
                  <a:schemeClr val="bg1"/>
                </a:solidFill>
              </a:rPr>
              <a:t>трудностей</a:t>
            </a:r>
          </a:p>
        </p:txBody>
      </p:sp>
      <p:pic>
        <p:nvPicPr>
          <p:cNvPr id="6" name="Picture 4" descr="K:\YandexDisk\3 РАБОТА\2025-2026\КОНСПЕКТЫ\Работа над персонажем\leopold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3385" y="4642934"/>
            <a:ext cx="2403378" cy="1826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076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ph type="tbl" sz="quarter" idx="10"/>
          </p:nvPr>
        </p:nvGraphicFramePr>
        <p:xfrm>
          <a:off x="1927654" y="3049029"/>
          <a:ext cx="7166919" cy="1112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13549"/>
                <a:gridCol w="655337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630" marR="87630" marT="132080" marB="43815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он будет чувствовать, если? 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2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он поступит дальше? 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3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это повлияет на других персонажей?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200" dirty="0" smtClean="0"/>
              <a:t>Чтобы понять, как персонажи отреагируют на предложенные поворотные моменты, спрашиваем их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8194" name="Picture 2" descr="K:\YandexDisk\3 РАБОТА\2025-2026\КОНСПЕКТЫ\Работа над персонажем\a8fa752ba092eacfd4a763e91c620fe9-no-bg-preview (carve.photo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0661" y="3272223"/>
            <a:ext cx="3295650" cy="3295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2428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реагируют наши персонажи </a:t>
            </a:r>
            <a:br>
              <a:rPr lang="ru-RU" dirty="0" smtClean="0"/>
            </a:br>
            <a:r>
              <a:rPr lang="ru-RU" dirty="0" smtClean="0"/>
              <a:t>на поворотные моменты?</a:t>
            </a:r>
            <a:endParaRPr lang="ru-RU" dirty="0"/>
          </a:p>
        </p:txBody>
      </p:sp>
      <p:pic>
        <p:nvPicPr>
          <p:cNvPr id="6" name="Picture 5" descr="K:\YandexDisk\3 РАБОТА\2025-2026\КОНСПЕКТЫ\Работа над персонажем\77863bc4-075a-594a-878a-16899dde52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918" y="2464776"/>
            <a:ext cx="4937211" cy="3702908"/>
          </a:xfrm>
          <a:prstGeom prst="rect">
            <a:avLst/>
          </a:prstGeom>
          <a:noFill/>
        </p:spPr>
      </p:pic>
      <p:pic>
        <p:nvPicPr>
          <p:cNvPr id="9" name="Picture 2" descr="K:\YandexDisk\3 РАБОТА\2025-2026\КОНСПЕКТЫ\Работа над персонажем\32b81652f15eee0206fe503816972246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131" y="2073669"/>
            <a:ext cx="6608453" cy="4380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600" dirty="0" smtClean="0"/>
              <a:t>Персонаж это герой </a:t>
            </a:r>
            <a:br>
              <a:rPr lang="ru-RU" sz="3600" dirty="0" smtClean="0"/>
            </a:br>
            <a:r>
              <a:rPr lang="ru-RU" sz="3600" dirty="0" smtClean="0"/>
              <a:t>нашего мультфильма</a:t>
            </a:r>
            <a:endParaRPr lang="ru-RU" sz="3600" dirty="0"/>
          </a:p>
        </p:txBody>
      </p:sp>
      <p:pic>
        <p:nvPicPr>
          <p:cNvPr id="2050" name="Picture 2" descr="K:\YandexDisk\3 РАБОТА\2025-2026\КОНСПЕКТЫ\Работа над персонажем\32b81652f15eee0206fe503816972246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8729" y="2270130"/>
            <a:ext cx="4774285" cy="3164397"/>
          </a:xfrm>
          <a:prstGeom prst="rect">
            <a:avLst/>
          </a:prstGeom>
          <a:noFill/>
        </p:spPr>
      </p:pic>
      <p:pic>
        <p:nvPicPr>
          <p:cNvPr id="2051" name="Picture 3" descr="K:\YandexDisk\3 РАБОТА\2025-2026\КОНСПЕКТЫ\Работа над персонажем\4623f66694948700c7caf1209b8a40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4944" y="4772825"/>
            <a:ext cx="1946189" cy="1946189"/>
          </a:xfrm>
          <a:prstGeom prst="rect">
            <a:avLst/>
          </a:prstGeom>
          <a:noFill/>
        </p:spPr>
      </p:pic>
      <p:pic>
        <p:nvPicPr>
          <p:cNvPr id="2052" name="Picture 4" descr="K:\YandexDisk\3 РАБОТА\2025-2026\КОНСПЕКТЫ\Работа над персонажем\leopold0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0584" y="5318508"/>
            <a:ext cx="1579595" cy="1200630"/>
          </a:xfrm>
          <a:prstGeom prst="rect">
            <a:avLst/>
          </a:prstGeom>
          <a:noFill/>
        </p:spPr>
      </p:pic>
      <p:pic>
        <p:nvPicPr>
          <p:cNvPr id="2053" name="Picture 5" descr="K:\YandexDisk\3 РАБОТА\2025-2026\КОНСПЕКТЫ\Работа над персонажем\77863bc4-075a-594a-878a-16899dde529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3895" y="3000235"/>
            <a:ext cx="4937211" cy="3702908"/>
          </a:xfrm>
          <a:prstGeom prst="rect">
            <a:avLst/>
          </a:prstGeom>
          <a:noFill/>
        </p:spPr>
      </p:pic>
      <p:pic>
        <p:nvPicPr>
          <p:cNvPr id="2054" name="Picture 6" descr="K:\YandexDisk\3 РАБОТА\2025-2026\КОНСПЕКТЫ\Работа над персонажем\fd859f7b-c02d-5415-ba6b-0c0707186f94-no-bg-preview (carve.photos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9524" y="2891555"/>
            <a:ext cx="4983059" cy="3523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66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Шаг 6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599B60-BF79-A832-6AD4-6C6FC6CE431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3170" y="2398703"/>
            <a:ext cx="5198269" cy="331951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Добавляем второстепенных персонажей</a:t>
            </a:r>
          </a:p>
        </p:txBody>
      </p:sp>
      <p:pic>
        <p:nvPicPr>
          <p:cNvPr id="9218" name="Picture 2" descr="K:\YandexDisk\3 РАБОТА\2025-2026\КОНСПЕКТЫ\Работа над персонажем\Скриншот 07-11-2025 21_03_44-no-bg-preview (carve.photo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9464" y="4291914"/>
            <a:ext cx="2917777" cy="2185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8225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Второстепенные персонажи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0349" y="2742428"/>
            <a:ext cx="5243119" cy="359747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b="1" dirty="0" smtClean="0"/>
              <a:t>Задаем им вопросы:</a:t>
            </a:r>
          </a:p>
          <a:p>
            <a:r>
              <a:rPr lang="ru-RU" b="1" dirty="0" smtClean="0"/>
              <a:t>1. Какую </a:t>
            </a:r>
            <a:r>
              <a:rPr lang="ru-RU" b="1" dirty="0" smtClean="0"/>
              <a:t>сторону главного героя ты поможешь раскрыть?</a:t>
            </a:r>
            <a:endParaRPr lang="ru-RU" dirty="0" smtClean="0"/>
          </a:p>
          <a:p>
            <a:r>
              <a:rPr lang="ru-RU" b="1" dirty="0" smtClean="0"/>
              <a:t>2. Каково </a:t>
            </a:r>
            <a:r>
              <a:rPr lang="ru-RU" b="1" dirty="0" smtClean="0"/>
              <a:t>твое значение для всей истории, что ты добавляешь к ней?</a:t>
            </a: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FC7B50-71A6-D8BE-C032-5EB4CF5706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0914" y="2683882"/>
            <a:ext cx="4490827" cy="359747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lnSpc>
                <a:spcPct val="150000"/>
              </a:lnSpc>
            </a:pPr>
            <a:r>
              <a:rPr lang="ru-RU" dirty="0" smtClean="0"/>
              <a:t>Второстепенные персонажи помогают раскрыть те стороны характеров главных героев, которые ранее были незаметными, сделать их характеры более сложными и объемными.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K:\YandexDisk\3 РАБОТА\2025-2026\КОНСПЕКТЫ\Работа над персонажем\ab13239e67c4edcc34776802666bdcb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39111" y="4664279"/>
            <a:ext cx="1750391" cy="1991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8484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реагируют наши персонажи </a:t>
            </a:r>
            <a:br>
              <a:rPr lang="ru-RU" dirty="0" smtClean="0"/>
            </a:br>
            <a:r>
              <a:rPr lang="ru-RU" dirty="0" smtClean="0"/>
              <a:t>на поворотные моменты?</a:t>
            </a:r>
            <a:endParaRPr lang="ru-RU" dirty="0"/>
          </a:p>
        </p:txBody>
      </p:sp>
      <p:pic>
        <p:nvPicPr>
          <p:cNvPr id="9" name="Picture 2" descr="K:\YandexDisk\3 РАБОТА\2025-2026\КОНСПЕКТЫ\Работа над персонажем\32b81652f15eee0206fe503816972246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607" y="1875961"/>
            <a:ext cx="6608453" cy="4380084"/>
          </a:xfrm>
          <a:prstGeom prst="rect">
            <a:avLst/>
          </a:prstGeom>
          <a:noFill/>
        </p:spPr>
      </p:pic>
      <p:pic>
        <p:nvPicPr>
          <p:cNvPr id="5" name="Picture 2" descr="K:\YandexDisk\3 РАБОТА\2025-2026\КОНСПЕКТЫ\Работа над персонажем\Скриншот 07-11-2025 21_03_44-no-bg-preview (carve.photo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4013" y="4423719"/>
            <a:ext cx="2433973" cy="1823523"/>
          </a:xfrm>
          <a:prstGeom prst="rect">
            <a:avLst/>
          </a:prstGeom>
          <a:noFill/>
        </p:spPr>
      </p:pic>
      <p:pic>
        <p:nvPicPr>
          <p:cNvPr id="7" name="Picture 2" descr="K:\YandexDisk\3 РАБОТА\2025-2026\КОНСПЕКТЫ\Работа над персонажем\ab13239e67c4edcc34776802666bdcb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047" y="2736625"/>
            <a:ext cx="1708294" cy="1991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Шаг 7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1442CD-A26D-1761-8CE7-8BC3075BB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9905" y="4549552"/>
            <a:ext cx="5486400" cy="164592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dirty="0" smtClean="0"/>
              <a:t>Пишем профили персонажей</a:t>
            </a:r>
          </a:p>
        </p:txBody>
      </p:sp>
    </p:spTree>
    <p:extLst>
      <p:ext uri="{BB962C8B-B14F-4D97-AF65-F5344CB8AC3E}">
        <p14:creationId xmlns:p14="http://schemas.microsoft.com/office/powerpoint/2010/main" xmlns="" val="203905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39762" y="3830595"/>
            <a:ext cx="6450227" cy="281734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Профиль персонажа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20994" y="3847071"/>
            <a:ext cx="3229233" cy="2817340"/>
          </a:xfrm>
        </p:spPr>
        <p:txBody>
          <a:bodyPr rtlCol="0">
            <a:normAutofit fontScale="25000" lnSpcReduction="20000"/>
          </a:bodyPr>
          <a:lstStyle>
            <a:defPPr>
              <a:defRPr lang="ru-RU"/>
            </a:defPPr>
          </a:lstStyle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1.Кто наш персонаж?</a:t>
            </a:r>
            <a:endParaRPr lang="ru-RU" sz="5600" dirty="0" smtClean="0"/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2.Как его </a:t>
            </a:r>
            <a:r>
              <a:rPr lang="ru-RU" sz="5600" b="1" dirty="0" smtClean="0"/>
              <a:t>зовут?</a:t>
            </a:r>
            <a:endParaRPr lang="ru-RU" sz="5600" dirty="0" smtClean="0"/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3.Сколько ему </a:t>
            </a:r>
            <a:r>
              <a:rPr lang="ru-RU" sz="5600" b="1" dirty="0" smtClean="0"/>
              <a:t>лет?</a:t>
            </a:r>
            <a:endParaRPr lang="ru-RU" sz="5600" dirty="0" smtClean="0"/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4.Как он выглядит?</a:t>
            </a:r>
            <a:endParaRPr lang="ru-RU" sz="5600" dirty="0" smtClean="0"/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5.Как он говорит?</a:t>
            </a:r>
            <a:endParaRPr lang="ru-RU" sz="5600" dirty="0" smtClean="0"/>
          </a:p>
          <a:p>
            <a:pPr>
              <a:lnSpc>
                <a:spcPct val="120000"/>
              </a:lnSpc>
              <a:buNone/>
            </a:pPr>
            <a:r>
              <a:rPr lang="ru-RU" sz="5600" dirty="0" smtClean="0"/>
              <a:t>6.</a:t>
            </a:r>
            <a:r>
              <a:rPr lang="ru-RU" sz="5600" b="1" dirty="0" smtClean="0"/>
              <a:t>Какой </a:t>
            </a:r>
            <a:r>
              <a:rPr lang="ru-RU" sz="5600" b="1" dirty="0" smtClean="0"/>
              <a:t>у </a:t>
            </a:r>
            <a:r>
              <a:rPr lang="ru-RU" sz="5600" b="1" dirty="0" smtClean="0"/>
              <a:t>него </a:t>
            </a:r>
            <a:r>
              <a:rPr lang="ru-RU" sz="5600" b="1" dirty="0" smtClean="0"/>
              <a:t>характер?</a:t>
            </a:r>
            <a:endParaRPr lang="ru-RU" sz="5600" dirty="0" smtClean="0"/>
          </a:p>
          <a:p>
            <a:pPr rtl="0">
              <a:buNone/>
            </a:pPr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grpSp>
        <p:nvGrpSpPr>
          <p:cNvPr id="2" name="Группа 18">
            <a:extLst>
              <a:ext uri="{FF2B5EF4-FFF2-40B4-BE49-F238E27FC236}">
                <a16:creationId xmlns:a16="http://schemas.microsoft.com/office/drawing/2014/main" xmlns="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5122" name="Picture 2" descr="K:\YandexDisk\3 РАБОТА\2025-2026\КОНСПЕКТЫ\Работа над персонажем\b86091e834126a981333c891666ab6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5848" y="962497"/>
            <a:ext cx="2052125" cy="2278475"/>
          </a:xfrm>
          <a:prstGeom prst="rect">
            <a:avLst/>
          </a:prstGeom>
          <a:noFill/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591442CD-A26D-1761-8CE7-8BC3075BB4ED}"/>
              </a:ext>
            </a:extLst>
          </p:cNvPr>
          <p:cNvSpPr txBox="1">
            <a:spLocks/>
          </p:cNvSpPr>
          <p:nvPr/>
        </p:nvSpPr>
        <p:spPr>
          <a:xfrm>
            <a:off x="609600" y="2481855"/>
            <a:ext cx="8213124" cy="164592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228600" lvl="0" indent="-283464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Чем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больше мы знаем о героях, тем лучше нам удастся раскрыть их зрителю. Понимание происхождения и образа мыслей героев помогает приблизить их к реальности 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понятнее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объяснить мотивацию их действий.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F70BD87D-F7DA-961B-4024-A354DC87D168}"/>
              </a:ext>
            </a:extLst>
          </p:cNvPr>
          <p:cNvSpPr txBox="1">
            <a:spLocks/>
          </p:cNvSpPr>
          <p:nvPr/>
        </p:nvSpPr>
        <p:spPr>
          <a:xfrm>
            <a:off x="6083642" y="3838833"/>
            <a:ext cx="3229233" cy="2512539"/>
          </a:xfrm>
          <a:prstGeom prst="rect">
            <a:avLst/>
          </a:prstGeom>
        </p:spPr>
        <p:txBody>
          <a:bodyPr vert="horz" lIns="0" tIns="228600" rIns="0" bIns="0" rtlCol="0">
            <a:normAutofit fontScale="77500" lnSpcReduction="20000"/>
          </a:bodyPr>
          <a:lstStyle>
            <a:defPPr>
              <a:defRPr lang="ru-RU"/>
            </a:defPPr>
          </a:lstStyle>
          <a:p>
            <a:pPr>
              <a:lnSpc>
                <a:spcPct val="17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7. Чем он занимается?</a:t>
            </a:r>
          </a:p>
          <a:p>
            <a:pPr>
              <a:lnSpc>
                <a:spcPct val="17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8. Его привычки и принципы?</a:t>
            </a:r>
          </a:p>
          <a:p>
            <a:pPr>
              <a:lnSpc>
                <a:spcPct val="17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9. Какие у него страхи?</a:t>
            </a:r>
          </a:p>
          <a:p>
            <a:pPr>
              <a:lnSpc>
                <a:spcPct val="17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10. Чем мотивирован?</a:t>
            </a:r>
          </a:p>
          <a:p>
            <a:pPr>
              <a:lnSpc>
                <a:spcPct val="17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11. Детали его биографии? </a:t>
            </a:r>
          </a:p>
          <a:p>
            <a:pPr>
              <a:lnSpc>
                <a:spcPct val="17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12. В какой ситуации он появляется в истории?</a:t>
            </a:r>
          </a:p>
          <a:p>
            <a:pPr marL="283464" marR="0" lvl="0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3464" marR="0" lvl="0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3464" marR="0" lvl="0" indent="-283464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312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xmlns="" val="426113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600" dirty="0" smtClean="0"/>
              <a:t>Главный элемент любой </a:t>
            </a:r>
            <a:r>
              <a:rPr lang="ru-RU" sz="3600" dirty="0" smtClean="0"/>
              <a:t>истории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7750570" cy="359747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lnSpc>
                <a:spcPct val="160000"/>
              </a:lnSpc>
            </a:pPr>
            <a:r>
              <a:rPr lang="ru-RU" dirty="0" smtClean="0"/>
              <a:t>Хорошо проработанные персонажи являются ключевым элементом </a:t>
            </a:r>
            <a:r>
              <a:rPr lang="ru-RU" dirty="0" smtClean="0"/>
              <a:t>любой истории. Они </a:t>
            </a:r>
            <a:r>
              <a:rPr lang="ru-RU" dirty="0" smtClean="0"/>
              <a:t>помогают создать эмоциональную связь с аудиторией, делают сюжет более увлекательным и </a:t>
            </a:r>
            <a:r>
              <a:rPr lang="ru-RU" dirty="0" smtClean="0"/>
              <a:t>запоминающимися. </a:t>
            </a:r>
            <a:r>
              <a:rPr lang="ru-RU" dirty="0" smtClean="0"/>
              <a:t>Когда персонажи кажутся живыми и многогранными, читатели или зрители легче погружаются в мир, который вы создаете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K:\YandexDisk\3 РАБОТА\2025-2026\КОНСПЕКТЫ\Работа над персонажем\df01607490e9938a9f53b06d6fd9fc9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1535" y="2296298"/>
            <a:ext cx="2813479" cy="4220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848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Шаг 1</a:t>
            </a:r>
            <a:endParaRPr lang="ru-RU" dirty="0"/>
          </a:p>
        </p:txBody>
      </p:sp>
      <p:pic>
        <p:nvPicPr>
          <p:cNvPr id="4098" name="Picture 2" descr="K:\YandexDisk\3 РАБОТА\2025-2026\КОНСПЕКТЫ\Работа над персонажем\2e8365b8f54a2b1a7ae56ff5ca571725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l="13347" r="13347"/>
          <a:stretch>
            <a:fillRect/>
          </a:stretch>
        </p:blipFill>
        <p:spPr bwMode="auto">
          <a:xfrm>
            <a:off x="0" y="0"/>
            <a:ext cx="5791200" cy="6880225"/>
          </a:xfrm>
          <a:prstGeom prst="rect">
            <a:avLst/>
          </a:prstGeom>
          <a:noFill/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0E02AE9C-BA1D-195E-3B93-A5A0CC03D8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8074" y="4267200"/>
            <a:ext cx="5486400" cy="642551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Первое знакомство с персонажем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087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Задаем вопросы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35" y="3788762"/>
            <a:ext cx="7810500" cy="2142481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dirty="0" smtClean="0"/>
              <a:t>Как выглядит наш герой, внешний вид говорит о его характере?</a:t>
            </a:r>
          </a:p>
          <a:p>
            <a:r>
              <a:rPr lang="ru-RU" dirty="0" smtClean="0"/>
              <a:t>Что в нем особенного? </a:t>
            </a:r>
          </a:p>
          <a:p>
            <a:r>
              <a:rPr lang="ru-RU" dirty="0" smtClean="0"/>
              <a:t>Каковы его сильные стороны и недостатки? Какие детали его движений, речи или действий могут указывать на эти качества?</a:t>
            </a:r>
          </a:p>
          <a:p>
            <a:pPr rtl="0">
              <a:buNone/>
            </a:pPr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5122" name="Picture 2" descr="K:\YandexDisk\3 РАБОТА\2025-2026\КОНСПЕКТЫ\Работа над персонажем\b86091e834126a981333c891666ab6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828" y="411893"/>
            <a:ext cx="2562870" cy="2845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031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Расскажите об этих персонажах</a:t>
            </a:r>
            <a:endParaRPr lang="ru-RU" dirty="0"/>
          </a:p>
        </p:txBody>
      </p:sp>
      <p:pic>
        <p:nvPicPr>
          <p:cNvPr id="8" name="Содержимое 7" descr="4623f66694948700c7caf1209b8a4084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18053" y="2845851"/>
            <a:ext cx="2871208" cy="2871208"/>
          </a:xfrm>
        </p:spPr>
      </p:pic>
      <p:pic>
        <p:nvPicPr>
          <p:cNvPr id="10" name="Picture 2" descr="K:\YandexDisk\3 РАБОТА\2025-2026\КОНСПЕКТЫ\Работа над персонажем\Скриншот 07-11-2025 21_03_44-no-bg-preview (carve.photo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1453" y="3064476"/>
            <a:ext cx="2917777" cy="2185987"/>
          </a:xfrm>
          <a:prstGeom prst="rect">
            <a:avLst/>
          </a:prstGeom>
          <a:noFill/>
        </p:spPr>
      </p:pic>
      <p:pic>
        <p:nvPicPr>
          <p:cNvPr id="11265" name="Picture 1" descr="K:\YandexDisk\3 РАБОТА\2025-2026\КОНСПЕКТЫ\Работа над персонажем\44033b47da367332fe73354279f352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0811" y="2787396"/>
            <a:ext cx="3524685" cy="3279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1442CD-A26D-1761-8CE7-8BC3075BB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9905" y="4549552"/>
            <a:ext cx="5486400" cy="164592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dirty="0" smtClean="0"/>
              <a:t>Раскрываем персонажа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 smtClean="0"/>
              <a:t>помощью диалога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05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Задаем вопросы персонажу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0349" y="2742428"/>
            <a:ext cx="5243119" cy="3597470"/>
          </a:xfrm>
        </p:spPr>
        <p:txBody>
          <a:bodyPr rtlCol="0">
            <a:normAutofit fontScale="92500"/>
          </a:bodyPr>
          <a:lstStyle>
            <a:defPPr>
              <a:defRPr lang="ru-RU"/>
            </a:defPPr>
          </a:lstStyle>
          <a:p>
            <a:pPr>
              <a:lnSpc>
                <a:spcPct val="150000"/>
              </a:lnSpc>
            </a:pPr>
            <a:r>
              <a:rPr lang="ru-RU" dirty="0" smtClean="0"/>
              <a:t>1. Как он разговаривает? </a:t>
            </a:r>
            <a:r>
              <a:rPr lang="ru-RU" dirty="0" smtClean="0"/>
              <a:t>О чем говорит </a:t>
            </a:r>
            <a:r>
              <a:rPr lang="ru-RU" dirty="0" smtClean="0"/>
              <a:t>его </a:t>
            </a:r>
            <a:r>
              <a:rPr lang="ru-RU" dirty="0" smtClean="0"/>
              <a:t>голос?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2. Как он реагирует на </a:t>
            </a:r>
            <a:r>
              <a:rPr lang="ru-RU" dirty="0" smtClean="0"/>
              <a:t>вопросы, поддразнивания? </a:t>
            </a:r>
            <a:r>
              <a:rPr lang="ru-RU" dirty="0" smtClean="0"/>
              <a:t>Обижается</a:t>
            </a:r>
            <a:r>
              <a:rPr lang="ru-RU" dirty="0" smtClean="0"/>
              <a:t>, </a:t>
            </a:r>
            <a:r>
              <a:rPr lang="ru-RU" dirty="0" smtClean="0"/>
              <a:t>обороняется</a:t>
            </a:r>
            <a:r>
              <a:rPr lang="ru-RU" dirty="0" smtClean="0"/>
              <a:t>, </a:t>
            </a:r>
            <a:r>
              <a:rPr lang="ru-RU" dirty="0" smtClean="0"/>
              <a:t>нападает? Говорит прямо</a:t>
            </a:r>
            <a:r>
              <a:rPr lang="ru-RU" dirty="0" smtClean="0"/>
              <a:t>, грубо или </a:t>
            </a:r>
            <a:r>
              <a:rPr lang="ru-RU" dirty="0" smtClean="0"/>
              <a:t>заискивая?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3. Как </a:t>
            </a:r>
            <a:r>
              <a:rPr lang="ru-RU" dirty="0" smtClean="0"/>
              <a:t>все детали </a:t>
            </a:r>
            <a:r>
              <a:rPr lang="ru-RU" dirty="0" smtClean="0"/>
              <a:t>его </a:t>
            </a:r>
            <a:r>
              <a:rPr lang="ru-RU" dirty="0" smtClean="0"/>
              <a:t>речи могут </a:t>
            </a:r>
            <a:r>
              <a:rPr lang="ru-RU" dirty="0" smtClean="0"/>
              <a:t>показать его </a:t>
            </a:r>
            <a:r>
              <a:rPr lang="ru-RU" dirty="0" smtClean="0"/>
              <a:t>характер?</a:t>
            </a:r>
          </a:p>
          <a:p>
            <a:pPr lvl="1" rtl="0"/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FC7B50-71A6-D8BE-C032-5EB4CF5706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0914" y="2683882"/>
            <a:ext cx="4490827" cy="359747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Чтобы персонаж раскрылся, надо дать ему сказать что-нибудь характерное.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Это покажет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его темперамент и другие черты личности.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K:\YandexDisk\3 РАБОТА\2025-2026\КОНСПЕКТЫ\Работа над персонажем\6-no-bg-preview (carve.photo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3818">
            <a:off x="7919778" y="254268"/>
            <a:ext cx="3833167" cy="2159531"/>
          </a:xfrm>
          <a:prstGeom prst="rect">
            <a:avLst/>
          </a:prstGeom>
          <a:noFill/>
        </p:spPr>
      </p:pic>
      <p:pic>
        <p:nvPicPr>
          <p:cNvPr id="6" name="Picture 2" descr="K:\YandexDisk\3 РАБОТА\2025-2026\КОНСПЕКТЫ\Работа над персонажем\6-no-bg-preview (carve.photos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9032">
            <a:off x="2412142" y="4360701"/>
            <a:ext cx="1960593" cy="1104560"/>
          </a:xfrm>
          <a:prstGeom prst="rect">
            <a:avLst/>
          </a:prstGeom>
          <a:noFill/>
        </p:spPr>
      </p:pic>
      <p:pic>
        <p:nvPicPr>
          <p:cNvPr id="7" name="Picture 2" descr="K:\YandexDisk\3 РАБОТА\2025-2026\КОНСПЕКТЫ\Работа над персонажем\6-no-bg-preview (carve.photos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9407">
            <a:off x="10048000" y="3550729"/>
            <a:ext cx="2366981" cy="1333511"/>
          </a:xfrm>
          <a:prstGeom prst="rect">
            <a:avLst/>
          </a:prstGeom>
          <a:noFill/>
        </p:spPr>
      </p:pic>
      <p:pic>
        <p:nvPicPr>
          <p:cNvPr id="8" name="Picture 2" descr="K:\YandexDisk\3 РАБОТА\2025-2026\КОНСПЕКТЫ\Работа над персонажем\6-no-bg-preview (carve.photos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56682">
            <a:off x="677552" y="5084770"/>
            <a:ext cx="2366981" cy="1333511"/>
          </a:xfrm>
          <a:prstGeom prst="rect">
            <a:avLst/>
          </a:prstGeom>
          <a:noFill/>
        </p:spPr>
      </p:pic>
      <p:pic>
        <p:nvPicPr>
          <p:cNvPr id="9" name="Picture 2" descr="K:\YandexDisk\3 РАБОТА\2025-2026\КОНСПЕКТЫ\Работа над персонажем\6-no-bg-preview (carve.photos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3617" y="5284887"/>
            <a:ext cx="1960593" cy="1104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848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Задайте </a:t>
            </a:r>
            <a:r>
              <a:rPr lang="ru-RU" dirty="0" smtClean="0"/>
              <a:t>вопросы </a:t>
            </a:r>
            <a:r>
              <a:rPr lang="ru-RU" dirty="0" smtClean="0"/>
              <a:t>этим героям</a:t>
            </a:r>
            <a:endParaRPr lang="ru-RU" dirty="0"/>
          </a:p>
        </p:txBody>
      </p:sp>
      <p:pic>
        <p:nvPicPr>
          <p:cNvPr id="8" name="Содержимое 7" descr="4623f66694948700c7caf1209b8a4084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18053" y="2845851"/>
            <a:ext cx="2871208" cy="2871208"/>
          </a:xfrm>
        </p:spPr>
      </p:pic>
      <p:pic>
        <p:nvPicPr>
          <p:cNvPr id="10" name="Picture 2" descr="K:\YandexDisk\3 РАБОТА\2025-2026\КОНСПЕКТЫ\Работа над персонажем\Скриншот 07-11-2025 21_03_44-no-bg-preview (carve.photo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1453" y="3064476"/>
            <a:ext cx="2917777" cy="2185987"/>
          </a:xfrm>
          <a:prstGeom prst="rect">
            <a:avLst/>
          </a:prstGeom>
          <a:noFill/>
        </p:spPr>
      </p:pic>
      <p:pic>
        <p:nvPicPr>
          <p:cNvPr id="11265" name="Picture 1" descr="K:\YandexDisk\3 РАБОТА\2025-2026\КОНСПЕКТЫ\Работа над персонажем\44033b47da367332fe73354279f352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0811" y="2787396"/>
            <a:ext cx="3524685" cy="3279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A8ECD1-788F-484B-9043-D957FCFDF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0FE134-9032-4C7F-BC57-C7DE3F833363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36D24F1A-6251-4B9A-A918-7D6F3A8F7E2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533</Words>
  <Application>Microsoft Office PowerPoint</Application>
  <PresentationFormat>Произвольный</PresentationFormat>
  <Paragraphs>111</Paragraphs>
  <Slides>25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Пользовательская</vt:lpstr>
      <vt:lpstr>Как работать над персонажем</vt:lpstr>
      <vt:lpstr>Персонаж это герой  нашего мультфильма</vt:lpstr>
      <vt:lpstr>Главный элемент любой истории</vt:lpstr>
      <vt:lpstr>Шаг 1</vt:lpstr>
      <vt:lpstr>Задаем вопросы</vt:lpstr>
      <vt:lpstr>Расскажите об этих персонажах</vt:lpstr>
      <vt:lpstr>Шаг 2</vt:lpstr>
      <vt:lpstr>Задаем вопросы персонажу</vt:lpstr>
      <vt:lpstr>Задайте вопросы этим героям</vt:lpstr>
      <vt:lpstr>Шаг 3</vt:lpstr>
      <vt:lpstr>Задаем вопросы</vt:lpstr>
      <vt:lpstr>Почему они поступают именно так?</vt:lpstr>
      <vt:lpstr>Шаг 4</vt:lpstr>
      <vt:lpstr>Показывает, как наш герой справляется с добавленным напряжением, развиваем сюжет </vt:lpstr>
      <vt:lpstr>Как они себя будут вести, если столкнутся с трудностями?</vt:lpstr>
      <vt:lpstr>Шаг 5</vt:lpstr>
      <vt:lpstr>   Своеобразными «точками невозврата» для героев, которые подвигают их к развитию сюжета, являются те или иные знаковые события. </vt:lpstr>
      <vt:lpstr>   Чтобы понять, как персонажи отреагируют на предложенные поворотные моменты, спрашиваем их. </vt:lpstr>
      <vt:lpstr>Как реагируют наши персонажи  на поворотные моменты?</vt:lpstr>
      <vt:lpstr>Шаг 6</vt:lpstr>
      <vt:lpstr>Второстепенные персонажи</vt:lpstr>
      <vt:lpstr>Как реагируют наши персонажи  на поворотные моменты?</vt:lpstr>
      <vt:lpstr>Шаг 7</vt:lpstr>
      <vt:lpstr>Профиль персонажа</vt:lpstr>
      <vt:lpstr>Спасибо!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2023-12-20T08:12:12Z</dcterms:created>
  <dcterms:modified xsi:type="dcterms:W3CDTF">2025-11-07T15:52:42Z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