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95" r:id="rId3"/>
    <p:sldId id="294" r:id="rId4"/>
    <p:sldId id="296" r:id="rId5"/>
    <p:sldId id="261" r:id="rId6"/>
    <p:sldId id="263" r:id="rId7"/>
    <p:sldId id="287" r:id="rId8"/>
    <p:sldId id="288" r:id="rId9"/>
    <p:sldId id="282" r:id="rId10"/>
    <p:sldId id="267" r:id="rId11"/>
    <p:sldId id="284" r:id="rId12"/>
    <p:sldId id="289" r:id="rId13"/>
    <p:sldId id="268" r:id="rId14"/>
    <p:sldId id="269" r:id="rId15"/>
    <p:sldId id="281" r:id="rId16"/>
    <p:sldId id="278" r:id="rId17"/>
    <p:sldId id="283" r:id="rId18"/>
    <p:sldId id="290" r:id="rId19"/>
    <p:sldId id="291" r:id="rId20"/>
    <p:sldId id="274" r:id="rId21"/>
    <p:sldId id="271" r:id="rId22"/>
    <p:sldId id="286" r:id="rId23"/>
    <p:sldId id="276" r:id="rId24"/>
    <p:sldId id="292" r:id="rId25"/>
    <p:sldId id="293" r:id="rId26"/>
    <p:sldId id="272" r:id="rId27"/>
    <p:sldId id="277" r:id="rId28"/>
    <p:sldId id="27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66"/>
    <a:srgbClr val="000099"/>
    <a:srgbClr val="FFFF00"/>
    <a:srgbClr val="0066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69" autoAdjust="0"/>
    <p:restoredTop sz="97133" autoAdjust="0"/>
  </p:normalViewPr>
  <p:slideViewPr>
    <p:cSldViewPr snapToGrid="0">
      <p:cViewPr>
        <p:scale>
          <a:sx n="66" d="100"/>
          <a:sy n="66" d="100"/>
        </p:scale>
        <p:origin x="-178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D7EA42-064B-41D4-8F90-D298FB68198E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28F35D-4A54-4CCD-98DF-A0502AA23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48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86CAD-DE94-42A9-9EEA-C9066896E5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217068-6548-460C-B871-84000925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9925564-C115-46D1-BC4E-2B7E4CD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4E7993-1163-4FF9-BCD5-AB6517AA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F8593E-362F-4FE0-9018-A373FA9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1EA770-0EDC-4C29-9390-5453D70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0921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E5DE49-4990-487E-96A3-D4F6A1330652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462F82-1EA1-465B-96EF-5B7BC47D0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TrQbx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321" y="914400"/>
            <a:ext cx="66185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0099"/>
                </a:solidFill>
              </a:rPr>
              <a:t>Урок математики</a:t>
            </a:r>
          </a:p>
          <a:p>
            <a:pPr marL="742950" indent="-742950" algn="ctr">
              <a:buAutoNum type="arabicPlain" startAt="2"/>
            </a:pPr>
            <a:r>
              <a:rPr lang="ru-RU" sz="4400" b="1" dirty="0" smtClean="0">
                <a:solidFill>
                  <a:srgbClr val="000099"/>
                </a:solidFill>
              </a:rPr>
              <a:t>Класс</a:t>
            </a:r>
          </a:p>
          <a:p>
            <a:pPr marL="742950" indent="-742950" algn="ctr"/>
            <a:r>
              <a:rPr lang="ru-RU" sz="4400" b="1" dirty="0" smtClean="0">
                <a:solidFill>
                  <a:srgbClr val="000099"/>
                </a:solidFill>
              </a:rPr>
              <a:t>Число</a:t>
            </a:r>
            <a:r>
              <a:rPr lang="ru-RU" sz="4400" b="1" smtClean="0">
                <a:solidFill>
                  <a:srgbClr val="000099"/>
                </a:solidFill>
              </a:rPr>
              <a:t>: </a:t>
            </a:r>
            <a:r>
              <a:rPr lang="ru-RU" sz="4400" b="1" smtClean="0">
                <a:solidFill>
                  <a:srgbClr val="000099"/>
                </a:solidFill>
              </a:rPr>
              <a:t>17</a:t>
            </a:r>
            <a:r>
              <a:rPr lang="ru-RU" sz="4400" b="1" smtClean="0">
                <a:solidFill>
                  <a:srgbClr val="000099"/>
                </a:solidFill>
              </a:rPr>
              <a:t>.12</a:t>
            </a:r>
            <a:endParaRPr lang="ru-RU" sz="4400" b="1" dirty="0">
              <a:solidFill>
                <a:srgbClr val="000099"/>
              </a:solidFill>
            </a:endParaRPr>
          </a:p>
        </p:txBody>
      </p:sp>
      <p:pic>
        <p:nvPicPr>
          <p:cNvPr id="9218" name="Picture 2" descr="Картинки по запросу учебник математики моро 2 класс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914" y="3042056"/>
            <a:ext cx="2369911" cy="323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184" y="881420"/>
            <a:ext cx="66556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Буквенные выражения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5101" y="2354170"/>
            <a:ext cx="493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629" y="1273305"/>
            <a:ext cx="76635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1.Узнать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такое буквенное 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выражение.</a:t>
            </a:r>
          </a:p>
          <a:p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2.Учиться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буквенные выражения и </a:t>
            </a: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их значения.</a:t>
            </a:r>
            <a:endParaRPr lang="ru-RU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3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725715" y="1640114"/>
            <a:ext cx="317477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4400" dirty="0">
                <a:latin typeface="Times New Roman" pitchFamily="18" charset="0"/>
                <a:cs typeface="Times New Roman" pitchFamily="18" charset="0"/>
              </a:rPr>
              <a:t>16 -       </a:t>
            </a:r>
          </a:p>
          <a:p>
            <a:r>
              <a:rPr lang="ru-RU" altLang="ru-RU" sz="4400" dirty="0">
                <a:latin typeface="Times New Roman" pitchFamily="18" charset="0"/>
                <a:cs typeface="Times New Roman" pitchFamily="18" charset="0"/>
              </a:rPr>
              <a:t>6  - </a:t>
            </a:r>
          </a:p>
          <a:p>
            <a:r>
              <a:rPr lang="ru-RU" altLang="ru-RU" sz="4400" dirty="0">
                <a:latin typeface="Times New Roman" pitchFamily="18" charset="0"/>
                <a:cs typeface="Times New Roman" pitchFamily="18" charset="0"/>
              </a:rPr>
              <a:t>15 +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6695" y="1828800"/>
            <a:ext cx="509133" cy="451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a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2018" y="2511199"/>
            <a:ext cx="504825" cy="4333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k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68942" y="3160486"/>
            <a:ext cx="504825" cy="503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с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331913" y="40767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2850" y="5440208"/>
            <a:ext cx="5085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Буквенные   выражения</a:t>
            </a:r>
          </a:p>
        </p:txBody>
      </p:sp>
      <p:pic>
        <p:nvPicPr>
          <p:cNvPr id="18440" name="Picture 24" descr="c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46815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ятно 1 11"/>
          <p:cNvSpPr/>
          <p:nvPr/>
        </p:nvSpPr>
        <p:spPr>
          <a:xfrm>
            <a:off x="2710771" y="754742"/>
            <a:ext cx="4822144" cy="4978627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а ( </a:t>
            </a:r>
            <a:r>
              <a:rPr lang="ru-RU" sz="3600" b="1" dirty="0" err="1">
                <a:solidFill>
                  <a:schemeClr val="tx1"/>
                </a:solidFill>
              </a:rPr>
              <a:t>а</a:t>
            </a:r>
            <a:r>
              <a:rPr lang="ru-RU" sz="3600" b="1" dirty="0">
                <a:solidFill>
                  <a:schemeClr val="tx1"/>
                </a:solidFill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d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(</a:t>
            </a:r>
            <a:r>
              <a:rPr lang="ru-RU" sz="3600" b="1" dirty="0" err="1">
                <a:solidFill>
                  <a:schemeClr val="tx1"/>
                </a:solidFill>
              </a:rPr>
              <a:t>дэ</a:t>
            </a:r>
            <a:r>
              <a:rPr lang="ru-RU" sz="3600" b="1" dirty="0">
                <a:solidFill>
                  <a:schemeClr val="tx1"/>
                </a:solidFill>
              </a:rPr>
              <a:t>)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х </a:t>
            </a:r>
            <a:r>
              <a:rPr lang="en-US" sz="3600" b="1" dirty="0">
                <a:solidFill>
                  <a:schemeClr val="tx1"/>
                </a:solidFill>
              </a:rPr>
              <a:t>(</a:t>
            </a:r>
            <a:r>
              <a:rPr lang="ru-RU" sz="3600" b="1" dirty="0">
                <a:solidFill>
                  <a:schemeClr val="tx1"/>
                </a:solidFill>
              </a:rPr>
              <a:t>икс)                                                       </a:t>
            </a:r>
            <a:r>
              <a:rPr lang="en-US" sz="3600" b="1" dirty="0">
                <a:solidFill>
                  <a:schemeClr val="tx1"/>
                </a:solidFill>
              </a:rPr>
              <a:t>b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(</a:t>
            </a:r>
            <a:r>
              <a:rPr lang="ru-RU" sz="3600" b="1" dirty="0">
                <a:solidFill>
                  <a:schemeClr val="tx1"/>
                </a:solidFill>
              </a:rPr>
              <a:t>бэ)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с </a:t>
            </a:r>
            <a:r>
              <a:rPr lang="en-US" sz="3600" b="1" dirty="0">
                <a:solidFill>
                  <a:schemeClr val="tx1"/>
                </a:solidFill>
              </a:rPr>
              <a:t>(</a:t>
            </a:r>
            <a:r>
              <a:rPr lang="ru-RU" sz="3600" b="1" dirty="0" err="1">
                <a:solidFill>
                  <a:schemeClr val="tx1"/>
                </a:solidFill>
              </a:rPr>
              <a:t>цэ</a:t>
            </a:r>
            <a:r>
              <a:rPr lang="ru-RU" sz="3600" b="1" dirty="0">
                <a:solidFill>
                  <a:schemeClr val="tx1"/>
                </a:solidFill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к (ка)</a:t>
            </a:r>
          </a:p>
        </p:txBody>
      </p:sp>
      <p:pic>
        <p:nvPicPr>
          <p:cNvPr id="10" name="Picture 9" descr="C:\Documents and Settings\учитель\Мои документы\Мои рисунки\6b167cc2c382_1265818665_acdghlrvy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99086" y="0"/>
            <a:ext cx="1944914" cy="259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046" y="1124262"/>
            <a:ext cx="163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a + 7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036" y="5051685"/>
            <a:ext cx="1424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9 - c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0839" y="1229194"/>
            <a:ext cx="169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b - 10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0839" y="4961744"/>
            <a:ext cx="1888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18 - d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469" y="2278505"/>
            <a:ext cx="768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6600"/>
                </a:solidFill>
              </a:rPr>
              <a:t>Выражения, содержащие не только числа, но и буквы, называются </a:t>
            </a:r>
            <a:r>
              <a:rPr lang="ru-RU" sz="3200" b="1" i="1" dirty="0">
                <a:solidFill>
                  <a:srgbClr val="C00000"/>
                </a:solidFill>
              </a:rPr>
              <a:t>буквенными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719528"/>
            <a:ext cx="550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0099"/>
                </a:solidFill>
              </a:rPr>
              <a:t>ЛАТИНСКИЙ АЛФАВИТ</a:t>
            </a:r>
          </a:p>
        </p:txBody>
      </p:sp>
      <p:pic>
        <p:nvPicPr>
          <p:cNvPr id="12290" name="Picture 2" descr="http://3.bp.blogspot.com/-zb34vbH97Gw/Uk27pg5qHQI/AAAAAAAAASM/NgL-mwhnaXE/s1600/2070.jpg"/>
          <p:cNvPicPr>
            <a:picLocks noChangeAspect="1" noChangeArrowheads="1"/>
          </p:cNvPicPr>
          <p:nvPr/>
        </p:nvPicPr>
        <p:blipFill>
          <a:blip r:embed="rId2"/>
          <a:srcRect l="2449" t="6452" r="1829" b="1572"/>
          <a:stretch>
            <a:fillRect/>
          </a:stretch>
        </p:blipFill>
        <p:spPr bwMode="auto">
          <a:xfrm>
            <a:off x="2612571" y="1339041"/>
            <a:ext cx="3599543" cy="484404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249282C-272A-4569-9B51-310F28FE6966}"/>
              </a:ext>
            </a:extLst>
          </p:cNvPr>
          <p:cNvSpPr/>
          <p:nvPr/>
        </p:nvSpPr>
        <p:spPr>
          <a:xfrm>
            <a:off x="943429" y="1048995"/>
            <a:ext cx="56678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 – «а»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 – «бэ»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 – 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цэ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 – «дэ»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 – «ка»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x – «икс»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y – «игрек»</a:t>
            </a:r>
          </a:p>
        </p:txBody>
      </p:sp>
    </p:spTree>
    <p:extLst>
      <p:ext uri="{BB962C8B-B14F-4D97-AF65-F5344CB8AC3E}">
        <p14:creationId xmlns="" xmlns:p14="http://schemas.microsoft.com/office/powerpoint/2010/main" val="30483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085" y="783772"/>
            <a:ext cx="551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0099"/>
                </a:solidFill>
              </a:rPr>
              <a:t>ФИЗКУЛЬТМИНУТКА</a:t>
            </a:r>
          </a:p>
        </p:txBody>
      </p:sp>
      <p:pic>
        <p:nvPicPr>
          <p:cNvPr id="33794" name="Picture 2" descr="Картинки по запросу ФИЗКУЛЬТМИНУТКА НАЧАЛЬНАЯ ШКОЛ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10" t="1477" r="8164"/>
          <a:stretch>
            <a:fillRect/>
          </a:stretch>
        </p:blipFill>
        <p:spPr bwMode="auto">
          <a:xfrm>
            <a:off x="2714171" y="1378858"/>
            <a:ext cx="3634968" cy="4990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F34DB80-470D-4429-ABF7-EC668828184B}"/>
              </a:ext>
            </a:extLst>
          </p:cNvPr>
          <p:cNvSpPr/>
          <p:nvPr/>
        </p:nvSpPr>
        <p:spPr>
          <a:xfrm>
            <a:off x="1190172" y="1782395"/>
            <a:ext cx="738777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d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чисел 8 и «дэ».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– 5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чисел «</a:t>
            </a:r>
            <a:r>
              <a:rPr lang="ru-RU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5.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+ 2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чисел «ка» и 2.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x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чисел 7 и «икс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C:\Documents and Settings\учитель\Мои документы\Мои рисунки\6b167cc2c382_1265818665_acdghlrv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58743" y="0"/>
            <a:ext cx="1785250" cy="20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983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2071688" y="1500188"/>
            <a:ext cx="36179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6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3 –</a:t>
            </a:r>
            <a:r>
              <a:rPr lang="ru-RU" altLang="ru-RU" sz="16600" b="1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214938" y="2071688"/>
            <a:ext cx="1643062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500688" y="1785938"/>
            <a:ext cx="10715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3800" b="1">
                <a:solidFill>
                  <a:srgbClr val="800000"/>
                </a:solidFill>
              </a:rPr>
              <a:t>Х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428625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800" b="1">
                <a:solidFill>
                  <a:srgbClr val="C00000"/>
                </a:solidFill>
              </a:rPr>
              <a:t>Буквенное выражение</a:t>
            </a:r>
          </a:p>
        </p:txBody>
      </p:sp>
      <p:pic>
        <p:nvPicPr>
          <p:cNvPr id="7" name="Picture 9" descr="C:\Documents and Settings\учитель\Мои документы\Мои рисунки\6b167cc2c382_1265818665_acdghlrv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03886" y="0"/>
            <a:ext cx="1640107" cy="179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928813" y="571500"/>
            <a:ext cx="50911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8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3 –</a:t>
            </a:r>
            <a:r>
              <a:rPr lang="ru-RU" altLang="ru-RU" sz="13800" b="1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714875" y="928688"/>
            <a:ext cx="1643063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11500" b="1" dirty="0" smtClean="0">
                <a:solidFill>
                  <a:srgbClr val="800000"/>
                </a:solidFill>
              </a:rPr>
              <a:t>Х</a:t>
            </a:r>
            <a:endParaRPr lang="ru-RU" altLang="ru-RU" sz="11500" b="1" dirty="0">
              <a:solidFill>
                <a:srgbClr val="800000"/>
              </a:solidFill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071563" y="2787650"/>
            <a:ext cx="72866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500" b="1">
                <a:solidFill>
                  <a:srgbClr val="800000"/>
                </a:solidFill>
              </a:rPr>
              <a:t>если </a:t>
            </a:r>
          </a:p>
          <a:p>
            <a:pPr eaLnBrk="1" hangingPunct="1"/>
            <a:r>
              <a:rPr lang="en-US" altLang="ru-RU" sz="11500" b="1">
                <a:solidFill>
                  <a:srgbClr val="800000"/>
                </a:solidFill>
              </a:rPr>
              <a:t>x</a:t>
            </a:r>
            <a:r>
              <a:rPr lang="ru-RU" altLang="ru-RU" sz="11500" b="1">
                <a:solidFill>
                  <a:srgbClr val="800000"/>
                </a:solidFill>
              </a:rPr>
              <a:t> = </a:t>
            </a:r>
            <a:r>
              <a:rPr lang="ru-RU" altLang="ru-RU" sz="11500" b="1">
                <a:solidFill>
                  <a:srgbClr val="002060"/>
                </a:solidFill>
              </a:rPr>
              <a:t>3, 2, 0</a:t>
            </a:r>
          </a:p>
        </p:txBody>
      </p:sp>
      <p:pic>
        <p:nvPicPr>
          <p:cNvPr id="5" name="Picture 9" descr="C:\Documents and Settings\учитель\Мои документы\Мои рисунки\6b167cc2c382_1265818665_acdghlrv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58743" y="0"/>
            <a:ext cx="1785250" cy="211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1.Найди закономерность: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dirty="0" smtClean="0"/>
              <a:t>3, 6, 9, ……, ……</a:t>
            </a:r>
          </a:p>
          <a:p>
            <a:r>
              <a:rPr lang="ru-RU" sz="6600" dirty="0" smtClean="0"/>
              <a:t>50, 40, 30, ….., …..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0228" y="1712681"/>
            <a:ext cx="7242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k + </a:t>
            </a:r>
            <a:r>
              <a:rPr lang="ru-RU" sz="4000" b="1" u="sng" dirty="0" smtClean="0"/>
              <a:t>7</a:t>
            </a:r>
          </a:p>
          <a:p>
            <a:r>
              <a:rPr lang="en-US" sz="4000" b="1" dirty="0" smtClean="0"/>
              <a:t>k </a:t>
            </a:r>
            <a:r>
              <a:rPr lang="en-US" sz="4000" b="1" dirty="0"/>
              <a:t>= </a:t>
            </a:r>
            <a:r>
              <a:rPr lang="en-US" sz="4000" b="1" dirty="0" smtClean="0"/>
              <a:t>10,</a:t>
            </a:r>
            <a:r>
              <a:rPr lang="ru-RU" sz="4000" b="1" dirty="0" smtClean="0"/>
              <a:t>то</a:t>
            </a:r>
            <a:r>
              <a:rPr lang="en-US" sz="4000" b="1" dirty="0" smtClean="0"/>
              <a:t> 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75429" y="2365829"/>
            <a:ext cx="478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10 + 7 = 17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199" y="435427"/>
            <a:ext cx="6952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0099"/>
                </a:solidFill>
              </a:rPr>
              <a:t>Вычислить значение буквенного выражения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914" y="3976917"/>
            <a:ext cx="7242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k </a:t>
            </a:r>
            <a:r>
              <a:rPr lang="en-US" sz="4000" b="1" u="sng" dirty="0" smtClean="0"/>
              <a:t>– 7</a:t>
            </a:r>
            <a:endParaRPr lang="ru-RU" sz="4000" b="1" u="sng" dirty="0" smtClean="0"/>
          </a:p>
          <a:p>
            <a:r>
              <a:rPr lang="en-US" sz="4000" b="1" dirty="0" smtClean="0"/>
              <a:t>k </a:t>
            </a:r>
            <a:r>
              <a:rPr lang="en-US" sz="4000" b="1" dirty="0"/>
              <a:t>= </a:t>
            </a:r>
            <a:r>
              <a:rPr lang="en-US" sz="4000" b="1" dirty="0" smtClean="0"/>
              <a:t>10,</a:t>
            </a:r>
            <a:r>
              <a:rPr lang="ru-RU" sz="4000" b="1" dirty="0" smtClean="0"/>
              <a:t>то</a:t>
            </a:r>
            <a:r>
              <a:rPr lang="en-US" sz="4000" b="1" dirty="0" smtClean="0"/>
              <a:t> 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38286" y="4601029"/>
            <a:ext cx="445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10 - 7 = 3</a:t>
            </a:r>
            <a:endParaRPr lang="ru-RU" sz="4000" b="1" dirty="0">
              <a:solidFill>
                <a:srgbClr val="000099"/>
              </a:solidFill>
            </a:endParaRPr>
          </a:p>
        </p:txBody>
      </p:sp>
      <p:pic>
        <p:nvPicPr>
          <p:cNvPr id="7" name="Picture 9" descr="C:\Documents and Settings\учитель\Мои документы\Мои рисунки\6b167cc2c382_1265818665_acdghlrv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87771" y="0"/>
            <a:ext cx="1756222" cy="190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3" y="653143"/>
            <a:ext cx="458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0099"/>
                </a:solidFill>
              </a:rPr>
              <a:t>АЛГОРИТМ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44" y="1683657"/>
            <a:ext cx="35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</a:rPr>
              <a:t>1. Прочитать.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0801" y="2598057"/>
            <a:ext cx="35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</a:rPr>
              <a:t>2. Записать.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286" y="3541485"/>
            <a:ext cx="7228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</a:rPr>
              <a:t>3. Подставить значение буквы в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    выражение.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5315" y="4905828"/>
            <a:ext cx="35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</a:rPr>
              <a:t>4. Вычислить.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EF3A2E2-BECD-4125-8858-2EA3F54051F2}"/>
              </a:ext>
            </a:extLst>
          </p:cNvPr>
          <p:cNvSpPr/>
          <p:nvPr/>
        </p:nvSpPr>
        <p:spPr>
          <a:xfrm>
            <a:off x="609601" y="1349830"/>
            <a:ext cx="75329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 а + 8, если а = 9</a:t>
            </a:r>
          </a:p>
          <a:p>
            <a:pPr marL="742950" indent="-742950">
              <a:buAutoNum type="arabicPeriod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indent="-71120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Найдите значение выражения       d – 6, если d = 15</a:t>
            </a:r>
          </a:p>
        </p:txBody>
      </p:sp>
      <p:pic>
        <p:nvPicPr>
          <p:cNvPr id="4" name="Picture 9" descr="C:\Documents and Settings\учитель\Мои документы\Мои рисунки\6b167cc2c382_1265818665_acdghlrv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99086" y="0"/>
            <a:ext cx="1944906" cy="158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92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772" y="870860"/>
            <a:ext cx="381725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/>
              <a:t>Было  - </a:t>
            </a:r>
          </a:p>
          <a:p>
            <a:pPr>
              <a:lnSpc>
                <a:spcPct val="150000"/>
              </a:lnSpc>
            </a:pPr>
            <a:r>
              <a:rPr lang="ru-RU" sz="3600" b="1" dirty="0"/>
              <a:t>Истратила – </a:t>
            </a:r>
          </a:p>
          <a:p>
            <a:pPr>
              <a:lnSpc>
                <a:spcPct val="150000"/>
              </a:lnSpc>
            </a:pPr>
            <a:r>
              <a:rPr lang="ru-RU" sz="3600" b="1" dirty="0"/>
              <a:t>Осталось –</a:t>
            </a:r>
          </a:p>
          <a:p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9199" y="435427"/>
            <a:ext cx="695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0099"/>
                </a:solidFill>
              </a:rPr>
              <a:t>ЗАДАЧА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6000" y="3309259"/>
            <a:ext cx="724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Записать решение выражением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5885" y="3918857"/>
            <a:ext cx="6008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99"/>
                </a:solidFill>
              </a:rPr>
              <a:t>(50 + 10) – 30 = 30 (р.)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93034" y="1030520"/>
            <a:ext cx="319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50 р. и 10 р.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2062" y="1785265"/>
            <a:ext cx="134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30 р.</a:t>
            </a:r>
            <a:r>
              <a:rPr lang="ru-RU" sz="4000" b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5608" y="2583550"/>
            <a:ext cx="134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?</a:t>
            </a:r>
            <a:r>
              <a:rPr lang="ru-RU" sz="4000" b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1369" y="4775200"/>
            <a:ext cx="6008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99"/>
                </a:solidFill>
              </a:rPr>
              <a:t>(50 - 30) + 10 = 30 (р.)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256" y="5602517"/>
            <a:ext cx="772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Ответ: у мамы осталось 30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8"/>
          <p:cNvSpPr>
            <a:spLocks noChangeArrowheads="1" noChangeShapeType="1" noTextEdit="1"/>
          </p:cNvSpPr>
          <p:nvPr/>
        </p:nvSpPr>
        <p:spPr bwMode="auto">
          <a:xfrm>
            <a:off x="1643063" y="428625"/>
            <a:ext cx="6715125" cy="300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Молодцы!</a:t>
            </a:r>
          </a:p>
        </p:txBody>
      </p:sp>
      <p:pic>
        <p:nvPicPr>
          <p:cNvPr id="1026" name="Picture 2" descr="C:\Users\пользователь\Desktop\дед моро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0457" y="3166738"/>
            <a:ext cx="2032001" cy="3034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2249714" y="415637"/>
            <a:ext cx="4267200" cy="7204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00890021-307F-4F4F-A4F6-D6B1EFA61208}"/>
              </a:ext>
            </a:extLst>
          </p:cNvPr>
          <p:cNvSpPr/>
          <p:nvPr/>
        </p:nvSpPr>
        <p:spPr>
          <a:xfrm>
            <a:off x="6240780" y="1908463"/>
            <a:ext cx="2206533" cy="72043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***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D7112-AEEA-4264-ACC4-36907A008C6B}"/>
              </a:ext>
            </a:extLst>
          </p:cNvPr>
          <p:cNvSpPr/>
          <p:nvPr/>
        </p:nvSpPr>
        <p:spPr>
          <a:xfrm>
            <a:off x="1611086" y="1937492"/>
            <a:ext cx="4383314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Всё  ясно!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1D3798C-49E3-4501-BE4C-0D482CDC4A06}"/>
              </a:ext>
            </a:extLst>
          </p:cNvPr>
          <p:cNvSpPr/>
          <p:nvPr/>
        </p:nvSpPr>
        <p:spPr>
          <a:xfrm>
            <a:off x="1553029" y="3041071"/>
            <a:ext cx="4492227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Почти понятно!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4B94556-8668-4162-B00A-177416B74CC7}"/>
              </a:ext>
            </a:extLst>
          </p:cNvPr>
          <p:cNvSpPr/>
          <p:nvPr/>
        </p:nvSpPr>
        <p:spPr>
          <a:xfrm>
            <a:off x="2486110" y="4069081"/>
            <a:ext cx="3523211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Остались ???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08975A2E-C163-4108-8EA2-26F3F5FC1B42}"/>
              </a:ext>
            </a:extLst>
          </p:cNvPr>
          <p:cNvSpPr/>
          <p:nvPr/>
        </p:nvSpPr>
        <p:spPr>
          <a:xfrm>
            <a:off x="6240779" y="3068782"/>
            <a:ext cx="1843677" cy="72043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**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FE654206-1EE9-45C9-8B66-06015F60CEF7}"/>
              </a:ext>
            </a:extLst>
          </p:cNvPr>
          <p:cNvSpPr/>
          <p:nvPr/>
        </p:nvSpPr>
        <p:spPr>
          <a:xfrm>
            <a:off x="6240780" y="4069081"/>
            <a:ext cx="1063076" cy="72043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8EDDCB8C-365D-4D7F-9DC5-427B4912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6" y="3642298"/>
            <a:ext cx="1888547" cy="302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4507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3486" y="682172"/>
            <a:ext cx="37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0099"/>
                </a:solidFill>
              </a:rPr>
              <a:t>РЕФЛЕКСИЯ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306286"/>
            <a:ext cx="352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</a:rPr>
              <a:t>Я узнал -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4341" y="2002972"/>
            <a:ext cx="388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</a:rPr>
              <a:t>Я научился -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1371" y="2728685"/>
            <a:ext cx="388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</a:rPr>
              <a:t>Я понял -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8743" y="3396342"/>
            <a:ext cx="621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</a:rPr>
              <a:t>Мне было интересно -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5770" y="4107542"/>
            <a:ext cx="621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</a:rPr>
              <a:t>Мне было трудно - …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870857" y="3846286"/>
            <a:ext cx="1944914" cy="1944914"/>
            <a:chOff x="870857" y="3846286"/>
            <a:chExt cx="1944914" cy="1944914"/>
          </a:xfrm>
        </p:grpSpPr>
        <p:sp>
          <p:nvSpPr>
            <p:cNvPr id="12" name="Овал 11"/>
            <p:cNvSpPr/>
            <p:nvPr/>
          </p:nvSpPr>
          <p:spPr>
            <a:xfrm>
              <a:off x="870857" y="3846286"/>
              <a:ext cx="1944914" cy="19449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117602" y="4078514"/>
              <a:ext cx="1480457" cy="14804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393386" y="4354315"/>
              <a:ext cx="957928" cy="957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2" descr="C:\Users\пользователь\Desktop\дед моро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857" y="0"/>
            <a:ext cx="2177143" cy="3034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948" y="711200"/>
            <a:ext cx="593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0099"/>
                </a:solidFill>
              </a:rPr>
              <a:t>ДОМАШНЕЕ ЗАДАНИЕ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1727200"/>
            <a:ext cx="863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Прочитать латинский алфавит  </a:t>
            </a:r>
            <a:endParaRPr lang="ru-RU" sz="2800" i="1" dirty="0" smtClean="0"/>
          </a:p>
          <a:p>
            <a:r>
              <a:rPr lang="ru-RU" sz="2800" i="1" dirty="0" smtClean="0"/>
              <a:t>стр</a:t>
            </a:r>
            <a:r>
              <a:rPr lang="ru-RU" sz="2800" i="1" dirty="0"/>
              <a:t>. 96</a:t>
            </a:r>
          </a:p>
          <a:p>
            <a:endParaRPr lang="ru-RU" sz="2800" i="1" dirty="0"/>
          </a:p>
          <a:p>
            <a:r>
              <a:rPr lang="ru-RU" sz="2800" i="1" dirty="0"/>
              <a:t>Решить буквенные выражения под красной</a:t>
            </a:r>
          </a:p>
          <a:p>
            <a:r>
              <a:rPr lang="ru-RU" sz="2800" i="1" dirty="0"/>
              <a:t>                                                чертой стр. 77</a:t>
            </a:r>
          </a:p>
        </p:txBody>
      </p:sp>
      <p:pic>
        <p:nvPicPr>
          <p:cNvPr id="25602" name="Picture 2" descr="Картинки по запросу векторный клипарт учеб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59"/>
          <a:stretch>
            <a:fillRect/>
          </a:stretch>
        </p:blipFill>
        <p:spPr bwMode="auto">
          <a:xfrm>
            <a:off x="2739117" y="3323314"/>
            <a:ext cx="2166711" cy="2769014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дед моро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714" y="0"/>
            <a:ext cx="1814286" cy="3034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bipbap.ru/wp-content/uploads/2018/01/img8-640x48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34875"/>
          <a:stretch>
            <a:fillRect/>
          </a:stretch>
        </p:blipFill>
        <p:spPr bwMode="auto">
          <a:xfrm>
            <a:off x="939344" y="2656115"/>
            <a:ext cx="7275739" cy="35537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63591" y="804706"/>
            <a:ext cx="5815375" cy="2123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</a:p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</a:p>
          <a:p>
            <a:pPr algn="ctr"/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Users\пользователь\Desktop\дед моро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1657" y="0"/>
            <a:ext cx="1872343" cy="3034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2.Замени величины: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dirty="0" smtClean="0"/>
              <a:t>2дм4см=….см</a:t>
            </a:r>
          </a:p>
          <a:p>
            <a:pPr>
              <a:buNone/>
            </a:pPr>
            <a:r>
              <a:rPr lang="ru-RU" sz="6000" dirty="0" smtClean="0"/>
              <a:t>3м=….дм</a:t>
            </a:r>
          </a:p>
          <a:p>
            <a:pPr>
              <a:buNone/>
            </a:pPr>
            <a:r>
              <a:rPr lang="ru-RU" sz="6000" dirty="0" smtClean="0"/>
              <a:t>65см=…дм…см</a:t>
            </a:r>
          </a:p>
          <a:p>
            <a:pPr>
              <a:buNone/>
            </a:pPr>
            <a:r>
              <a:rPr lang="ru-RU" sz="6000" dirty="0" smtClean="0"/>
              <a:t>80см=…дм</a:t>
            </a:r>
          </a:p>
          <a:p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3.Найдите  значение: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dirty="0" smtClean="0"/>
              <a:t>36+3=                          46-8=</a:t>
            </a:r>
          </a:p>
          <a:p>
            <a:r>
              <a:rPr lang="ru-RU" sz="6600" dirty="0" smtClean="0"/>
              <a:t>36+30=                         46-18=</a:t>
            </a:r>
            <a:endParaRPr lang="ru-RU" sz="6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ладош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707" y="3933383"/>
            <a:ext cx="4267160" cy="201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67543" y="1378863"/>
            <a:ext cx="67781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Прекрасный начат </a:t>
            </a:r>
            <a:r>
              <a:rPr lang="ru-RU" sz="3200" b="1" dirty="0">
                <a:solidFill>
                  <a:srgbClr val="000099"/>
                </a:solidFill>
              </a:rPr>
              <a:t>день.</a:t>
            </a:r>
          </a:p>
          <a:p>
            <a:r>
              <a:rPr lang="ru-RU" sz="3200" b="1" dirty="0">
                <a:solidFill>
                  <a:srgbClr val="000099"/>
                </a:solidFill>
              </a:rPr>
              <a:t>Первым делом гоним лень.</a:t>
            </a:r>
          </a:p>
          <a:p>
            <a:r>
              <a:rPr lang="ru-RU" sz="3200" b="1" dirty="0">
                <a:solidFill>
                  <a:srgbClr val="000099"/>
                </a:solidFill>
              </a:rPr>
              <a:t>На уроке отвечаем,</a:t>
            </a:r>
          </a:p>
          <a:p>
            <a:r>
              <a:rPr lang="ru-RU" sz="3200" b="1" dirty="0">
                <a:solidFill>
                  <a:srgbClr val="000099"/>
                </a:solidFill>
              </a:rPr>
              <a:t>Дружно руки поднимаем!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15" y="827314"/>
            <a:ext cx="622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0099"/>
                </a:solidFill>
              </a:rPr>
              <a:t>МИНУТКА  КАЛЛИГРАФИИ</a:t>
            </a:r>
          </a:p>
        </p:txBody>
      </p:sp>
      <p:pic>
        <p:nvPicPr>
          <p:cNvPr id="3" name="Рисунок 2" descr="Картинки по запросу каллиграфические минутки по математике 2 клас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021" y="194219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каллиграфические минутки по математике 2 клас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480" y="194219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57350" y="4978400"/>
            <a:ext cx="478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0099"/>
                </a:solidFill>
              </a:rPr>
              <a:t>  66,22,62,26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836354-FF0C-4BFD-89D9-C663576E2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97" y="1995643"/>
            <a:ext cx="2759982" cy="275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57200" y="157163"/>
            <a:ext cx="8229600" cy="6015037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5" name="Picture 9" descr="C:\Documents and Settings\учитель\Мои документы\Мои рисунки\6b167cc2c382_1265818665_acdghlrvy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77371"/>
            <a:ext cx="5759450" cy="60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3856" y="566057"/>
            <a:ext cx="7420201" cy="386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/>
              <a:t> </a:t>
            </a:r>
            <a:r>
              <a:rPr lang="en-US" sz="6000" b="1" dirty="0">
                <a:solidFill>
                  <a:srgbClr val="002060"/>
                </a:solidFill>
              </a:rPr>
              <a:t>3</a:t>
            </a:r>
            <a:r>
              <a:rPr lang="ru-RU" sz="6000" b="1" dirty="0">
                <a:solidFill>
                  <a:srgbClr val="002060"/>
                </a:solidFill>
              </a:rPr>
              <a:t>6 -    </a:t>
            </a:r>
            <a:r>
              <a:rPr lang="en-US" sz="6000" b="1" dirty="0">
                <a:solidFill>
                  <a:srgbClr val="002060"/>
                </a:solidFill>
              </a:rPr>
              <a:t>   </a:t>
            </a:r>
            <a:r>
              <a:rPr lang="ru-RU" sz="6000" b="1" dirty="0">
                <a:solidFill>
                  <a:srgbClr val="002060"/>
                </a:solidFill>
              </a:rPr>
              <a:t>= 1</a:t>
            </a:r>
            <a:r>
              <a:rPr lang="en-US" sz="6000" b="1" dirty="0">
                <a:solidFill>
                  <a:srgbClr val="002060"/>
                </a:solidFill>
              </a:rPr>
              <a:t>6</a:t>
            </a:r>
            <a:endParaRPr lang="ru-RU" sz="6000" b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n-US" sz="6000" b="1" dirty="0">
                <a:solidFill>
                  <a:srgbClr val="002060"/>
                </a:solidFill>
              </a:rPr>
              <a:t>2</a:t>
            </a:r>
            <a:r>
              <a:rPr lang="ru-RU" sz="6000" b="1" dirty="0">
                <a:solidFill>
                  <a:srgbClr val="002060"/>
                </a:solidFill>
              </a:rPr>
              <a:t>2 +     </a:t>
            </a:r>
            <a:r>
              <a:rPr lang="en-US" sz="6000" b="1" dirty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002060"/>
                </a:solidFill>
              </a:rPr>
              <a:t>= </a:t>
            </a:r>
            <a:r>
              <a:rPr lang="en-US" sz="6000" b="1" dirty="0">
                <a:solidFill>
                  <a:srgbClr val="002060"/>
                </a:solidFill>
              </a:rPr>
              <a:t>3</a:t>
            </a:r>
            <a:r>
              <a:rPr lang="ru-RU" sz="6000" b="1" dirty="0">
                <a:solidFill>
                  <a:srgbClr val="002060"/>
                </a:solidFill>
              </a:rPr>
              <a:t>0</a:t>
            </a:r>
          </a:p>
          <a:p>
            <a:pPr eaLnBrk="1" hangingPunct="1">
              <a:defRPr/>
            </a:pPr>
            <a:r>
              <a:rPr lang="ru-RU" sz="6000" b="1" dirty="0">
                <a:solidFill>
                  <a:srgbClr val="002060"/>
                </a:solidFill>
              </a:rPr>
              <a:t>15 +     </a:t>
            </a:r>
            <a:r>
              <a:rPr lang="en-US" sz="6000" b="1" dirty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002060"/>
                </a:solidFill>
              </a:rPr>
              <a:t>= </a:t>
            </a:r>
            <a:r>
              <a:rPr lang="en-US" sz="6000" b="1" dirty="0">
                <a:solidFill>
                  <a:srgbClr val="002060"/>
                </a:solidFill>
              </a:rPr>
              <a:t>2</a:t>
            </a:r>
            <a:r>
              <a:rPr lang="ru-RU" sz="6000" b="1" dirty="0">
                <a:solidFill>
                  <a:srgbClr val="002060"/>
                </a:solidFill>
              </a:rPr>
              <a:t>5</a:t>
            </a:r>
          </a:p>
          <a:p>
            <a:pPr eaLnBrk="1" hangingPunct="1">
              <a:defRPr/>
            </a:pPr>
            <a:r>
              <a:rPr lang="ru-RU" sz="6000" b="1" dirty="0">
                <a:solidFill>
                  <a:srgbClr val="002060"/>
                </a:solidFill>
              </a:rPr>
              <a:t>90 -      </a:t>
            </a:r>
            <a:r>
              <a:rPr lang="en-US" sz="6000" b="1" dirty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002060"/>
                </a:solidFill>
              </a:rPr>
              <a:t>= 85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000375" y="571500"/>
            <a:ext cx="1071563" cy="92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7200" b="1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000375" y="1643063"/>
            <a:ext cx="1071563" cy="928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6000" b="1">
                <a:solidFill>
                  <a:srgbClr val="800000"/>
                </a:solidFill>
              </a:rPr>
              <a:t>8</a:t>
            </a:r>
            <a:endParaRPr lang="ru-RU" altLang="ru-RU" sz="6000" b="1">
              <a:solidFill>
                <a:srgbClr val="800000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00375" y="2643188"/>
            <a:ext cx="1071563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6000" b="1">
                <a:solidFill>
                  <a:srgbClr val="800000"/>
                </a:solidFill>
              </a:rPr>
              <a:t>10</a:t>
            </a:r>
            <a:endParaRPr lang="ru-RU" altLang="ru-RU" sz="6000" b="1">
              <a:solidFill>
                <a:srgbClr val="800000"/>
              </a:solidFill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000375" y="3571875"/>
            <a:ext cx="1071563" cy="785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6000" b="1">
                <a:solidFill>
                  <a:srgbClr val="800000"/>
                </a:solidFill>
              </a:rPr>
              <a:t>5</a:t>
            </a:r>
            <a:endParaRPr lang="ru-RU" altLang="ru-RU" sz="6000" b="1">
              <a:solidFill>
                <a:srgbClr val="800000"/>
              </a:solidFill>
            </a:endParaRP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3000375" y="428625"/>
            <a:ext cx="1071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6000" b="1">
                <a:solidFill>
                  <a:srgbClr val="800000"/>
                </a:solidFill>
              </a:rPr>
              <a:t>20</a:t>
            </a:r>
            <a:endParaRPr lang="ru-RU" altLang="ru-RU" sz="6000" b="1">
              <a:solidFill>
                <a:srgbClr val="8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373688"/>
            <a:ext cx="63341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Documents and Settings\учитель\Мои документы\Мои рисунки\6b167cc2c382_1265818665_acdghlrvy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328229" y="0"/>
            <a:ext cx="2815766" cy="449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4EF9BA6-414F-456A-8E5D-2AC725D8AD58}"/>
              </a:ext>
            </a:extLst>
          </p:cNvPr>
          <p:cNvSpPr/>
          <p:nvPr/>
        </p:nvSpPr>
        <p:spPr>
          <a:xfrm>
            <a:off x="1011914" y="653143"/>
            <a:ext cx="7120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Физминутка</a:t>
            </a:r>
            <a:r>
              <a:rPr lang="ru-RU" sz="3600" dirty="0" smtClean="0"/>
              <a:t> с БАБОЙ-ЯГОЙ</a:t>
            </a:r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6343" y="1654629"/>
            <a:ext cx="750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https://www.youtube.com/watch?v=TrQbx</a:t>
            </a:r>
            <a:endParaRPr lang="ru-RU" dirty="0" smtClean="0"/>
          </a:p>
          <a:p>
            <a:r>
              <a:rPr lang="en-US" dirty="0" smtClean="0"/>
              <a:t>_6KnaU</a:t>
            </a:r>
            <a:endParaRPr lang="ru-RU" dirty="0"/>
          </a:p>
        </p:txBody>
      </p:sp>
      <p:pic>
        <p:nvPicPr>
          <p:cNvPr id="5" name="Picture 9" descr="C:\Documents and Settings\учитель\Мои документы\Мои рисунки\6b167cc2c382_1265818665_acdghlrvy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88001" y="1640114"/>
            <a:ext cx="2815766" cy="449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97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аркеры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Маркеры</Template>
  <TotalTime>668</TotalTime>
  <Words>481</Words>
  <Application>Microsoft Office PowerPoint</Application>
  <PresentationFormat>Экран (4:3)</PresentationFormat>
  <Paragraphs>121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Маркеры</vt:lpstr>
      <vt:lpstr>Слайд 1</vt:lpstr>
      <vt:lpstr>     1.Найди закономерность:</vt:lpstr>
      <vt:lpstr>2.Замени величины: </vt:lpstr>
      <vt:lpstr>3.Найдите  значение: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prig52</cp:lastModifiedBy>
  <cp:revision>73</cp:revision>
  <dcterms:created xsi:type="dcterms:W3CDTF">2018-10-14T11:45:24Z</dcterms:created>
  <dcterms:modified xsi:type="dcterms:W3CDTF">2024-12-17T03:48:03Z</dcterms:modified>
</cp:coreProperties>
</file>