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3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4320480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Активизация познавательной деятельности </a:t>
            </a:r>
            <a:b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студентов на занятиях</a:t>
            </a:r>
            <a:endParaRPr lang="ru-RU" sz="6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17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2093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1.Теории </a:t>
            </a:r>
            <a:r>
              <a:rPr lang="ru-RU" sz="3200" dirty="0">
                <a:solidFill>
                  <a:schemeClr val="tx1"/>
                </a:solidFill>
              </a:rPr>
              <a:t>деятельности</a:t>
            </a:r>
            <a:r>
              <a:rPr lang="ru-RU" sz="3200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2.Теории развития познавательного интереса; </a:t>
            </a:r>
            <a:endParaRPr lang="ru-RU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3.Теории активизации познавательной деятельности </a:t>
            </a:r>
            <a:r>
              <a:rPr lang="ru-RU" sz="3200" dirty="0" smtClean="0">
                <a:solidFill>
                  <a:schemeClr val="tx1"/>
                </a:solidFill>
              </a:rPr>
              <a:t>обучающегося, </a:t>
            </a:r>
            <a:r>
              <a:rPr lang="ru-RU" sz="3200" dirty="0">
                <a:solidFill>
                  <a:schemeClr val="tx1"/>
                </a:solidFill>
              </a:rPr>
              <a:t>педагогики коллективных дел.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9047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Система работы активизации познавательной деятельности строится на основных положениях :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3398068" cy="2088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030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892479" cy="4824536"/>
          </a:xfrm>
        </p:spPr>
        <p:txBody>
          <a:bodyPr/>
          <a:lstStyle/>
          <a:p>
            <a:r>
              <a:rPr lang="ru-RU" sz="2800" dirty="0">
                <a:solidFill>
                  <a:schemeClr val="tx1"/>
                </a:solidFill>
              </a:rPr>
              <a:t>1.Привлечение учащихся к целям и задачам урока</a:t>
            </a:r>
            <a:r>
              <a:rPr lang="ru-RU" sz="2800" dirty="0" smtClean="0">
                <a:solidFill>
                  <a:schemeClr val="tx1"/>
                </a:solidFill>
              </a:rPr>
              <a:t>;</a:t>
            </a:r>
          </a:p>
          <a:p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2.Возбуждение интереса к содержанию повторяемого и вновь изучаемого материала</a:t>
            </a:r>
            <a:r>
              <a:rPr lang="ru-RU" sz="2800" dirty="0" smtClean="0">
                <a:solidFill>
                  <a:schemeClr val="tx1"/>
                </a:solidFill>
              </a:rPr>
              <a:t>;</a:t>
            </a:r>
          </a:p>
          <a:p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3.Включение учащихся в интересную для них форму работы.</a:t>
            </a:r>
          </a:p>
          <a:p>
            <a:r>
              <a:rPr lang="ru-RU" sz="28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 smtClean="0">
                <a:solidFill>
                  <a:schemeClr val="tx1"/>
                </a:solidFill>
              </a:rPr>
              <a:t>Аспекты методики познавательного интереса включают три момента: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941168"/>
            <a:ext cx="2947670" cy="1549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247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2776"/>
            <a:ext cx="8640959" cy="5328592"/>
          </a:xfrm>
        </p:spPr>
        <p:txBody>
          <a:bodyPr>
            <a:normAutofit fontScale="55000" lnSpcReduction="20000"/>
          </a:bodyPr>
          <a:lstStyle/>
          <a:p>
            <a:r>
              <a:rPr lang="ru-RU" sz="6500" i="1" dirty="0">
                <a:solidFill>
                  <a:schemeClr val="tx1"/>
                </a:solidFill>
              </a:rPr>
              <a:t>“ Учение, лишённое всякого интереса и взятое только силой принуждения, убивает в ученике охоту к учению, а учение, основанное только на интересе, не даёт возможности окрепнуть самообладанию и воле ученика, так как всё в учении интересно и необходимо брать силою воли”</a:t>
            </a:r>
            <a:endParaRPr lang="ru-RU" sz="6500" dirty="0">
              <a:solidFill>
                <a:schemeClr val="tx1"/>
              </a:solidFill>
            </a:endParaRPr>
          </a:p>
          <a:p>
            <a:pPr algn="r"/>
            <a:r>
              <a:rPr lang="ru-RU" sz="5100" dirty="0">
                <a:solidFill>
                  <a:schemeClr val="tx1"/>
                </a:solidFill>
              </a:rPr>
              <a:t>                                                                                                                    К.Д. Ушинский</a:t>
            </a:r>
          </a:p>
          <a:p>
            <a:r>
              <a:rPr lang="ru-RU" sz="5100" dirty="0">
                <a:solidFill>
                  <a:schemeClr val="tx1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65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7" cy="485740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1.Создание атмосферы сотрудничества и доброжелательности ;</a:t>
            </a:r>
          </a:p>
          <a:p>
            <a:r>
              <a:rPr lang="ru-RU" dirty="0">
                <a:solidFill>
                  <a:schemeClr val="tx1"/>
                </a:solidFill>
              </a:rPr>
              <a:t>2.Создание “ситуации успеха” для каждого ;</a:t>
            </a:r>
          </a:p>
          <a:p>
            <a:r>
              <a:rPr lang="ru-RU" dirty="0">
                <a:solidFill>
                  <a:schemeClr val="tx1"/>
                </a:solidFill>
              </a:rPr>
              <a:t>3.Включение студента в активную деятельность, коллективные формы работы;</a:t>
            </a:r>
          </a:p>
          <a:p>
            <a:r>
              <a:rPr lang="ru-RU" dirty="0">
                <a:solidFill>
                  <a:schemeClr val="tx1"/>
                </a:solidFill>
              </a:rPr>
              <a:t>4.Использование элементов занимательности, нестандартности при изучении материала;</a:t>
            </a:r>
          </a:p>
          <a:p>
            <a:r>
              <a:rPr lang="ru-RU" dirty="0">
                <a:solidFill>
                  <a:schemeClr val="tx1"/>
                </a:solidFill>
              </a:rPr>
              <a:t>5.Использование проблемных ситуаций;</a:t>
            </a:r>
          </a:p>
          <a:p>
            <a:r>
              <a:rPr lang="ru-RU" dirty="0">
                <a:solidFill>
                  <a:schemeClr val="tx1"/>
                </a:solidFill>
              </a:rPr>
              <a:t>6.Практико-ориентированная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направленность  изучаемого </a:t>
            </a:r>
            <a:r>
              <a:rPr lang="ru-RU" dirty="0">
                <a:solidFill>
                  <a:schemeClr val="tx1"/>
                </a:solidFill>
              </a:rPr>
              <a:t>материала.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620688"/>
            <a:ext cx="8229600" cy="96469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Условия, для активизации познавательной деятельности: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21088"/>
            <a:ext cx="2952328" cy="252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477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50851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1.Формировать </a:t>
            </a:r>
            <a:r>
              <a:rPr lang="ru-RU" dirty="0">
                <a:solidFill>
                  <a:schemeClr val="tx1"/>
                </a:solidFill>
              </a:rPr>
              <a:t>не только познавательные, но и профессиональные мотивы и интересы, воспитывать системное мышление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2.Учить </a:t>
            </a:r>
            <a:r>
              <a:rPr lang="ru-RU" dirty="0">
                <a:solidFill>
                  <a:schemeClr val="tx1"/>
                </a:solidFill>
              </a:rPr>
              <a:t>коллективной мыслительной и практической </a:t>
            </a:r>
            <a:r>
              <a:rPr lang="ru-RU" dirty="0" smtClean="0">
                <a:solidFill>
                  <a:schemeClr val="tx1"/>
                </a:solidFill>
              </a:rPr>
              <a:t>работе;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3.Формировать социальные умения и навыки взаимодействия и общения, индивидуального и совместного принятия решений; 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4.Воспитывать ответственное отношение к делу, социальным ценностям и установкам, как коллектива, так и общества в целом.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С помощью активного обучения решается целый ряд задач: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36712"/>
            <a:ext cx="2607816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06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581128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отстаивать свое мнение и принимать участие в дискуссиях и обсуждениях;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ставить вопросы своим товарищам и преподавателям, рецензировать ответы одноклассников;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заниматься обучением отстающих и объяснять более слабым учащимся непонятные места;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самостоятельно выбирать посильное задание и искать варианты решения познавательной задачи;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создавать ситуации самопроверки, анализа личных познавательных и практических действий и др.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512168"/>
          </a:xfrm>
        </p:spPr>
        <p:txBody>
          <a:bodyPr>
            <a:normAutofit fontScale="90000"/>
          </a:bodyPr>
          <a:lstStyle/>
          <a:p>
            <a:pPr algn="r"/>
            <a:r>
              <a:rPr lang="ru-RU" sz="2800" b="1" dirty="0" smtClean="0">
                <a:solidFill>
                  <a:schemeClr val="tx1"/>
                </a:solidFill>
              </a:rPr>
              <a:t>               Активизирующий </a:t>
            </a:r>
            <a:r>
              <a:rPr lang="ru-RU" sz="2800" b="1" dirty="0">
                <a:solidFill>
                  <a:schemeClr val="tx1"/>
                </a:solidFill>
              </a:rPr>
              <a:t>эффект на занятиях </a:t>
            </a:r>
            <a:r>
              <a:rPr lang="ru-RU" sz="2800" b="1" dirty="0" smtClean="0">
                <a:solidFill>
                  <a:schemeClr val="tx1"/>
                </a:solidFill>
              </a:rPr>
              <a:t>дают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>
                <a:solidFill>
                  <a:schemeClr val="tx1"/>
                </a:solidFill>
              </a:rPr>
              <a:t>ситуации, в которых студенты сами должны:</a:t>
            </a:r>
            <a:br>
              <a:rPr lang="ru-RU" sz="2800" b="1" dirty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67744" cy="22768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407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5" cy="4824536"/>
          </a:xfrm>
        </p:spPr>
        <p:txBody>
          <a:bodyPr/>
          <a:lstStyle/>
          <a:p>
            <a:r>
              <a:rPr lang="ru-RU" b="1" i="1" dirty="0">
                <a:solidFill>
                  <a:schemeClr val="tx1"/>
                </a:solidFill>
              </a:rPr>
              <a:t>1.Принцип </a:t>
            </a:r>
            <a:r>
              <a:rPr lang="ru-RU" b="1" i="1" dirty="0" err="1">
                <a:solidFill>
                  <a:schemeClr val="tx1"/>
                </a:solidFill>
              </a:rPr>
              <a:t>проблемности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>
                <a:solidFill>
                  <a:schemeClr val="tx1"/>
                </a:solidFill>
              </a:rPr>
              <a:t>2.Принцип обеспечения максимально возможной адекватности учебно-познавательной деятельности характеру практических </a:t>
            </a:r>
            <a:r>
              <a:rPr lang="ru-RU" b="1" i="1" dirty="0" smtClean="0">
                <a:solidFill>
                  <a:schemeClr val="tx1"/>
                </a:solidFill>
              </a:rPr>
              <a:t>задач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3.Принцип </a:t>
            </a:r>
            <a:r>
              <a:rPr lang="ru-RU" b="1" i="1" dirty="0" err="1">
                <a:solidFill>
                  <a:schemeClr val="tx1"/>
                </a:solidFill>
              </a:rPr>
              <a:t>взаимообучения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>
                <a:solidFill>
                  <a:schemeClr val="tx1"/>
                </a:solidFill>
              </a:rPr>
              <a:t>4.Принцип исследования изучаемых проблем.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>
                <a:solidFill>
                  <a:schemeClr val="tx1"/>
                </a:solidFill>
              </a:rPr>
              <a:t>5.Принцип индивидуализации.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>
                <a:solidFill>
                  <a:schemeClr val="tx1"/>
                </a:solidFill>
              </a:rPr>
              <a:t>6.Принцип самообучения.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i="1" dirty="0">
                <a:solidFill>
                  <a:schemeClr val="tx1"/>
                </a:solidFill>
              </a:rPr>
              <a:t>7.Принцип мотивации.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Принципы активизации учебно-познавательной деятельности: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49080"/>
            <a:ext cx="3528392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435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492895"/>
            <a:ext cx="8568951" cy="4604727"/>
          </a:xfrm>
        </p:spPr>
        <p:txBody>
          <a:bodyPr/>
          <a:lstStyle/>
          <a:p>
            <a:r>
              <a:rPr lang="ru-RU" b="1" dirty="0"/>
              <a:t>1</a:t>
            </a:r>
            <a:r>
              <a:rPr lang="ru-RU" dirty="0"/>
              <a:t>.</a:t>
            </a:r>
            <a:r>
              <a:rPr lang="ru-RU" b="1" dirty="0"/>
              <a:t>Профессиональный интерес. </a:t>
            </a:r>
            <a:endParaRPr lang="ru-RU" b="1" dirty="0" smtClean="0"/>
          </a:p>
          <a:p>
            <a:r>
              <a:rPr lang="ru-RU" b="1" dirty="0"/>
              <a:t>2</a:t>
            </a:r>
            <a:r>
              <a:rPr lang="ru-RU" dirty="0"/>
              <a:t>.</a:t>
            </a:r>
            <a:r>
              <a:rPr lang="ru-RU" b="1" dirty="0"/>
              <a:t>Творческий характер </a:t>
            </a:r>
            <a:r>
              <a:rPr lang="ru-RU" b="1" dirty="0" smtClean="0"/>
              <a:t>                                                                               учебно-познавательной </a:t>
            </a:r>
            <a:r>
              <a:rPr lang="ru-RU" b="1" dirty="0"/>
              <a:t>деятельности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/>
              <a:t>3.Состязательность. </a:t>
            </a:r>
            <a:endParaRPr lang="ru-RU" b="1" dirty="0" smtClean="0"/>
          </a:p>
          <a:p>
            <a:r>
              <a:rPr lang="ru-RU" b="1" dirty="0"/>
              <a:t>4.Игровой характер проведения занятий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/>
              <a:t>5. Эмоциональное воздействие</a:t>
            </a:r>
            <a:endParaRPr lang="ru-RU" dirty="0"/>
          </a:p>
          <a:p>
            <a:r>
              <a:rPr lang="ru-RU" b="1" dirty="0"/>
              <a:t>6.</a:t>
            </a:r>
            <a:r>
              <a:rPr lang="ru-RU" dirty="0"/>
              <a:t>С</a:t>
            </a:r>
            <a:r>
              <a:rPr lang="ru-RU" b="1" dirty="0"/>
              <a:t>амостоятельные работы творческого характера.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Факторы, побуждающие учащихся к активности.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80728"/>
            <a:ext cx="3600400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315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63688" y="3284984"/>
            <a:ext cx="7380312" cy="331236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1.Словесные </a:t>
            </a:r>
            <a:r>
              <a:rPr lang="ru-RU" dirty="0"/>
              <a:t>(рассказ, лекция</a:t>
            </a:r>
            <a:r>
              <a:rPr lang="ru-RU" dirty="0" smtClean="0"/>
              <a:t>, беседа, чтение);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2.Наглядные (демонстрация натуральных, экранных и других наглядных пособий, опытов);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                          3.практические (лабораторные и практические работы). Каждый из них может быть и более активным и менее активным, пассивным.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Методы активизации познавательной деятельности: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" y="980728"/>
            <a:ext cx="3051066" cy="2360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45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5" cy="4797152"/>
          </a:xfrm>
        </p:spPr>
        <p:txBody>
          <a:bodyPr/>
          <a:lstStyle/>
          <a:p>
            <a:r>
              <a:rPr lang="ru-RU" sz="2000" b="1" dirty="0"/>
              <a:t>1</a:t>
            </a:r>
            <a:r>
              <a:rPr lang="ru-RU" sz="2000" dirty="0"/>
              <a:t>. </a:t>
            </a:r>
            <a:r>
              <a:rPr lang="ru-RU" sz="2000" u="sng" dirty="0"/>
              <a:t>Метод дискуссии </a:t>
            </a:r>
            <a:r>
              <a:rPr lang="ru-RU" sz="2000" u="sng" dirty="0" smtClean="0"/>
              <a:t>;</a:t>
            </a:r>
          </a:p>
          <a:p>
            <a:r>
              <a:rPr lang="ru-RU" sz="2000" b="1" dirty="0"/>
              <a:t>2</a:t>
            </a:r>
            <a:r>
              <a:rPr lang="ru-RU" sz="2000" dirty="0"/>
              <a:t>. </a:t>
            </a:r>
            <a:r>
              <a:rPr lang="ru-RU" sz="2000" u="sng" dirty="0"/>
              <a:t>Метод самостоятельной работы с </a:t>
            </a:r>
            <a:r>
              <a:rPr lang="ru-RU" sz="2000" u="sng" dirty="0" smtClean="0"/>
              <a:t>обучающимися</a:t>
            </a:r>
            <a:r>
              <a:rPr lang="ru-RU" sz="2000" dirty="0" smtClean="0"/>
              <a:t>;</a:t>
            </a:r>
          </a:p>
          <a:p>
            <a:r>
              <a:rPr lang="ru-RU" sz="2000" b="1" dirty="0"/>
              <a:t>3.</a:t>
            </a:r>
            <a:r>
              <a:rPr lang="ru-RU" sz="2000" dirty="0"/>
              <a:t> </a:t>
            </a:r>
            <a:r>
              <a:rPr lang="ru-RU" sz="2000" u="sng" dirty="0"/>
              <a:t>Метод самостоятельной работы с дидактическими </a:t>
            </a:r>
            <a:r>
              <a:rPr lang="ru-RU" sz="2000" u="sng" dirty="0" smtClean="0"/>
              <a:t>материалами</a:t>
            </a:r>
            <a:r>
              <a:rPr lang="ru-RU" sz="2000" u="sng" dirty="0"/>
              <a:t>:</a:t>
            </a:r>
            <a:endParaRPr lang="ru-RU" sz="2000" u="sng" dirty="0" smtClean="0"/>
          </a:p>
          <a:p>
            <a:pPr lvl="0"/>
            <a:r>
              <a:rPr lang="ru-RU" sz="2000" dirty="0" smtClean="0"/>
              <a:t>а)Дидактические </a:t>
            </a:r>
            <a:r>
              <a:rPr lang="ru-RU" sz="2000" dirty="0"/>
              <a:t>материалы для самостоятельной работы обучающихся с целью восприятия и осмысления, новых знаний без предварительного объяснения их </a:t>
            </a:r>
            <a:r>
              <a:rPr lang="ru-RU" sz="2000" dirty="0" smtClean="0"/>
              <a:t>учителем</a:t>
            </a:r>
            <a:r>
              <a:rPr lang="ru-RU" sz="2000" dirty="0"/>
              <a:t>;</a:t>
            </a:r>
            <a:endParaRPr lang="ru-RU" sz="2000" dirty="0" smtClean="0"/>
          </a:p>
          <a:p>
            <a:r>
              <a:rPr lang="ru-RU" sz="2000" dirty="0"/>
              <a:t> </a:t>
            </a:r>
            <a:r>
              <a:rPr lang="ru-RU" sz="2000" dirty="0" smtClean="0"/>
              <a:t>б)Дидактические </a:t>
            </a:r>
            <a:r>
              <a:rPr lang="ru-RU" sz="2000" dirty="0"/>
              <a:t>материалы для самостоятельной работы обучающихся с целью закрепления и применения знаний и </a:t>
            </a:r>
            <a:r>
              <a:rPr lang="ru-RU" sz="2000" dirty="0" smtClean="0"/>
              <a:t>умений;</a:t>
            </a:r>
          </a:p>
          <a:p>
            <a:pPr lvl="0"/>
            <a:r>
              <a:rPr lang="ru-RU" sz="2000" dirty="0" smtClean="0"/>
              <a:t>в)Дидактические </a:t>
            </a:r>
            <a:r>
              <a:rPr lang="ru-RU" sz="2000" dirty="0"/>
              <a:t>материалы для самостоятельной работы обучающихся с целью контроля знаний и умений</a:t>
            </a:r>
            <a:r>
              <a:rPr lang="ru-RU" sz="2000" dirty="0" smtClean="0"/>
              <a:t>.</a:t>
            </a:r>
          </a:p>
          <a:p>
            <a:r>
              <a:rPr lang="ru-RU" sz="2000" b="1" dirty="0" smtClean="0"/>
              <a:t>4.</a:t>
            </a:r>
            <a:r>
              <a:rPr lang="ru-RU" sz="2000" u="sng" dirty="0" smtClean="0"/>
              <a:t>Метод </a:t>
            </a:r>
            <a:r>
              <a:rPr lang="ru-RU" sz="2000" u="sng" dirty="0"/>
              <a:t>проблемного изложения</a:t>
            </a:r>
            <a:r>
              <a:rPr lang="ru-RU" sz="2000" u="sng" dirty="0" smtClean="0"/>
              <a:t>.</a:t>
            </a:r>
          </a:p>
          <a:p>
            <a:r>
              <a:rPr lang="ru-RU" sz="2000" b="1" dirty="0"/>
              <a:t> </a:t>
            </a:r>
            <a:r>
              <a:rPr lang="ru-RU" sz="2000" b="1" dirty="0" smtClean="0"/>
              <a:t>5.</a:t>
            </a:r>
            <a:r>
              <a:rPr lang="ru-RU" sz="2000" dirty="0" smtClean="0"/>
              <a:t> </a:t>
            </a:r>
            <a:r>
              <a:rPr lang="ru-RU" sz="2000" u="sng" dirty="0"/>
              <a:t>Метод самостоятельного решения расчетных и логических задач. </a:t>
            </a:r>
            <a:endParaRPr lang="ru-RU" sz="2000" dirty="0"/>
          </a:p>
          <a:p>
            <a:pPr lvl="0"/>
            <a:endParaRPr lang="ru-RU" sz="2000" dirty="0"/>
          </a:p>
          <a:p>
            <a:endParaRPr lang="ru-RU" sz="2000" dirty="0" smtClean="0"/>
          </a:p>
          <a:p>
            <a:endParaRPr lang="ru-RU" sz="2000" dirty="0"/>
          </a:p>
          <a:p>
            <a:pPr lvl="0"/>
            <a:endParaRPr lang="ru-RU" sz="2000" dirty="0"/>
          </a:p>
          <a:p>
            <a:endParaRPr lang="ru-RU" sz="20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Словесные методы: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32656"/>
            <a:ext cx="3384376" cy="1958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7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139953" y="692697"/>
            <a:ext cx="4546848" cy="4514304"/>
          </a:xfrm>
        </p:spPr>
        <p:txBody>
          <a:bodyPr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Два мира есть у человека,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                                                                                      Один, который нас творил,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                                                                                      Другой, который мы от века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                                                                                      Творим по мере наших сил.</a:t>
            </a:r>
          </a:p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                                                                                                             </a:t>
            </a:r>
            <a:r>
              <a:rPr lang="ru-RU" sz="2400" b="1" i="1" dirty="0" smtClean="0">
                <a:solidFill>
                  <a:schemeClr val="tx1"/>
                </a:solidFill>
              </a:rPr>
              <a:t>                </a:t>
            </a:r>
            <a:r>
              <a:rPr lang="ru-RU" sz="2400" b="1" i="1" dirty="0" err="1" smtClean="0">
                <a:solidFill>
                  <a:schemeClr val="tx1"/>
                </a:solidFill>
              </a:rPr>
              <a:t>Н.Заболоцкий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ctr"/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5" name="Рисунок 4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" r="4359"/>
          <a:stretch>
            <a:fillRect/>
          </a:stretch>
        </p:blipFill>
        <p:spPr bwMode="auto">
          <a:xfrm>
            <a:off x="395536" y="1371600"/>
            <a:ext cx="4008824" cy="3857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80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268760"/>
            <a:ext cx="8280920" cy="4857403"/>
          </a:xfrm>
        </p:spPr>
        <p:txBody>
          <a:bodyPr>
            <a:normAutofit fontScale="92500" lnSpcReduction="10000"/>
          </a:bodyPr>
          <a:lstStyle/>
          <a:p>
            <a:endParaRPr lang="ru-RU" b="1" i="1" dirty="0" smtClean="0"/>
          </a:p>
          <a:p>
            <a:pPr marL="0" indent="0" algn="ctr">
              <a:buNone/>
            </a:pPr>
            <a:r>
              <a:rPr lang="ru-RU" sz="4000" b="1" i="1" dirty="0" smtClean="0"/>
              <a:t>                              Наглядные </a:t>
            </a:r>
            <a:r>
              <a:rPr lang="ru-RU" sz="4000" b="1" i="1" dirty="0"/>
              <a:t>методы.</a:t>
            </a:r>
            <a:endParaRPr lang="ru-RU" sz="4000" dirty="0"/>
          </a:p>
          <a:p>
            <a:pPr marL="0" indent="0" algn="ctr">
              <a:buNone/>
            </a:pPr>
            <a:r>
              <a:rPr lang="ru-RU" dirty="0" smtClean="0"/>
              <a:t>                                                   </a:t>
            </a:r>
            <a:r>
              <a:rPr lang="ru-RU" sz="3200" dirty="0" smtClean="0"/>
              <a:t>Частично-поисковый </a:t>
            </a:r>
            <a:r>
              <a:rPr lang="ru-RU" sz="3200" dirty="0"/>
              <a:t>. </a:t>
            </a:r>
            <a:endParaRPr lang="ru-RU" sz="3200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sz="4000" b="1" i="1" dirty="0" smtClean="0"/>
              <a:t>    Практические </a:t>
            </a:r>
            <a:r>
              <a:rPr lang="ru-RU" sz="4000" b="1" i="1" dirty="0"/>
              <a:t>методы.</a:t>
            </a:r>
            <a:endParaRPr lang="ru-RU" sz="4000" dirty="0"/>
          </a:p>
          <a:p>
            <a:pPr marL="0" indent="0">
              <a:buNone/>
            </a:pPr>
            <a:r>
              <a:rPr lang="ru-RU" sz="3200" dirty="0" smtClean="0"/>
              <a:t>      Частично-поисковый </a:t>
            </a:r>
            <a:r>
              <a:rPr lang="ru-RU" sz="3200" dirty="0"/>
              <a:t>лабораторный метод</a:t>
            </a:r>
            <a:r>
              <a:rPr lang="ru-RU" sz="3200" dirty="0" smtClean="0"/>
              <a:t>.</a:t>
            </a:r>
          </a:p>
          <a:p>
            <a:endParaRPr lang="ru-RU" sz="3200" dirty="0"/>
          </a:p>
          <a:p>
            <a:pPr marL="0" indent="0" algn="ctr">
              <a:buNone/>
            </a:pPr>
            <a:r>
              <a:rPr lang="ru-RU" sz="4000" b="1" i="1" dirty="0" smtClean="0"/>
              <a:t> Методы </a:t>
            </a:r>
            <a:r>
              <a:rPr lang="ru-RU" sz="4000" b="1" i="1" dirty="0"/>
              <a:t>устного изложения</a:t>
            </a:r>
            <a:r>
              <a:rPr lang="ru-RU" sz="4000" dirty="0"/>
              <a:t> </a:t>
            </a:r>
          </a:p>
          <a:p>
            <a:pPr marL="0" indent="0" algn="ctr">
              <a:buNone/>
            </a:pPr>
            <a:r>
              <a:rPr lang="ru-RU" sz="3200" dirty="0" smtClean="0"/>
              <a:t>рассказ </a:t>
            </a:r>
            <a:r>
              <a:rPr lang="ru-RU" sz="3200" dirty="0"/>
              <a:t>и лекции</a:t>
            </a:r>
          </a:p>
        </p:txBody>
      </p:sp>
      <p:pic>
        <p:nvPicPr>
          <p:cNvPr id="6" name="Рисунок 5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3175635" cy="2118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505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7" cy="5184576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1)</a:t>
            </a:r>
            <a:r>
              <a:rPr lang="ru-RU" dirty="0"/>
              <a:t> Активизирующие деятельность обучающихся на этапе восприятия и сопутствующие пробуждению интереса к изучаемому материалу:</a:t>
            </a:r>
          </a:p>
          <a:p>
            <a:r>
              <a:rPr lang="ru-RU" dirty="0"/>
              <a:t>а) прием новизны – включение в содержание учебного материала интересных сведений, фактов, исторических данных;</a:t>
            </a:r>
          </a:p>
          <a:p>
            <a:r>
              <a:rPr lang="ru-RU" dirty="0"/>
              <a:t>б) прием </a:t>
            </a:r>
            <a:r>
              <a:rPr lang="ru-RU" dirty="0" err="1"/>
              <a:t>семантизации</a:t>
            </a:r>
            <a:r>
              <a:rPr lang="ru-RU" dirty="0"/>
              <a:t> – в основе лежит возбуждение интереса благодаря раскрытию смыслового значения слов;</a:t>
            </a:r>
          </a:p>
          <a:p>
            <a:r>
              <a:rPr lang="ru-RU" dirty="0"/>
              <a:t>в)  прием динамичности – создание установки на изучение процессов и явлений в динамике и развитии;</a:t>
            </a:r>
          </a:p>
          <a:p>
            <a:r>
              <a:rPr lang="ru-RU" dirty="0"/>
              <a:t>г) прием значимости – создание установки на необходимость изучения материала в связи с его биологической, народнохозяйственной и эстетической ценностью.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Приемы управления познавательной деятельностью обучающихся:</a:t>
            </a:r>
            <a:endParaRPr lang="ru-RU" sz="2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8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16632"/>
            <a:ext cx="8136904" cy="6009531"/>
          </a:xfrm>
        </p:spPr>
        <p:txBody>
          <a:bodyPr/>
          <a:lstStyle/>
          <a:p>
            <a:pPr algn="just"/>
            <a:r>
              <a:rPr lang="ru-RU" sz="2800" b="1" dirty="0"/>
              <a:t>2)</a:t>
            </a:r>
            <a:r>
              <a:rPr lang="ru-RU" sz="2800" dirty="0"/>
              <a:t> </a:t>
            </a:r>
            <a:r>
              <a:rPr lang="ru-RU" sz="2800" b="1" dirty="0"/>
              <a:t>Приемы активизации деятельности обучающихся на этапе усвоения изучаемого материала.</a:t>
            </a:r>
          </a:p>
          <a:p>
            <a:r>
              <a:rPr lang="ru-RU" i="1" u="sng" dirty="0"/>
              <a:t>а) </a:t>
            </a:r>
            <a:r>
              <a:rPr lang="ru-RU" b="1" i="1" u="sng" dirty="0"/>
              <a:t>эвристический прием </a:t>
            </a:r>
            <a:r>
              <a:rPr lang="ru-RU" dirty="0"/>
              <a:t>– задаются трудные вопросы и с помощью наводящих вопросов приводят к ответу. Обсуждение спорных вопросов, что позволяет развить у учащихся умение доказывать и обосновывать свои суждения.</a:t>
            </a:r>
          </a:p>
          <a:p>
            <a:r>
              <a:rPr lang="ru-RU" i="1" u="sng" dirty="0"/>
              <a:t>в) </a:t>
            </a:r>
            <a:r>
              <a:rPr lang="ru-RU" b="1" i="1" u="sng" dirty="0"/>
              <a:t>исследовательский прием </a:t>
            </a:r>
            <a:r>
              <a:rPr lang="ru-RU" dirty="0"/>
              <a:t>– учащиеся на основе проведенных наблюдений, опытов, анализа литературы, решения познавательных задач   должны сформулировать вывод.</a:t>
            </a:r>
          </a:p>
          <a:p>
            <a:endParaRPr lang="ru-RU" dirty="0"/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509120"/>
            <a:ext cx="3168352" cy="2348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14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7" cy="4569371"/>
          </a:xfrm>
        </p:spPr>
        <p:txBody>
          <a:bodyPr/>
          <a:lstStyle/>
          <a:p>
            <a:pPr algn="just"/>
            <a:r>
              <a:rPr lang="ru-RU" b="1" dirty="0"/>
              <a:t>3)</a:t>
            </a:r>
            <a:r>
              <a:rPr lang="ru-RU" dirty="0"/>
              <a:t> </a:t>
            </a:r>
            <a:r>
              <a:rPr lang="ru-RU" sz="2800" b="1" dirty="0"/>
              <a:t>Приемы активизации познавательной деятельности на этапе воспроизведения полученных знаний.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    4</a:t>
            </a:r>
            <a:r>
              <a:rPr lang="ru-RU" b="1" dirty="0"/>
              <a:t>)</a:t>
            </a:r>
            <a:r>
              <a:rPr lang="ru-RU" dirty="0"/>
              <a:t> </a:t>
            </a:r>
            <a:r>
              <a:rPr lang="ru-RU" sz="2800" b="1" dirty="0"/>
              <a:t>Прием натурализации – выполнение заданий с </a:t>
            </a:r>
            <a:r>
              <a:rPr lang="ru-RU" sz="2800" b="1" dirty="0" smtClean="0"/>
              <a:t>  использованием </a:t>
            </a:r>
            <a:r>
              <a:rPr lang="ru-RU" sz="2800" b="1" dirty="0"/>
              <a:t>натуральных объектов, коллекций.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797152"/>
            <a:ext cx="2463800" cy="1850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213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13540"/>
            <a:ext cx="8640960" cy="64558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 smtClean="0"/>
              <a:t>  5)Использование </a:t>
            </a:r>
            <a:r>
              <a:rPr lang="ru-RU" sz="2800" b="1" dirty="0"/>
              <a:t>различных </a:t>
            </a:r>
            <a:r>
              <a:rPr lang="ru-RU" sz="2800" b="1" dirty="0" smtClean="0"/>
              <a:t>вариантов                         </a:t>
            </a:r>
            <a:r>
              <a:rPr lang="ru-RU" sz="2800" b="1" dirty="0"/>
              <a:t>оценки работы обучающихся на </a:t>
            </a:r>
            <a:r>
              <a:rPr lang="ru-RU" sz="2800" b="1" dirty="0" smtClean="0"/>
              <a:t>                         занятиях</a:t>
            </a:r>
            <a:r>
              <a:rPr lang="ru-RU" sz="2800" b="1" dirty="0"/>
              <a:t>, чтобы сохранилась высокая познавательная активность</a:t>
            </a:r>
            <a:r>
              <a:rPr lang="ru-RU" sz="2800" b="1" dirty="0" smtClean="0"/>
              <a:t>.</a:t>
            </a:r>
          </a:p>
          <a:p>
            <a:endParaRPr lang="ru-RU" sz="2800" b="1" dirty="0"/>
          </a:p>
          <a:p>
            <a:pPr marL="0" indent="0">
              <a:buNone/>
            </a:pPr>
            <a:r>
              <a:rPr lang="ru-RU" dirty="0" smtClean="0"/>
              <a:t>  1</a:t>
            </a:r>
            <a:r>
              <a:rPr lang="ru-RU" dirty="0"/>
              <a:t>) компетентное и независимое жюри (преподаватель и обучающиеся-консультанты из других групп).</a:t>
            </a:r>
          </a:p>
          <a:p>
            <a:pPr marL="0" indent="0">
              <a:buNone/>
            </a:pPr>
            <a:r>
              <a:rPr lang="ru-RU" dirty="0" smtClean="0"/>
              <a:t>  2</a:t>
            </a:r>
            <a:r>
              <a:rPr lang="ru-RU" dirty="0"/>
              <a:t>) задания распределяются самим преподавателем по правилам, иначе слабым </a:t>
            </a:r>
            <a:r>
              <a:rPr lang="ru-RU" dirty="0" smtClean="0"/>
              <a:t>студентам </a:t>
            </a:r>
            <a:r>
              <a:rPr lang="ru-RU" dirty="0"/>
              <a:t>будет не интересно выполнять сложные задания, а сильным – простые.</a:t>
            </a:r>
          </a:p>
          <a:p>
            <a:pPr marL="0" indent="0">
              <a:buNone/>
            </a:pPr>
            <a:r>
              <a:rPr lang="ru-RU" dirty="0" smtClean="0"/>
              <a:t>  3</a:t>
            </a:r>
            <a:r>
              <a:rPr lang="ru-RU" dirty="0"/>
              <a:t>) оценивать деятельность группы и индивидуально каждого обучающегося.</a:t>
            </a:r>
          </a:p>
          <a:p>
            <a:pPr marL="0" indent="0">
              <a:buNone/>
            </a:pPr>
            <a:r>
              <a:rPr lang="ru-RU" dirty="0" smtClean="0"/>
              <a:t>  5</a:t>
            </a:r>
            <a:r>
              <a:rPr lang="ru-RU" dirty="0"/>
              <a:t>) давать творческие домашние задания к </a:t>
            </a:r>
            <a:r>
              <a:rPr lang="ru-RU" dirty="0" smtClean="0"/>
              <a:t>                          обобщающему </a:t>
            </a:r>
            <a:r>
              <a:rPr lang="ru-RU" dirty="0"/>
              <a:t>уроку. При этом могут </a:t>
            </a:r>
            <a:r>
              <a:rPr lang="ru-RU" dirty="0" smtClean="0"/>
              <a:t>                                    проявлять </a:t>
            </a:r>
            <a:r>
              <a:rPr lang="ru-RU" dirty="0"/>
              <a:t>себя обучающиеся тихие, </a:t>
            </a:r>
            <a:r>
              <a:rPr lang="ru-RU" dirty="0" smtClean="0"/>
              <a:t>                                         незаметные </a:t>
            </a:r>
            <a:r>
              <a:rPr lang="ru-RU" dirty="0"/>
              <a:t>на фоне более активных.</a:t>
            </a:r>
          </a:p>
          <a:p>
            <a:endParaRPr lang="ru-RU" dirty="0"/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347" y="28846"/>
            <a:ext cx="2166150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310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7" cy="475252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использование разнообразных форм и методов организации учебной деятельности, позволяющих раскрыть личный опыт обучающихся;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dirty="0"/>
              <a:t>создание атмосферы заинтересованности каждого студента в работе 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dirty="0"/>
              <a:t>стимулирование обучающихся к высказываниям, использованию различных способов выполнения заданий без боязни ошибиться;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dirty="0"/>
              <a:t>оценка деятельности не только по конечному результату, но и по процессу его достижения;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dirty="0"/>
              <a:t>поощрение стремления студентов находить свой способ выполнения задания, анализировать способы других , выбирать и осваивать наиболее рациональные;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создание ситуаций общения на занятиях, позволяющих каждому студенту проявлять инициативу, самостоятельность в способах работы, создание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18464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Средства для достижения активизации познавательной деятельности студентов</a:t>
            </a:r>
            <a:r>
              <a:rPr lang="ru-RU" sz="2800" dirty="0" smtClean="0">
                <a:solidFill>
                  <a:schemeClr val="tx1"/>
                </a:solidFill>
              </a:rPr>
              <a:t>: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11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4968552" cy="44644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21088"/>
            <a:ext cx="3888432" cy="26424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559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0" y="333375"/>
            <a:ext cx="8642350" cy="6408738"/>
          </a:xfrm>
        </p:spPr>
        <p:txBody>
          <a:bodyPr>
            <a:normAutofit/>
          </a:bodyPr>
          <a:lstStyle/>
          <a:p>
            <a:pPr algn="just"/>
            <a:r>
              <a:rPr lang="ru-RU" sz="2700" b="1" i="1" dirty="0" smtClean="0">
                <a:solidFill>
                  <a:schemeClr val="tx1"/>
                </a:solidFill>
              </a:rPr>
              <a:t>Активизация познавательной деятельности </a:t>
            </a:r>
            <a:r>
              <a:rPr lang="ru-RU" sz="2700" dirty="0">
                <a:solidFill>
                  <a:schemeClr val="tx1"/>
                </a:solidFill>
              </a:rPr>
              <a:t>- </a:t>
            </a:r>
            <a:r>
              <a:rPr lang="ru-RU" sz="2700" dirty="0" smtClean="0">
                <a:solidFill>
                  <a:schemeClr val="tx1"/>
                </a:solidFill>
              </a:rPr>
              <a:t>                                   это </a:t>
            </a:r>
            <a:r>
              <a:rPr lang="ru-RU" sz="2700" dirty="0">
                <a:solidFill>
                  <a:schemeClr val="tx1"/>
                </a:solidFill>
              </a:rPr>
              <a:t>двусторонний процесс, который затрагивает и деятельность студента, и деятельность преподавателя. Действия преподавателя включают в себя выработку дидактических условий, методов и средств обучения, активизирующих познавательные процессы студентов – внимание, восприятие, память, мышление, и способствующих развитию познавательной активности, инициативности и самостоятельности студентов; действия студента – активное, творческое усвоение учебного материала. Мы подчеркиваем в данном определении необходимость активизации </a:t>
            </a:r>
            <a:r>
              <a:rPr lang="ru-RU" sz="2700" i="1" dirty="0">
                <a:solidFill>
                  <a:schemeClr val="tx1"/>
                </a:solidFill>
              </a:rPr>
              <a:t>познавательных процессов</a:t>
            </a:r>
            <a:r>
              <a:rPr lang="ru-RU" sz="2700" dirty="0">
                <a:solidFill>
                  <a:schemeClr val="tx1"/>
                </a:solidFill>
              </a:rPr>
              <a:t> субъекта образовательного процесса под влиянием применяемых методов и средств обучения.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95622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363272" cy="4320480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solidFill>
                  <a:schemeClr val="tx1"/>
                </a:solidFill>
              </a:rPr>
              <a:t>Под </a:t>
            </a:r>
            <a:r>
              <a:rPr lang="ru-RU" sz="3600" b="1" i="1" dirty="0">
                <a:solidFill>
                  <a:schemeClr val="tx1"/>
                </a:solidFill>
              </a:rPr>
              <a:t>активизацией познавательной деятельности </a:t>
            </a:r>
            <a:r>
              <a:rPr lang="ru-RU" sz="3600" b="1" i="1" dirty="0" smtClean="0">
                <a:solidFill>
                  <a:schemeClr val="tx1"/>
                </a:solidFill>
              </a:rPr>
              <a:t>обучающихся </a:t>
            </a:r>
            <a:r>
              <a:rPr lang="ru-RU" sz="3600" dirty="0">
                <a:solidFill>
                  <a:schemeClr val="tx1"/>
                </a:solidFill>
              </a:rPr>
              <a:t>нами понимается целенаправленное внешнее воздействие на обучаемых при организации учебного процесса в системе среднего профессионального образования, направленное на формирование учебно-познавательной </a:t>
            </a:r>
            <a:r>
              <a:rPr lang="ru-RU" sz="3600" dirty="0" smtClean="0">
                <a:solidFill>
                  <a:schemeClr val="tx1"/>
                </a:solidFill>
              </a:rPr>
              <a:t>  </a:t>
            </a:r>
            <a:r>
              <a:rPr lang="ru-RU" sz="3600" dirty="0" err="1" smtClean="0">
                <a:solidFill>
                  <a:schemeClr val="tx1"/>
                </a:solidFill>
              </a:rPr>
              <a:t>компетентности.</a:t>
            </a:r>
            <a:r>
              <a:rPr lang="ru-RU" sz="3600" dirty="0" err="1" smtClean="0"/>
              <a:t>нтности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3" name="Рисунок 2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4797152"/>
            <a:ext cx="3528392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314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467544" y="3861048"/>
            <a:ext cx="1944216" cy="172819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764704"/>
            <a:ext cx="8640960" cy="792088"/>
          </a:xfrm>
        </p:spPr>
        <p:txBody>
          <a:bodyPr/>
          <a:lstStyle/>
          <a:p>
            <a:pPr algn="ctr"/>
            <a:r>
              <a:rPr lang="ru-RU" b="1" i="1" dirty="0"/>
              <a:t>Учебно-познавательная компетентность 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915816" y="1772816"/>
            <a:ext cx="5640222" cy="3816424"/>
          </a:xfrm>
        </p:spPr>
        <p:txBody>
          <a:bodyPr>
            <a:normAutofit/>
          </a:bodyPr>
          <a:lstStyle/>
          <a:p>
            <a:r>
              <a:rPr lang="ru-RU" sz="3200" dirty="0"/>
              <a:t>определяется как совокупность </a:t>
            </a:r>
            <a:r>
              <a:rPr lang="ru-RU" sz="3200" dirty="0" err="1"/>
              <a:t>общеучебных</a:t>
            </a:r>
            <a:r>
              <a:rPr lang="ru-RU" sz="3200" dirty="0"/>
              <a:t> компетенций, направленных на поэтапное освоение учебного материала, впоследствии необходимых в будущей профессии.</a:t>
            </a:r>
          </a:p>
          <a:p>
            <a:endParaRPr lang="ru-RU" sz="3200" dirty="0"/>
          </a:p>
        </p:txBody>
      </p:sp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924944"/>
            <a:ext cx="3096344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635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760640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Уровни активизации познавательной деятельности.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/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1. Высокий.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2.Средний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3.Низкий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                     </a:t>
            </a:r>
            <a:br>
              <a:rPr lang="ru-RU" b="1" i="1" dirty="0" smtClean="0">
                <a:solidFill>
                  <a:schemeClr val="tx1"/>
                </a:solidFill>
              </a:rPr>
            </a:br>
            <a:endParaRPr lang="ru-RU" b="1" i="1" dirty="0">
              <a:solidFill>
                <a:schemeClr val="tx1"/>
              </a:solidFill>
            </a:endParaRPr>
          </a:p>
        </p:txBody>
      </p:sp>
      <p:pic>
        <p:nvPicPr>
          <p:cNvPr id="3" name="Рисунок 2" descr="ÐÐ°ÑÑÐ¸Ð½ÐºÐ¸ Ð¿Ð¾ Ð·Ð°Ð¿ÑÐ¾ÑÑ ÐºÐ°ÑÑÐ¸Ð½ÐºÐ¸ Ð¿Ð¾ Ð°ÐºÑÐ¸Ð²Ð¸Ð·Ð°ÑÐ¸Ð¸ Ð¿Ð¾Ð·Ð½Ð°Ð²Ð°ÑÐµÐ»ÑÐ½Ð¾Ð¹ Ð´ÐµÑÑÐµÐ»ÑÐ½Ð¾ÑÑÐ¸ ÑÑÑÐ´ÐµÐ½ÑÐ¾Ð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409680"/>
            <a:ext cx="3024336" cy="2259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166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" y="1124744"/>
            <a:ext cx="8964488" cy="561662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    </a:t>
            </a:r>
            <a:r>
              <a:rPr lang="ru-RU" sz="2600" dirty="0" smtClean="0">
                <a:solidFill>
                  <a:schemeClr val="tx1"/>
                </a:solidFill>
              </a:rPr>
              <a:t>характеризуется </a:t>
            </a:r>
            <a:r>
              <a:rPr lang="ru-RU" sz="2600" dirty="0">
                <a:solidFill>
                  <a:schemeClr val="tx1"/>
                </a:solidFill>
              </a:rPr>
              <a:t>высокой осознанностью мыслительной деятельности, стремлением к интеллектуальному напряжению, ярко выраженной мотивацией, интересом к изучению иностранного языка, пониманием его значимости, устойчивым стремлением к его познанию, высоким уровнем самостоятельности и инициативности, </a:t>
            </a:r>
            <a:r>
              <a:rPr lang="ru-RU" sz="2600" dirty="0" err="1">
                <a:solidFill>
                  <a:schemeClr val="tx1"/>
                </a:solidFill>
              </a:rPr>
              <a:t>сформированностью</a:t>
            </a:r>
            <a:r>
              <a:rPr lang="ru-RU" sz="2600" dirty="0">
                <a:solidFill>
                  <a:schemeClr val="tx1"/>
                </a:solidFill>
              </a:rPr>
              <a:t> знаний, умений, навыков, а также умением оперировать ими в конкретных ситуациях, самостоятельно извлекать эти знания из источников. Студенты умеют анализировать и оценивать факты, явления, события, раскрывать причинно-следственные связи между ними, а также высказывать обоснованные суждения.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712968" cy="7144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Высокий уровень: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1772816"/>
            <a:ext cx="8208912" cy="4353347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>
                <a:solidFill>
                  <a:schemeClr val="tx1"/>
                </a:solidFill>
              </a:rPr>
              <a:t>   У </a:t>
            </a:r>
            <a:r>
              <a:rPr lang="ru-RU" sz="2600" dirty="0">
                <a:solidFill>
                  <a:schemeClr val="tx1"/>
                </a:solidFill>
              </a:rPr>
              <a:t>студентов со </a:t>
            </a:r>
            <a:r>
              <a:rPr lang="ru-RU" sz="2600" i="1" dirty="0">
                <a:solidFill>
                  <a:schemeClr val="tx1"/>
                </a:solidFill>
              </a:rPr>
              <a:t>средним </a:t>
            </a:r>
            <a:r>
              <a:rPr lang="ru-RU" sz="2600" dirty="0">
                <a:solidFill>
                  <a:schemeClr val="tx1"/>
                </a:solidFill>
              </a:rPr>
              <a:t>уровнем мотивация нестабильна, инициативность и самостоятельность </a:t>
            </a:r>
            <a:r>
              <a:rPr lang="ru-RU" sz="2600" dirty="0" err="1">
                <a:solidFill>
                  <a:schemeClr val="tx1"/>
                </a:solidFill>
              </a:rPr>
              <a:t>ситуативны</a:t>
            </a:r>
            <a:r>
              <a:rPr lang="ru-RU" sz="2600" dirty="0">
                <a:solidFill>
                  <a:schemeClr val="tx1"/>
                </a:solidFill>
              </a:rPr>
              <a:t>, зависят от степени заинтересованности студента в выполнении данного действия, студент участвует в учебно-познавательной деятельности, но не проявляет волевых усилий в процессе овладения знаниями.</a:t>
            </a:r>
          </a:p>
          <a:p>
            <a:pPr algn="just"/>
            <a:endParaRPr lang="ru-RU" sz="2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Средний уровень: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2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640959" cy="496855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</a:t>
            </a:r>
            <a:r>
              <a:rPr lang="ru-RU" sz="2700" dirty="0" smtClean="0">
                <a:solidFill>
                  <a:schemeClr val="tx1"/>
                </a:solidFill>
              </a:rPr>
              <a:t>характеризуется </a:t>
            </a:r>
            <a:r>
              <a:rPr lang="ru-RU" sz="2700" dirty="0">
                <a:solidFill>
                  <a:schemeClr val="tx1"/>
                </a:solidFill>
              </a:rPr>
              <a:t>отсутствием интереса к изучению предмета, низким уровнем коммуникативной компетенции. Знания отрывочны, иногда совсем отсутствуют. Умения и навыки не сформированы, участие в учебно-познавательной деятельности минимальное. Познавательные процессы развиты слабо. Наблюдается умственная пассивность.</a:t>
            </a:r>
          </a:p>
          <a:p>
            <a:pPr marL="0" indent="0" algn="just">
              <a:buNone/>
            </a:pPr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Низкий уровень: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ÐÐ°ÑÑÐ¸Ð½ÐºÐ¸ Ð¿Ð¾ Ð·Ð°Ð¿ÑÐ¾ÑÑ ÐºÐ°ÑÑÐ¸Ð½ÐºÐ¸ Ð¿Ð¾ Ð°ÐºÑÐ¸Ð²Ð¸Ð·Ð°ÑÐ¸Ð¸ Ð¿Ð¾Ð·Ð½Ð°Ð²Ð°ÑÐµÐ»ÑÐ½Ð¾Ð¹ Ð´ÐµÑÑÐµÐ»ÑÐ½Ð¾ÑÑÐ¸ ÑÑÐ°ÑÐ¸ÑÑÑ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509120"/>
            <a:ext cx="3708891" cy="21996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10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495</TotalTime>
  <Words>1253</Words>
  <Application>Microsoft Office PowerPoint</Application>
  <PresentationFormat>Экран (4:3)</PresentationFormat>
  <Paragraphs>126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Волна</vt:lpstr>
      <vt:lpstr>Активизация познавательной деятельности  студентов на занятиях</vt:lpstr>
      <vt:lpstr>Презентация PowerPoint</vt:lpstr>
      <vt:lpstr>Презентация PowerPoint</vt:lpstr>
      <vt:lpstr>Под активизацией познавательной деятельности обучающихся нами понимается целенаправленное внешнее воздействие на обучаемых при организации учебного процесса в системе среднего профессионального образования, направленное на формирование учебно-познавательной   компетентности.нтности </vt:lpstr>
      <vt:lpstr>Учебно-познавательная компетентность </vt:lpstr>
      <vt:lpstr>Уровни активизации познавательной деятельности.  1. Высокий. 2.Средний 3.Низкий                       </vt:lpstr>
      <vt:lpstr>Высокий уровень:</vt:lpstr>
      <vt:lpstr>Средний уровень:</vt:lpstr>
      <vt:lpstr>Низкий уровень:</vt:lpstr>
      <vt:lpstr>Система работы активизации познавательной деятельности строится на основных положениях :</vt:lpstr>
      <vt:lpstr>Аспекты методики познавательного интереса включают три момента:</vt:lpstr>
      <vt:lpstr>Презентация PowerPoint</vt:lpstr>
      <vt:lpstr>Условия, для активизации познавательной деятельности: </vt:lpstr>
      <vt:lpstr>С помощью активного обучения решается целый ряд задач:</vt:lpstr>
      <vt:lpstr>               Активизирующий эффект на занятиях дают   ситуации, в которых студенты сами должны: </vt:lpstr>
      <vt:lpstr>Принципы активизации учебно-познавательной деятельности:</vt:lpstr>
      <vt:lpstr>Факторы, побуждающие учащихся к активности.</vt:lpstr>
      <vt:lpstr>Методы активизации познавательной деятельности:</vt:lpstr>
      <vt:lpstr>Словесные методы:</vt:lpstr>
      <vt:lpstr>Презентация PowerPoint</vt:lpstr>
      <vt:lpstr>Приемы управления познавательной деятельностью обучающихся:</vt:lpstr>
      <vt:lpstr>Презентация PowerPoint</vt:lpstr>
      <vt:lpstr>Презентация PowerPoint</vt:lpstr>
      <vt:lpstr>Презентация PowerPoint</vt:lpstr>
      <vt:lpstr>Средства для достижения активизации познавательной деятельности студентов: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ммммммм</dc:title>
  <dc:creator>208-yk</dc:creator>
  <cp:lastModifiedBy>208-yk</cp:lastModifiedBy>
  <cp:revision>29</cp:revision>
  <dcterms:created xsi:type="dcterms:W3CDTF">2019-02-15T03:15:24Z</dcterms:created>
  <dcterms:modified xsi:type="dcterms:W3CDTF">2019-04-09T02:26:57Z</dcterms:modified>
</cp:coreProperties>
</file>