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2" r:id="rId3"/>
    <p:sldId id="257" r:id="rId4"/>
    <p:sldId id="256" r:id="rId5"/>
    <p:sldId id="260" r:id="rId6"/>
    <p:sldId id="258" r:id="rId7"/>
    <p:sldId id="25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E8F"/>
    <a:srgbClr val="663300"/>
    <a:srgbClr val="FFEA00"/>
    <a:srgbClr val="FFFF99"/>
    <a:srgbClr val="FFFFFF"/>
    <a:srgbClr val="996600"/>
    <a:srgbClr val="E5E5E5"/>
    <a:srgbClr val="340000"/>
    <a:srgbClr val="FF9B00"/>
    <a:srgbClr val="3D1C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FD9DB-1BA6-41C2-9495-C58AFF86D5E3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D4863-DC36-40AC-ADF8-6AE914905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32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D4863-DC36-40AC-ADF8-6AE91490599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2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417B-17A8-4C2E-8E5A-70E062691FA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9F24-B5FC-4790-8423-1F92CC40D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06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417B-17A8-4C2E-8E5A-70E062691FA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9F24-B5FC-4790-8423-1F92CC40D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02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417B-17A8-4C2E-8E5A-70E062691FA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9F24-B5FC-4790-8423-1F92CC40D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8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417B-17A8-4C2E-8E5A-70E062691FA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9F24-B5FC-4790-8423-1F92CC40D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417B-17A8-4C2E-8E5A-70E062691FA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9F24-B5FC-4790-8423-1F92CC40D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3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417B-17A8-4C2E-8E5A-70E062691FA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9F24-B5FC-4790-8423-1F92CC40D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75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417B-17A8-4C2E-8E5A-70E062691FA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9F24-B5FC-4790-8423-1F92CC40D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2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417B-17A8-4C2E-8E5A-70E062691FA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9F24-B5FC-4790-8423-1F92CC40D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05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417B-17A8-4C2E-8E5A-70E062691FA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9F24-B5FC-4790-8423-1F92CC40D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75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417B-17A8-4C2E-8E5A-70E062691FA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9F24-B5FC-4790-8423-1F92CC40D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4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417B-17A8-4C2E-8E5A-70E062691FA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9F24-B5FC-4790-8423-1F92CC40D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17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A417B-17A8-4C2E-8E5A-70E062691FA1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C9F24-B5FC-4790-8423-1F92CC40D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44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6330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9650115" y="2375415"/>
            <a:ext cx="2160000" cy="2160000"/>
            <a:chOff x="9635601" y="2360901"/>
            <a:chExt cx="2160000" cy="2160000"/>
          </a:xfrm>
        </p:grpSpPr>
        <p:sp>
          <p:nvSpPr>
            <p:cNvPr id="13" name="Овал 12"/>
            <p:cNvSpPr/>
            <p:nvPr/>
          </p:nvSpPr>
          <p:spPr>
            <a:xfrm>
              <a:off x="9635601" y="2360901"/>
              <a:ext cx="2160000" cy="2160000"/>
            </a:xfrm>
            <a:prstGeom prst="ellipse">
              <a:avLst/>
            </a:prstGeom>
            <a:solidFill>
              <a:srgbClr val="FFEA00"/>
            </a:solidFill>
            <a:ln w="114300">
              <a:solidFill>
                <a:schemeClr val="bg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0713" y="2742630"/>
              <a:ext cx="1630775" cy="1404000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363857" y="2378028"/>
            <a:ext cx="2160000" cy="2160000"/>
            <a:chOff x="363857" y="2349000"/>
            <a:chExt cx="2160000" cy="2160000"/>
          </a:xfrm>
        </p:grpSpPr>
        <p:sp>
          <p:nvSpPr>
            <p:cNvPr id="4" name="Овал 3"/>
            <p:cNvSpPr/>
            <p:nvPr/>
          </p:nvSpPr>
          <p:spPr>
            <a:xfrm>
              <a:off x="363857" y="2349000"/>
              <a:ext cx="2160000" cy="2160000"/>
            </a:xfrm>
            <a:prstGeom prst="ellipse">
              <a:avLst/>
            </a:prstGeom>
            <a:solidFill>
              <a:srgbClr val="FFEA00"/>
            </a:solidFill>
            <a:ln w="114300">
              <a:solidFill>
                <a:schemeClr val="bg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54" y="2746497"/>
              <a:ext cx="1500606" cy="1404000"/>
            </a:xfrm>
            <a:prstGeom prst="rect">
              <a:avLst/>
            </a:prstGeom>
          </p:spPr>
        </p:pic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553" y="4006199"/>
            <a:ext cx="1268889" cy="1222915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7375209" y="2378028"/>
            <a:ext cx="2160000" cy="2160000"/>
            <a:chOff x="7346181" y="2349000"/>
            <a:chExt cx="2160000" cy="2160000"/>
          </a:xfrm>
        </p:grpSpPr>
        <p:sp>
          <p:nvSpPr>
            <p:cNvPr id="10" name="Овал 9"/>
            <p:cNvSpPr/>
            <p:nvPr/>
          </p:nvSpPr>
          <p:spPr>
            <a:xfrm>
              <a:off x="7346181" y="2349000"/>
              <a:ext cx="2160000" cy="2160000"/>
            </a:xfrm>
            <a:prstGeom prst="ellipse">
              <a:avLst/>
            </a:prstGeom>
            <a:solidFill>
              <a:srgbClr val="FFEA00"/>
            </a:solidFill>
            <a:ln w="114300">
              <a:solidFill>
                <a:schemeClr val="bg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6777" y="2727000"/>
              <a:ext cx="1347587" cy="1404000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2674143" y="2378028"/>
            <a:ext cx="2160000" cy="2160000"/>
            <a:chOff x="2674143" y="2349000"/>
            <a:chExt cx="2160000" cy="2160000"/>
          </a:xfrm>
        </p:grpSpPr>
        <p:sp>
          <p:nvSpPr>
            <p:cNvPr id="7" name="Овал 6"/>
            <p:cNvSpPr/>
            <p:nvPr/>
          </p:nvSpPr>
          <p:spPr>
            <a:xfrm>
              <a:off x="2674143" y="2349000"/>
              <a:ext cx="2160000" cy="2160000"/>
            </a:xfrm>
            <a:prstGeom prst="ellipse">
              <a:avLst/>
            </a:prstGeom>
            <a:solidFill>
              <a:srgbClr val="FFEA00"/>
            </a:solidFill>
            <a:ln w="114300">
              <a:solidFill>
                <a:schemeClr val="bg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1308" y="2746497"/>
              <a:ext cx="1325669" cy="1404000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423502" y="614656"/>
            <a:ext cx="11344997" cy="1602725"/>
            <a:chOff x="575082" y="614656"/>
            <a:chExt cx="11344997" cy="1602725"/>
          </a:xfrm>
        </p:grpSpPr>
        <p:sp>
          <p:nvSpPr>
            <p:cNvPr id="25" name="TextBox 24"/>
            <p:cNvSpPr txBox="1"/>
            <p:nvPr/>
          </p:nvSpPr>
          <p:spPr>
            <a:xfrm>
              <a:off x="2260447" y="614656"/>
              <a:ext cx="9659632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800" dirty="0">
                  <a:ln w="76200">
                    <a:solidFill>
                      <a:schemeClr val="bg1"/>
                    </a:solidFill>
                  </a:ln>
                  <a:solidFill>
                    <a:srgbClr val="FFEA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omix Heavy Cyr" panose="02000500000000000000" pitchFamily="2" charset="0"/>
                </a:rPr>
                <a:t>а</a:t>
              </a:r>
              <a:r>
                <a:rPr lang="ru-RU" sz="9800" dirty="0" smtClean="0">
                  <a:ln w="76200">
                    <a:solidFill>
                      <a:schemeClr val="bg1"/>
                    </a:solidFill>
                  </a:ln>
                  <a:solidFill>
                    <a:srgbClr val="FF6E8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omix Heavy Cyr" panose="02000500000000000000" pitchFamily="2" charset="0"/>
                </a:rPr>
                <a:t>с</a:t>
              </a:r>
              <a:r>
                <a:rPr lang="ru-RU" sz="9800" dirty="0" smtClean="0">
                  <a:ln w="76200">
                    <a:solidFill>
                      <a:schemeClr val="bg1"/>
                    </a:solidFill>
                  </a:ln>
                  <a:solidFill>
                    <a:srgbClr val="FFEA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omix Heavy Cyr" panose="02000500000000000000" pitchFamily="2" charset="0"/>
                </a:rPr>
                <a:t>ф</a:t>
              </a:r>
              <a:r>
                <a:rPr lang="ru-RU" sz="9800" dirty="0" smtClean="0">
                  <a:ln w="76200">
                    <a:solidFill>
                      <a:schemeClr val="bg1"/>
                    </a:solidFill>
                  </a:ln>
                  <a:solidFill>
                    <a:srgbClr val="FF6E8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omix Heavy Cyr" panose="02000500000000000000" pitchFamily="2" charset="0"/>
                </a:rPr>
                <a:t>ал</a:t>
              </a:r>
              <a:r>
                <a:rPr lang="ru-RU" sz="9800" dirty="0" smtClean="0">
                  <a:ln w="76200">
                    <a:solidFill>
                      <a:schemeClr val="bg1"/>
                    </a:solidFill>
                  </a:ln>
                  <a:solidFill>
                    <a:srgbClr val="FFEA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omix Heavy Cyr" panose="02000500000000000000" pitchFamily="2" charset="0"/>
                </a:rPr>
                <a:t>ьт</a:t>
              </a:r>
              <a:r>
                <a:rPr lang="ru-RU" sz="9800" dirty="0" smtClean="0">
                  <a:ln w="76200">
                    <a:solidFill>
                      <a:schemeClr val="bg1"/>
                    </a:solidFill>
                  </a:ln>
                  <a:solidFill>
                    <a:srgbClr val="FF6E8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omix Heavy Cyr" panose="02000500000000000000" pitchFamily="2" charset="0"/>
                </a:rPr>
                <a:t>е</a:t>
              </a:r>
              <a:r>
                <a:rPr lang="ru-RU" sz="9800" dirty="0" smtClean="0">
                  <a:ln w="76200">
                    <a:solidFill>
                      <a:schemeClr val="bg1"/>
                    </a:solidFill>
                  </a:ln>
                  <a:solidFill>
                    <a:srgbClr val="FFEA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omix Heavy Cyr" panose="02000500000000000000" pitchFamily="2" charset="0"/>
                </a:rPr>
                <a:t> д</a:t>
              </a:r>
              <a:r>
                <a:rPr lang="ru-RU" sz="9800" dirty="0" smtClean="0">
                  <a:ln w="76200">
                    <a:solidFill>
                      <a:schemeClr val="bg1"/>
                    </a:solidFill>
                  </a:ln>
                  <a:solidFill>
                    <a:srgbClr val="FF6E8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omix Heavy Cyr" panose="02000500000000000000" pitchFamily="2" charset="0"/>
                </a:rPr>
                <a:t>ет</a:t>
              </a:r>
              <a:r>
                <a:rPr lang="ru-RU" sz="9800" dirty="0" smtClean="0">
                  <a:ln w="76200">
                    <a:solidFill>
                      <a:schemeClr val="bg1"/>
                    </a:solidFill>
                  </a:ln>
                  <a:solidFill>
                    <a:srgbClr val="FFEA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omix Heavy Cyr" panose="02000500000000000000" pitchFamily="2" charset="0"/>
                </a:rPr>
                <a:t>в</a:t>
              </a:r>
              <a:r>
                <a:rPr lang="ru-RU" sz="9800" dirty="0" smtClean="0">
                  <a:ln w="76200">
                    <a:solidFill>
                      <a:schemeClr val="bg1"/>
                    </a:solidFill>
                  </a:ln>
                  <a:solidFill>
                    <a:srgbClr val="FF6E8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omix Heavy Cyr" panose="02000500000000000000" pitchFamily="2" charset="0"/>
                </a:rPr>
                <a:t>о</a:t>
              </a:r>
              <a:r>
                <a:rPr lang="ru-RU" sz="9800" dirty="0" smtClean="0">
                  <a:ln w="76200">
                    <a:solidFill>
                      <a:schemeClr val="bg1"/>
                    </a:solidFill>
                  </a:ln>
                  <a:solidFill>
                    <a:srgbClr val="FFEA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omix Heavy Cyr" panose="02000500000000000000" pitchFamily="2" charset="0"/>
                </a:rPr>
                <a:t>р</a:t>
              </a:r>
              <a:r>
                <a:rPr lang="ru-RU" sz="9800" dirty="0" smtClean="0">
                  <a:ln w="76200">
                    <a:solidFill>
                      <a:schemeClr val="bg1"/>
                    </a:solidFill>
                  </a:ln>
                  <a:solidFill>
                    <a:srgbClr val="FF6E8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omix Heavy Cyr" panose="02000500000000000000" pitchFamily="2" charset="0"/>
                </a:rPr>
                <a:t>а</a:t>
              </a:r>
              <a:endParaRPr lang="ru-RU" sz="9800" dirty="0">
                <a:ln w="76200">
                  <a:solidFill>
                    <a:schemeClr val="bg1"/>
                  </a:solidFill>
                </a:ln>
                <a:solidFill>
                  <a:srgbClr val="FF6E8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x Heavy Cyr" panose="02000500000000000000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5082" y="616943"/>
              <a:ext cx="1569660" cy="1600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800" dirty="0">
                  <a:ln w="76200">
                    <a:solidFill>
                      <a:schemeClr val="bg1"/>
                    </a:solidFill>
                  </a:ln>
                  <a:solidFill>
                    <a:srgbClr val="FF6E8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omix Heavy Cyr" panose="02000500000000000000" pitchFamily="2" charset="0"/>
                </a:rPr>
                <a:t>Н</a:t>
              </a:r>
              <a:r>
                <a:rPr lang="ru-RU" sz="9800" dirty="0" smtClean="0">
                  <a:ln w="76200">
                    <a:solidFill>
                      <a:schemeClr val="bg1"/>
                    </a:solidFill>
                  </a:ln>
                  <a:solidFill>
                    <a:srgbClr val="FF6E8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omix Heavy Cyr" panose="02000500000000000000" pitchFamily="2" charset="0"/>
                </a:rPr>
                <a:t>а</a:t>
              </a:r>
              <a:endParaRPr lang="ru-RU" sz="9800" dirty="0">
                <a:ln w="76200">
                  <a:solidFill>
                    <a:schemeClr val="bg1"/>
                  </a:solidFill>
                </a:ln>
                <a:solidFill>
                  <a:srgbClr val="FF6E8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x Heavy Cyr" panose="02000500000000000000" pitchFamily="2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04671" y="4873842"/>
            <a:ext cx="97826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x Heavy Cyr" panose="02000500000000000000" pitchFamily="2" charset="0"/>
              </a:rPr>
              <a:t>н</a:t>
            </a:r>
            <a:r>
              <a:rPr lang="ru-RU" sz="8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x Heavy Cyr" panose="02000500000000000000" pitchFamily="2" charset="0"/>
              </a:rPr>
              <a:t>арисует нам с утра…</a:t>
            </a:r>
            <a:endParaRPr lang="ru-RU" sz="8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x Heavy Cyr" panose="020005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6057" y="114113"/>
            <a:ext cx="11074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dirty="0">
                <a:solidFill>
                  <a:srgbClr val="77380A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Муниципальное бюджетное дошкольное образовательное учреждение «Детский</a:t>
            </a:r>
            <a:r>
              <a:rPr lang="ru-RU" altLang="ru-RU" dirty="0">
                <a:solidFill>
                  <a:srgbClr val="77380A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сад № 5 «Дельфин» комбинированного </a:t>
            </a:r>
            <a:r>
              <a:rPr lang="ru-RU" altLang="ru-RU" dirty="0" smtClean="0">
                <a:solidFill>
                  <a:srgbClr val="77380A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вида» Красноярский </a:t>
            </a:r>
            <a:r>
              <a:rPr lang="ru-RU" altLang="ru-RU" dirty="0">
                <a:solidFill>
                  <a:srgbClr val="77380A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край, г. Шарыпово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32703" y="2510075"/>
            <a:ext cx="3741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99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АВТОМАТИЗАЦИЯ </a:t>
            </a:r>
          </a:p>
          <a:p>
            <a:pPr algn="ctr"/>
            <a:r>
              <a:rPr lang="ru-RU" sz="2000" dirty="0" smtClean="0">
                <a:solidFill>
                  <a:srgbClr val="9966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ЗВУКА Л</a:t>
            </a:r>
            <a:endParaRPr lang="ru-RU" sz="2000" dirty="0">
              <a:solidFill>
                <a:srgbClr val="99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85506" y="4769947"/>
            <a:ext cx="4424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УЧИТЕЛЬ-ЛОГОПЕД: Г.А.ГАЛКИНА</a:t>
            </a:r>
          </a:p>
        </p:txBody>
      </p:sp>
    </p:spTree>
    <p:extLst>
      <p:ext uri="{BB962C8B-B14F-4D97-AF65-F5344CB8AC3E}">
        <p14:creationId xmlns:p14="http://schemas.microsoft.com/office/powerpoint/2010/main" val="19458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2554514"/>
            <a:ext cx="12192000" cy="4303486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28646" y="244806"/>
            <a:ext cx="85347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kern="0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ИГРА</a:t>
            </a:r>
            <a:r>
              <a:rPr lang="ru-RU" sz="3600" b="1" kern="0" dirty="0" smtClean="0">
                <a:solidFill>
                  <a:srgbClr val="FF6E8F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kern="0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«</a:t>
            </a:r>
            <a:r>
              <a:rPr lang="ru-RU" sz="3600" b="1" kern="0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Н</a:t>
            </a:r>
            <a:r>
              <a:rPr lang="ru-RU" sz="3600" b="1" kern="0" dirty="0" smtClean="0">
                <a:solidFill>
                  <a:srgbClr val="FFEA00"/>
                </a:solidFill>
                <a:latin typeface="Comic Sans MS" panose="030F0702030302020204" pitchFamily="66" charset="0"/>
              </a:rPr>
              <a:t>А</a:t>
            </a:r>
            <a:r>
              <a:rPr lang="ru-RU" sz="3600" b="1" kern="0" dirty="0" smtClean="0">
                <a:solidFill>
                  <a:srgbClr val="FFEA00"/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kern="0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АС</a:t>
            </a:r>
            <a:r>
              <a:rPr lang="ru-RU" sz="3600" b="1" kern="0" dirty="0" smtClean="0">
                <a:solidFill>
                  <a:srgbClr val="FFEA00"/>
                </a:solidFill>
                <a:latin typeface="Comic Sans MS" panose="030F0702030302020204" pitchFamily="66" charset="0"/>
              </a:rPr>
              <a:t>ФА</a:t>
            </a:r>
            <a:r>
              <a:rPr lang="ru-RU" sz="3600" b="1" kern="0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ЛЬ</a:t>
            </a:r>
            <a:r>
              <a:rPr lang="ru-RU" sz="3600" b="1" kern="0" dirty="0" smtClean="0">
                <a:solidFill>
                  <a:srgbClr val="FFEA00"/>
                </a:solidFill>
                <a:latin typeface="Comic Sans MS" panose="030F0702030302020204" pitchFamily="66" charset="0"/>
              </a:rPr>
              <a:t>ТЕ </a:t>
            </a:r>
            <a:r>
              <a:rPr lang="ru-RU" sz="3600" b="1" kern="0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ДЕ</a:t>
            </a:r>
            <a:r>
              <a:rPr lang="ru-RU" sz="3600" b="1" kern="0" dirty="0" smtClean="0">
                <a:solidFill>
                  <a:srgbClr val="FFEA00"/>
                </a:solidFill>
                <a:latin typeface="Comic Sans MS" panose="030F0702030302020204" pitchFamily="66" charset="0"/>
              </a:rPr>
              <a:t>ТВ</a:t>
            </a:r>
            <a:r>
              <a:rPr lang="ru-RU" sz="3600" b="1" kern="0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ОР</a:t>
            </a:r>
            <a:r>
              <a:rPr lang="ru-RU" sz="3600" b="1" kern="0" dirty="0" smtClean="0">
                <a:solidFill>
                  <a:srgbClr val="FFEA00"/>
                </a:solidFill>
                <a:latin typeface="Comic Sans MS" panose="030F0702030302020204" pitchFamily="66" charset="0"/>
              </a:rPr>
              <a:t>А</a:t>
            </a:r>
            <a:r>
              <a:rPr lang="ru-RU" sz="3600" b="1" kern="0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…</a:t>
            </a:r>
            <a:r>
              <a:rPr lang="ru-RU" sz="3600" b="1" kern="0" dirty="0" smtClean="0">
                <a:solidFill>
                  <a:srgbClr val="663300"/>
                </a:solidFill>
                <a:latin typeface="Comic Sans MS" panose="030F0702030302020204" pitchFamily="66" charset="0"/>
              </a:rPr>
              <a:t>»</a:t>
            </a:r>
            <a:endParaRPr lang="ru-RU" sz="3600" dirty="0">
              <a:solidFill>
                <a:srgbClr val="6633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73409" y="1220527"/>
            <a:ext cx="6445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ЦЕЛЬ</a:t>
            </a:r>
            <a:r>
              <a:rPr lang="ru-RU" sz="2400" dirty="0" smtClean="0">
                <a:solidFill>
                  <a:srgbClr val="6633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:</a:t>
            </a:r>
          </a:p>
          <a:p>
            <a:r>
              <a:rPr lang="ru-RU" sz="2400" smtClean="0">
                <a:solidFill>
                  <a:srgbClr val="6633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автоматизация звука </a:t>
            </a:r>
            <a:r>
              <a:rPr lang="ru-RU" sz="2400" dirty="0" smtClean="0">
                <a:solidFill>
                  <a:srgbClr val="6633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Л в </a:t>
            </a:r>
            <a:r>
              <a:rPr lang="ru-RU" sz="2400" dirty="0">
                <a:solidFill>
                  <a:srgbClr val="6633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словах, в предложениях.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72419" y="2720502"/>
            <a:ext cx="64451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kern="0" dirty="0">
                <a:solidFill>
                  <a:schemeClr val="bg1"/>
                </a:solidFill>
                <a:latin typeface="Comic Sans MS" panose="030F0702030302020204" pitchFamily="66" charset="0"/>
              </a:rPr>
              <a:t>ХОД ИГРЫ: </a:t>
            </a:r>
          </a:p>
          <a:p>
            <a:pPr marL="457200" lvl="0" indent="-457200">
              <a:buAutoNum type="arabicPeriod"/>
            </a:pPr>
            <a:r>
              <a:rPr lang="ru-RU" sz="2400" kern="0" dirty="0">
                <a:solidFill>
                  <a:schemeClr val="bg1"/>
                </a:solidFill>
                <a:latin typeface="Comic Sans MS" panose="030F0702030302020204" pitchFamily="66" charset="0"/>
              </a:rPr>
              <a:t>Перед ребенком поле из квадратов (окон). Задача ребенка открыть окно, назвать появившуюся картинку четко </a:t>
            </a:r>
            <a:r>
              <a:rPr lang="ru-RU" sz="2400" kern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проговаривая </a:t>
            </a:r>
            <a:r>
              <a:rPr lang="ru-RU" sz="2400" kern="0" dirty="0">
                <a:solidFill>
                  <a:schemeClr val="bg1"/>
                </a:solidFill>
                <a:latin typeface="Comic Sans MS" panose="030F0702030302020204" pitchFamily="66" charset="0"/>
              </a:rPr>
              <a:t>звук </a:t>
            </a:r>
            <a:r>
              <a:rPr lang="ru-RU" sz="2400" kern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Л. </a:t>
            </a:r>
          </a:p>
          <a:p>
            <a:pPr lvl="0"/>
            <a:r>
              <a:rPr lang="ru-RU" sz="2400" kern="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2400" kern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Затем </a:t>
            </a:r>
            <a:r>
              <a:rPr lang="ru-RU" sz="2400" kern="0" dirty="0">
                <a:solidFill>
                  <a:schemeClr val="bg1"/>
                </a:solidFill>
                <a:latin typeface="Comic Sans MS" panose="030F0702030302020204" pitchFamily="66" charset="0"/>
              </a:rPr>
              <a:t>открыть все окна, нажав на </a:t>
            </a:r>
          </a:p>
          <a:p>
            <a:pPr lvl="0"/>
            <a:r>
              <a:rPr lang="ru-RU" sz="2400" kern="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пчелу </a:t>
            </a:r>
            <a:r>
              <a:rPr lang="ru-RU" sz="2400" kern="0" dirty="0">
                <a:solidFill>
                  <a:schemeClr val="bg1"/>
                </a:solidFill>
                <a:latin typeface="Comic Sans MS" panose="030F0702030302020204" pitchFamily="66" charset="0"/>
              </a:rPr>
              <a:t>и еще раз назвать все картинки.</a:t>
            </a:r>
          </a:p>
          <a:p>
            <a:pPr marL="457200" lvl="0" indent="-457200">
              <a:buAutoNum type="arabicPeriod"/>
            </a:pPr>
            <a:r>
              <a:rPr lang="ru-RU" sz="2400" kern="0" dirty="0">
                <a:solidFill>
                  <a:schemeClr val="bg1"/>
                </a:solidFill>
                <a:latin typeface="Comic Sans MS" panose="030F0702030302020204" pitchFamily="66" charset="0"/>
              </a:rPr>
              <a:t>Предложить ребенку составить предложения с названиями картинок.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63857" y="1492663"/>
            <a:ext cx="2160000" cy="2160000"/>
            <a:chOff x="363857" y="2349000"/>
            <a:chExt cx="2160000" cy="2160000"/>
          </a:xfrm>
        </p:grpSpPr>
        <p:sp>
          <p:nvSpPr>
            <p:cNvPr id="3" name="Овал 2"/>
            <p:cNvSpPr/>
            <p:nvPr/>
          </p:nvSpPr>
          <p:spPr>
            <a:xfrm>
              <a:off x="363857" y="2349000"/>
              <a:ext cx="2160000" cy="2160000"/>
            </a:xfrm>
            <a:prstGeom prst="ellipse">
              <a:avLst/>
            </a:prstGeom>
            <a:solidFill>
              <a:srgbClr val="FFEA00"/>
            </a:solidFill>
            <a:ln w="114300">
              <a:solidFill>
                <a:schemeClr val="bg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3403" y="2616200"/>
              <a:ext cx="1680908" cy="1620000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9653828" y="1492658"/>
            <a:ext cx="2160000" cy="2160000"/>
            <a:chOff x="2674143" y="2349000"/>
            <a:chExt cx="2160000" cy="2160000"/>
          </a:xfrm>
        </p:grpSpPr>
        <p:sp>
          <p:nvSpPr>
            <p:cNvPr id="5" name="Овал 4"/>
            <p:cNvSpPr/>
            <p:nvPr/>
          </p:nvSpPr>
          <p:spPr>
            <a:xfrm>
              <a:off x="2674143" y="2349000"/>
              <a:ext cx="2160000" cy="2160000"/>
            </a:xfrm>
            <a:prstGeom prst="ellipse">
              <a:avLst/>
            </a:prstGeom>
            <a:solidFill>
              <a:srgbClr val="FFEA00"/>
            </a:solidFill>
            <a:ln w="114300">
              <a:solidFill>
                <a:schemeClr val="bg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0084" y="2616200"/>
              <a:ext cx="1588118" cy="16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157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575306"/>
              </p:ext>
            </p:extLst>
          </p:nvPr>
        </p:nvGraphicFramePr>
        <p:xfrm>
          <a:off x="5195887" y="362187"/>
          <a:ext cx="6661149" cy="6162438"/>
        </p:xfrm>
        <a:graphic>
          <a:graphicData uri="http://schemas.openxmlformats.org/drawingml/2006/table">
            <a:tbl>
              <a:tblPr/>
              <a:tblGrid>
                <a:gridCol w="2220383"/>
                <a:gridCol w="2220383"/>
                <a:gridCol w="2220383"/>
              </a:tblGrid>
              <a:tr h="20541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EA00"/>
                      </a:solidFill>
                      <a:prstDash val="soli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EA00"/>
                      </a:solidFill>
                      <a:prstDash val="soli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EA00"/>
                      </a:solidFill>
                      <a:prstDash val="soli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1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1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E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/>
          <a:srcRect l="19524" r="21512"/>
          <a:stretch/>
        </p:blipFill>
        <p:spPr>
          <a:xfrm rot="1477850">
            <a:off x="10060272" y="2633405"/>
            <a:ext cx="1373145" cy="1620000"/>
          </a:xfrm>
          <a:prstGeom prst="rect">
            <a:avLst/>
          </a:prstGeom>
        </p:spPr>
      </p:pic>
      <p:sp>
        <p:nvSpPr>
          <p:cNvPr id="8" name="6"/>
          <p:cNvSpPr/>
          <p:nvPr/>
        </p:nvSpPr>
        <p:spPr>
          <a:xfrm>
            <a:off x="9636655" y="2403000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804" y="2633406"/>
            <a:ext cx="1645313" cy="162000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0272" y="4688626"/>
            <a:ext cx="1569375" cy="1620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/>
          <a:srcRect l="6530" t="3770" r="3946"/>
          <a:stretch/>
        </p:blipFill>
        <p:spPr>
          <a:xfrm>
            <a:off x="10003565" y="552378"/>
            <a:ext cx="1507095" cy="162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6"/>
          <a:srcRect l="21111" r="19841"/>
          <a:stretch/>
        </p:blipFill>
        <p:spPr>
          <a:xfrm>
            <a:off x="5455791" y="4688626"/>
            <a:ext cx="1700573" cy="162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63" y="2560909"/>
            <a:ext cx="877434" cy="173617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445" y="4724626"/>
            <a:ext cx="1798032" cy="1548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280" y="580405"/>
            <a:ext cx="1486080" cy="1548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400" y="549374"/>
            <a:ext cx="1468125" cy="1620000"/>
          </a:xfrm>
          <a:prstGeom prst="rect">
            <a:avLst/>
          </a:prstGeom>
        </p:spPr>
      </p:pic>
      <p:sp>
        <p:nvSpPr>
          <p:cNvPr id="4" name="1"/>
          <p:cNvSpPr/>
          <p:nvPr/>
        </p:nvSpPr>
        <p:spPr>
          <a:xfrm>
            <a:off x="5195888" y="333374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3"/>
          <p:cNvSpPr/>
          <p:nvPr/>
        </p:nvSpPr>
        <p:spPr>
          <a:xfrm>
            <a:off x="9636655" y="333374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" y="0"/>
            <a:ext cx="4860000" cy="6858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" name="2"/>
          <p:cNvSpPr/>
          <p:nvPr/>
        </p:nvSpPr>
        <p:spPr>
          <a:xfrm>
            <a:off x="7416271" y="333374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4"/>
          <p:cNvSpPr/>
          <p:nvPr/>
        </p:nvSpPr>
        <p:spPr>
          <a:xfrm>
            <a:off x="5195888" y="2403000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5"/>
          <p:cNvSpPr/>
          <p:nvPr/>
        </p:nvSpPr>
        <p:spPr>
          <a:xfrm>
            <a:off x="7416271" y="2403000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7"/>
          <p:cNvSpPr/>
          <p:nvPr/>
        </p:nvSpPr>
        <p:spPr>
          <a:xfrm>
            <a:off x="5195887" y="4472626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8"/>
          <p:cNvSpPr/>
          <p:nvPr/>
        </p:nvSpPr>
        <p:spPr>
          <a:xfrm>
            <a:off x="7416270" y="4472626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9"/>
          <p:cNvSpPr/>
          <p:nvPr/>
        </p:nvSpPr>
        <p:spPr>
          <a:xfrm>
            <a:off x="9636654" y="4472626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63361" y="5186380"/>
            <a:ext cx="1257300" cy="1257300"/>
          </a:xfrm>
          <a:prstGeom prst="ellipse">
            <a:avLst/>
          </a:prstGeom>
          <a:solidFill>
            <a:srgbClr val="FFEA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93504" y="5030200"/>
            <a:ext cx="7970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chemeClr val="bg1"/>
                </a:solidFill>
                <a:latin typeface="Comix Heavy Cyr" panose="02000500000000000000" pitchFamily="2" charset="0"/>
              </a:rPr>
              <a:t>1</a:t>
            </a:r>
            <a:endParaRPr lang="ru-RU" sz="9600" dirty="0">
              <a:solidFill>
                <a:schemeClr val="bg1"/>
              </a:solidFill>
              <a:latin typeface="Comix Heavy Cyr" panose="02000500000000000000" pitchFamily="2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943" y="3590200"/>
            <a:ext cx="149413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4" grpId="0" animBg="1"/>
      <p:bldP spid="4" grpId="1" animBg="1"/>
      <p:bldP spid="4" grpId="2" animBg="1"/>
      <p:bldP spid="2" grpId="0" animBg="1"/>
      <p:bldP spid="2" grpId="1" animBg="1"/>
      <p:bldP spid="2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712" y="2697562"/>
            <a:ext cx="1808100" cy="1476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643" y="585374"/>
            <a:ext cx="1461635" cy="1548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100" y="4724626"/>
            <a:ext cx="1639489" cy="154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568" y="4688626"/>
            <a:ext cx="1249539" cy="162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136" y="634088"/>
            <a:ext cx="1849416" cy="144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74" y="2707558"/>
            <a:ext cx="1462739" cy="144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394" y="2709000"/>
            <a:ext cx="1494137" cy="144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369" y="629974"/>
            <a:ext cx="1301059" cy="144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36" y="4868626"/>
            <a:ext cx="1671924" cy="1260000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106351"/>
              </p:ext>
            </p:extLst>
          </p:nvPr>
        </p:nvGraphicFramePr>
        <p:xfrm>
          <a:off x="5195887" y="362187"/>
          <a:ext cx="6661149" cy="6162438"/>
        </p:xfrm>
        <a:graphic>
          <a:graphicData uri="http://schemas.openxmlformats.org/drawingml/2006/table">
            <a:tbl>
              <a:tblPr/>
              <a:tblGrid>
                <a:gridCol w="2220383"/>
                <a:gridCol w="2220383"/>
                <a:gridCol w="2220383"/>
              </a:tblGrid>
              <a:tr h="20541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EA00"/>
                      </a:solidFill>
                      <a:prstDash val="soli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EA00"/>
                      </a:solidFill>
                      <a:prstDash val="soli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EA00"/>
                      </a:solidFill>
                      <a:prstDash val="soli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1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1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E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6"/>
          <p:cNvSpPr/>
          <p:nvPr/>
        </p:nvSpPr>
        <p:spPr>
          <a:xfrm>
            <a:off x="9636655" y="2403000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1"/>
          <p:cNvSpPr/>
          <p:nvPr/>
        </p:nvSpPr>
        <p:spPr>
          <a:xfrm>
            <a:off x="5195888" y="333374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"/>
          <p:cNvSpPr/>
          <p:nvPr/>
        </p:nvSpPr>
        <p:spPr>
          <a:xfrm>
            <a:off x="9636655" y="333374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0"/>
            <a:ext cx="4860000" cy="6858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6" name="2"/>
          <p:cNvSpPr/>
          <p:nvPr/>
        </p:nvSpPr>
        <p:spPr>
          <a:xfrm>
            <a:off x="7416271" y="333374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4"/>
          <p:cNvSpPr/>
          <p:nvPr/>
        </p:nvSpPr>
        <p:spPr>
          <a:xfrm>
            <a:off x="5195888" y="2403000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5"/>
          <p:cNvSpPr/>
          <p:nvPr/>
        </p:nvSpPr>
        <p:spPr>
          <a:xfrm>
            <a:off x="7416271" y="2403000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7"/>
          <p:cNvSpPr/>
          <p:nvPr/>
        </p:nvSpPr>
        <p:spPr>
          <a:xfrm>
            <a:off x="5195887" y="4472626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8"/>
          <p:cNvSpPr/>
          <p:nvPr/>
        </p:nvSpPr>
        <p:spPr>
          <a:xfrm>
            <a:off x="7416270" y="4472626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9"/>
          <p:cNvSpPr/>
          <p:nvPr/>
        </p:nvSpPr>
        <p:spPr>
          <a:xfrm>
            <a:off x="9636654" y="4472626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63361" y="5186380"/>
            <a:ext cx="1257300" cy="1257300"/>
          </a:xfrm>
          <a:prstGeom prst="ellipse">
            <a:avLst/>
          </a:prstGeom>
          <a:solidFill>
            <a:srgbClr val="FFEA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943" y="3590200"/>
            <a:ext cx="1494133" cy="144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78758" y="5074444"/>
            <a:ext cx="8162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>
                <a:solidFill>
                  <a:schemeClr val="bg1"/>
                </a:solidFill>
                <a:latin typeface="Comix Heavy Cyr" panose="020005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967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119" y="585374"/>
            <a:ext cx="1317452" cy="1548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955" y="4703140"/>
            <a:ext cx="1545110" cy="162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46" y="2903406"/>
            <a:ext cx="1732664" cy="108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510" y="549374"/>
            <a:ext cx="1620000" cy="162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278" y="585374"/>
            <a:ext cx="1654515" cy="154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970" y="2903406"/>
            <a:ext cx="1707750" cy="108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661" y="4757140"/>
            <a:ext cx="1541600" cy="1476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706" y="4739140"/>
            <a:ext cx="1366277" cy="1548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261" y="2675059"/>
            <a:ext cx="1548000" cy="1548000"/>
          </a:xfrm>
          <a:prstGeom prst="rect">
            <a:avLst/>
          </a:prstGeom>
        </p:spPr>
      </p:pic>
      <p:sp>
        <p:nvSpPr>
          <p:cNvPr id="3" name="6"/>
          <p:cNvSpPr/>
          <p:nvPr/>
        </p:nvSpPr>
        <p:spPr>
          <a:xfrm>
            <a:off x="9636655" y="2403000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618367"/>
              </p:ext>
            </p:extLst>
          </p:nvPr>
        </p:nvGraphicFramePr>
        <p:xfrm>
          <a:off x="5195887" y="362187"/>
          <a:ext cx="6661149" cy="6162438"/>
        </p:xfrm>
        <a:graphic>
          <a:graphicData uri="http://schemas.openxmlformats.org/drawingml/2006/table">
            <a:tbl>
              <a:tblPr/>
              <a:tblGrid>
                <a:gridCol w="2220383"/>
                <a:gridCol w="2220383"/>
                <a:gridCol w="2220383"/>
              </a:tblGrid>
              <a:tr h="20541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EA00"/>
                      </a:solidFill>
                      <a:prstDash val="soli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EA00"/>
                      </a:solidFill>
                      <a:prstDash val="soli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EA00"/>
                      </a:solidFill>
                      <a:prstDash val="soli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1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1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E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1"/>
          <p:cNvSpPr/>
          <p:nvPr/>
        </p:nvSpPr>
        <p:spPr>
          <a:xfrm>
            <a:off x="5195888" y="333374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3"/>
          <p:cNvSpPr/>
          <p:nvPr/>
        </p:nvSpPr>
        <p:spPr>
          <a:xfrm>
            <a:off x="9636655" y="333374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0"/>
            <a:ext cx="4860000" cy="6858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7" name="2"/>
          <p:cNvSpPr/>
          <p:nvPr/>
        </p:nvSpPr>
        <p:spPr>
          <a:xfrm>
            <a:off x="7416271" y="333374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4"/>
          <p:cNvSpPr/>
          <p:nvPr/>
        </p:nvSpPr>
        <p:spPr>
          <a:xfrm>
            <a:off x="5195888" y="2403000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5"/>
          <p:cNvSpPr/>
          <p:nvPr/>
        </p:nvSpPr>
        <p:spPr>
          <a:xfrm>
            <a:off x="7416271" y="2403000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7"/>
          <p:cNvSpPr/>
          <p:nvPr/>
        </p:nvSpPr>
        <p:spPr>
          <a:xfrm>
            <a:off x="5195887" y="4472626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8"/>
          <p:cNvSpPr/>
          <p:nvPr/>
        </p:nvSpPr>
        <p:spPr>
          <a:xfrm>
            <a:off x="7416270" y="4472626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9"/>
          <p:cNvSpPr/>
          <p:nvPr/>
        </p:nvSpPr>
        <p:spPr>
          <a:xfrm>
            <a:off x="9636654" y="4472626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63361" y="5186380"/>
            <a:ext cx="1257300" cy="1257300"/>
          </a:xfrm>
          <a:prstGeom prst="ellipse">
            <a:avLst/>
          </a:prstGeom>
          <a:solidFill>
            <a:srgbClr val="FFEA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943" y="3590200"/>
            <a:ext cx="1494133" cy="144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64243" y="5074444"/>
            <a:ext cx="8931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chemeClr val="bg1"/>
                </a:solidFill>
                <a:latin typeface="Comix Heavy Cyr" panose="02000500000000000000" pitchFamily="2" charset="0"/>
              </a:rPr>
              <a:t>3</a:t>
            </a:r>
            <a:endParaRPr lang="ru-RU" sz="8800" dirty="0">
              <a:solidFill>
                <a:schemeClr val="bg1"/>
              </a:solidFill>
              <a:latin typeface="Comix Heavy Cyr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37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34" y="2633406"/>
            <a:ext cx="1290730" cy="162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512" y="4685406"/>
            <a:ext cx="1389133" cy="1656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078" y="693374"/>
            <a:ext cx="1924000" cy="1332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646" y="585374"/>
            <a:ext cx="1651633" cy="154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387" y="2903406"/>
            <a:ext cx="1862361" cy="108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254" y="2723406"/>
            <a:ext cx="1754416" cy="144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448" y="4715812"/>
            <a:ext cx="1698026" cy="1548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48" y="579887"/>
            <a:ext cx="1517793" cy="1548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/>
          <a:srcRect l="18436" t="3214" r="19161" b="4881"/>
          <a:stretch/>
        </p:blipFill>
        <p:spPr>
          <a:xfrm>
            <a:off x="9944772" y="4589812"/>
            <a:ext cx="1604144" cy="18000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861758"/>
              </p:ext>
            </p:extLst>
          </p:nvPr>
        </p:nvGraphicFramePr>
        <p:xfrm>
          <a:off x="5195887" y="362187"/>
          <a:ext cx="6661149" cy="6162438"/>
        </p:xfrm>
        <a:graphic>
          <a:graphicData uri="http://schemas.openxmlformats.org/drawingml/2006/table">
            <a:tbl>
              <a:tblPr/>
              <a:tblGrid>
                <a:gridCol w="2220383"/>
                <a:gridCol w="2220383"/>
                <a:gridCol w="2220383"/>
              </a:tblGrid>
              <a:tr h="20541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EA00"/>
                      </a:solidFill>
                      <a:prstDash val="soli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EA00"/>
                      </a:solidFill>
                      <a:prstDash val="soli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EA00"/>
                      </a:solidFill>
                      <a:prstDash val="soli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1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1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E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6"/>
          <p:cNvSpPr/>
          <p:nvPr/>
        </p:nvSpPr>
        <p:spPr>
          <a:xfrm>
            <a:off x="9636655" y="2403000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"/>
          <p:cNvSpPr/>
          <p:nvPr/>
        </p:nvSpPr>
        <p:spPr>
          <a:xfrm>
            <a:off x="5195888" y="333374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3"/>
          <p:cNvSpPr/>
          <p:nvPr/>
        </p:nvSpPr>
        <p:spPr>
          <a:xfrm>
            <a:off x="9636655" y="333374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" y="0"/>
            <a:ext cx="4860000" cy="6858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8" name="2"/>
          <p:cNvSpPr/>
          <p:nvPr/>
        </p:nvSpPr>
        <p:spPr>
          <a:xfrm>
            <a:off x="7416271" y="333374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4"/>
          <p:cNvSpPr/>
          <p:nvPr/>
        </p:nvSpPr>
        <p:spPr>
          <a:xfrm>
            <a:off x="5195888" y="2403000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5"/>
          <p:cNvSpPr/>
          <p:nvPr/>
        </p:nvSpPr>
        <p:spPr>
          <a:xfrm>
            <a:off x="7416271" y="2403000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7"/>
          <p:cNvSpPr/>
          <p:nvPr/>
        </p:nvSpPr>
        <p:spPr>
          <a:xfrm>
            <a:off x="5195887" y="4472626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8"/>
          <p:cNvSpPr/>
          <p:nvPr/>
        </p:nvSpPr>
        <p:spPr>
          <a:xfrm>
            <a:off x="7416270" y="4472626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9"/>
          <p:cNvSpPr/>
          <p:nvPr/>
        </p:nvSpPr>
        <p:spPr>
          <a:xfrm>
            <a:off x="9636654" y="4472626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63361" y="5186380"/>
            <a:ext cx="1257300" cy="1257300"/>
          </a:xfrm>
          <a:prstGeom prst="ellipse">
            <a:avLst/>
          </a:prstGeom>
          <a:solidFill>
            <a:srgbClr val="FFEA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943" y="3590200"/>
            <a:ext cx="1494133" cy="144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49022" y="5074444"/>
            <a:ext cx="8996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chemeClr val="bg1"/>
                </a:solidFill>
                <a:latin typeface="Comix Heavy Cyr" panose="02000500000000000000" pitchFamily="2" charset="0"/>
              </a:rPr>
              <a:t>4</a:t>
            </a:r>
            <a:endParaRPr lang="ru-RU" sz="8800" dirty="0">
              <a:solidFill>
                <a:schemeClr val="bg1"/>
              </a:solidFill>
              <a:latin typeface="Comix Heavy Cyr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4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a6b1051dc2779c7d9f40b1d473f46caf559e16c3-10915107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5" t="18309" r="13029" b="18358"/>
          <a:stretch/>
        </p:blipFill>
        <p:spPr bwMode="auto">
          <a:xfrm>
            <a:off x="5356004" y="567000"/>
            <a:ext cx="1900148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aaffd75b2d32346d68acc9400ff88d0517d18721-10093903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" t="6400" r="2058" b="7886"/>
          <a:stretch/>
        </p:blipFill>
        <p:spPr bwMode="auto">
          <a:xfrm>
            <a:off x="9962790" y="639374"/>
            <a:ext cx="1624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i?id=2b43c732f3ac7e61e7dbb9fc6bed5f6b3abe2b27-10576312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766" y="2619000"/>
            <a:ext cx="1670624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vatars.mds.yandex.net/i?id=eed63bc8cba7da6ba09dd8d04c2842b54afe4fdf-3770350-images-thumbs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6" b="6256"/>
          <a:stretch/>
        </p:blipFill>
        <p:spPr bwMode="auto">
          <a:xfrm>
            <a:off x="7666560" y="4643812"/>
            <a:ext cx="1719802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avatars.mds.yandex.net/i?id=21b94c0715b963e9c5ed54c3463a4aa3b7f1ed9d-9263767-images-thumbs&amp;n=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5" b="14497"/>
          <a:stretch/>
        </p:blipFill>
        <p:spPr bwMode="auto">
          <a:xfrm>
            <a:off x="5404204" y="4778626"/>
            <a:ext cx="180375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avatars.mds.yandex.net/i?id=1d45c9bf19ad7406d203eb62b0ea376f_sr-5526617-images-thumbs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221" y="549374"/>
            <a:ext cx="146448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avatars.mds.yandex.net/i?id=c3e00c6df4b43d8aec36c6103cb3bad300416a0e-4576832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500" y="2583000"/>
            <a:ext cx="1612689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avatars.mds.yandex.net/i?id=a83f8dff18b6e0e0a23b49fd4e338243-3658879-images-thumbs&amp;n=1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6" t="13441" r="17114" b="4178"/>
          <a:stretch/>
        </p:blipFill>
        <p:spPr bwMode="auto">
          <a:xfrm>
            <a:off x="9972541" y="4598626"/>
            <a:ext cx="163352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avatars.mds.yandex.net/i?id=261ca853568924f727ffea0d314086ce-4570823-images-thumbs&amp;n=1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" r="10695"/>
          <a:stretch/>
        </p:blipFill>
        <p:spPr bwMode="auto">
          <a:xfrm>
            <a:off x="7753989" y="2489406"/>
            <a:ext cx="1544944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269157"/>
              </p:ext>
            </p:extLst>
          </p:nvPr>
        </p:nvGraphicFramePr>
        <p:xfrm>
          <a:off x="5195887" y="362187"/>
          <a:ext cx="6661149" cy="6162438"/>
        </p:xfrm>
        <a:graphic>
          <a:graphicData uri="http://schemas.openxmlformats.org/drawingml/2006/table">
            <a:tbl>
              <a:tblPr/>
              <a:tblGrid>
                <a:gridCol w="2220383"/>
                <a:gridCol w="2220383"/>
                <a:gridCol w="2220383"/>
              </a:tblGrid>
              <a:tr h="20541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EA00"/>
                      </a:solidFill>
                      <a:prstDash val="soli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EA00"/>
                      </a:solidFill>
                      <a:prstDash val="soli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EA00"/>
                      </a:solidFill>
                      <a:prstDash val="soli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1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41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EA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EA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6"/>
          <p:cNvSpPr/>
          <p:nvPr/>
        </p:nvSpPr>
        <p:spPr>
          <a:xfrm>
            <a:off x="9636655" y="2403000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1"/>
          <p:cNvSpPr/>
          <p:nvPr/>
        </p:nvSpPr>
        <p:spPr>
          <a:xfrm>
            <a:off x="5195888" y="333374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"/>
          <p:cNvSpPr/>
          <p:nvPr/>
        </p:nvSpPr>
        <p:spPr>
          <a:xfrm>
            <a:off x="9636655" y="333374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" y="0"/>
            <a:ext cx="4860000" cy="6858000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6" name="2"/>
          <p:cNvSpPr/>
          <p:nvPr/>
        </p:nvSpPr>
        <p:spPr>
          <a:xfrm>
            <a:off x="7416271" y="333374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4"/>
          <p:cNvSpPr/>
          <p:nvPr/>
        </p:nvSpPr>
        <p:spPr>
          <a:xfrm>
            <a:off x="5195888" y="2403000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5"/>
          <p:cNvSpPr/>
          <p:nvPr/>
        </p:nvSpPr>
        <p:spPr>
          <a:xfrm>
            <a:off x="7416271" y="2403000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7"/>
          <p:cNvSpPr/>
          <p:nvPr/>
        </p:nvSpPr>
        <p:spPr>
          <a:xfrm>
            <a:off x="5195887" y="4472626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8"/>
          <p:cNvSpPr/>
          <p:nvPr/>
        </p:nvSpPr>
        <p:spPr>
          <a:xfrm>
            <a:off x="7416270" y="4472626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9"/>
          <p:cNvSpPr/>
          <p:nvPr/>
        </p:nvSpPr>
        <p:spPr>
          <a:xfrm>
            <a:off x="9636654" y="4472626"/>
            <a:ext cx="2220383" cy="2052000"/>
          </a:xfrm>
          <a:prstGeom prst="rect">
            <a:avLst/>
          </a:prstGeom>
          <a:solidFill>
            <a:srgbClr val="FFEA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63361" y="5186380"/>
            <a:ext cx="1257300" cy="1257300"/>
          </a:xfrm>
          <a:prstGeom prst="ellipse">
            <a:avLst/>
          </a:prstGeom>
          <a:solidFill>
            <a:srgbClr val="FFEA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943" y="3590200"/>
            <a:ext cx="1494133" cy="144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64241" y="5074444"/>
            <a:ext cx="85472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chemeClr val="bg1"/>
                </a:solidFill>
                <a:latin typeface="Comix Heavy Cyr" panose="02000500000000000000" pitchFamily="2" charset="0"/>
              </a:rPr>
              <a:t>5</a:t>
            </a:r>
            <a:endParaRPr lang="ru-RU" sz="8800" dirty="0">
              <a:solidFill>
                <a:schemeClr val="bg1"/>
              </a:solidFill>
              <a:latin typeface="Comix Heavy Cyr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1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37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158</Words>
  <Application>Microsoft Office PowerPoint</Application>
  <PresentationFormat>Широкоэкранный</PresentationFormat>
  <Paragraphs>71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Comix Heavy Cyr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гретта</dc:creator>
  <cp:lastModifiedBy>гретта</cp:lastModifiedBy>
  <cp:revision>44</cp:revision>
  <dcterms:created xsi:type="dcterms:W3CDTF">2023-12-01T09:27:38Z</dcterms:created>
  <dcterms:modified xsi:type="dcterms:W3CDTF">2025-12-03T06:49:35Z</dcterms:modified>
</cp:coreProperties>
</file>