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60" r:id="rId3"/>
    <p:sldId id="265" r:id="rId4"/>
    <p:sldId id="266" r:id="rId5"/>
    <p:sldId id="26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864"/>
    <a:srgbClr val="95E5FF"/>
    <a:srgbClr val="04235F"/>
    <a:srgbClr val="FFE41D"/>
    <a:srgbClr val="30AFE3"/>
    <a:srgbClr val="85B929"/>
    <a:srgbClr val="D6E28E"/>
    <a:srgbClr val="9CC822"/>
    <a:srgbClr val="EFB510"/>
    <a:srgbClr val="990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28024-1816-4BF1-8C5C-8552E9FD0133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382ED-18B3-43FA-A14B-97A0C6615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9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«Продолжи фразу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</a:t>
            </a:r>
            <a:r>
              <a:rPr lang="ru-RU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Автоматизация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шипящих звуков в словах (во всех позициях) и предложениях. Нажимая на картинку-предмет, ребенок проговаривает фразу и заканчивает ее названием появившейся картинки.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382ED-18B3-43FA-A14B-97A0C6615A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08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382ED-18B3-43FA-A14B-97A0C6615A4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1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8302-0F96-44BF-A34B-DEE14C7EBC7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33C0-A361-47E6-AF48-AFF9056EE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4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8302-0F96-44BF-A34B-DEE14C7EBC7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33C0-A361-47E6-AF48-AFF9056EE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86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8302-0F96-44BF-A34B-DEE14C7EBC7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33C0-A361-47E6-AF48-AFF9056EE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51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8302-0F96-44BF-A34B-DEE14C7EBC7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33C0-A361-47E6-AF48-AFF9056EE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5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8302-0F96-44BF-A34B-DEE14C7EBC7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33C0-A361-47E6-AF48-AFF9056EE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4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8302-0F96-44BF-A34B-DEE14C7EBC7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33C0-A361-47E6-AF48-AFF9056EE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4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8302-0F96-44BF-A34B-DEE14C7EBC7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33C0-A361-47E6-AF48-AFF9056EE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2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8302-0F96-44BF-A34B-DEE14C7EBC7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33C0-A361-47E6-AF48-AFF9056EE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0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8302-0F96-44BF-A34B-DEE14C7EBC7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33C0-A361-47E6-AF48-AFF9056EE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28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8302-0F96-44BF-A34B-DEE14C7EBC7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33C0-A361-47E6-AF48-AFF9056EE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68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8302-0F96-44BF-A34B-DEE14C7EBC7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33C0-A361-47E6-AF48-AFF9056EE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5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98302-0F96-44BF-A34B-DEE14C7EBC7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F33C0-A361-47E6-AF48-AFF9056EE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54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3439106"/>
            <a:ext cx="12192000" cy="3429000"/>
          </a:xfrm>
          <a:prstGeom prst="rect">
            <a:avLst/>
          </a:prstGeom>
          <a:solidFill>
            <a:srgbClr val="85B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4377305" y="4551374"/>
            <a:ext cx="34373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>
                <a:solidFill>
                  <a:srgbClr val="194C14"/>
                </a:solidFill>
                <a:latin typeface="Comix Heavy Cyr" panose="02000500000000000000" pitchFamily="2" charset="0"/>
              </a:rPr>
              <a:t>фразу</a:t>
            </a:r>
            <a:endParaRPr lang="ru-RU" sz="10000" dirty="0">
              <a:solidFill>
                <a:srgbClr val="194C14"/>
              </a:solidFill>
              <a:latin typeface="Comix Heavy Cyr" panose="020005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7612" y="-7924"/>
            <a:ext cx="64481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>
                <a:solidFill>
                  <a:srgbClr val="194C14"/>
                </a:solidFill>
                <a:latin typeface="Comix Heavy Cyr" panose="02000500000000000000" pitchFamily="2" charset="0"/>
              </a:rPr>
              <a:t>продолжи</a:t>
            </a:r>
            <a:endParaRPr lang="ru-RU" sz="10000" dirty="0">
              <a:solidFill>
                <a:srgbClr val="194C14"/>
              </a:solidFill>
              <a:latin typeface="Comix Heavy Cyr" panose="020005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47946" y="23839"/>
            <a:ext cx="66844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>
                <a:solidFill>
                  <a:srgbClr val="85B929"/>
                </a:solidFill>
                <a:latin typeface="Comix Heavy Cyr" panose="02000500000000000000" pitchFamily="2" charset="0"/>
              </a:rPr>
              <a:t>продолжи </a:t>
            </a:r>
            <a:endParaRPr lang="ru-RU" sz="10000" dirty="0">
              <a:solidFill>
                <a:srgbClr val="85B929"/>
              </a:solidFill>
              <a:latin typeface="Comix Heavy Cyr" panose="020005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8918" y="1515018"/>
            <a:ext cx="663416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 smtClean="0">
                <a:solidFill>
                  <a:srgbClr val="226820"/>
                </a:solidFill>
                <a:latin typeface="Comix Heavy Cyr" panose="02000500000000000000" pitchFamily="2" charset="0"/>
              </a:rPr>
              <a:t>АВТОМАТИЗАЦИЯ  СВИСТЯЩИХ  ЗВУКОВ</a:t>
            </a:r>
            <a:endParaRPr lang="ru-RU" sz="2900" dirty="0">
              <a:solidFill>
                <a:srgbClr val="226820"/>
              </a:solidFill>
              <a:latin typeface="Comix Heavy Cyr" panose="02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3432" y="1531386"/>
            <a:ext cx="666319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 smtClean="0">
                <a:solidFill>
                  <a:srgbClr val="D6E28E"/>
                </a:solidFill>
                <a:latin typeface="Comix Heavy Cyr" panose="02000500000000000000" pitchFamily="2" charset="0"/>
              </a:rPr>
              <a:t>АВТОМАТИЗАЦИЯ  СВИСТЯЩИХ  ЗВУКОВ</a:t>
            </a:r>
            <a:endParaRPr lang="ru-RU" sz="2900" dirty="0">
              <a:solidFill>
                <a:srgbClr val="D6E28E"/>
              </a:solidFill>
              <a:latin typeface="Comix Heavy Cyr" panose="02000500000000000000" pitchFamily="2" charset="0"/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423189" y="2386306"/>
            <a:ext cx="2160000" cy="2160000"/>
          </a:xfrm>
          <a:prstGeom prst="blockArc">
            <a:avLst>
              <a:gd name="adj1" fmla="val 10800000"/>
              <a:gd name="adj2" fmla="val 51465"/>
              <a:gd name="adj3" fmla="val 5813"/>
            </a:avLst>
          </a:prstGeom>
          <a:solidFill>
            <a:srgbClr val="85B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Арка 24"/>
          <p:cNvSpPr/>
          <p:nvPr/>
        </p:nvSpPr>
        <p:spPr>
          <a:xfrm>
            <a:off x="7122347" y="2356480"/>
            <a:ext cx="2160000" cy="2160000"/>
          </a:xfrm>
          <a:prstGeom prst="blockArc">
            <a:avLst>
              <a:gd name="adj1" fmla="val 10800000"/>
              <a:gd name="adj2" fmla="val 51465"/>
              <a:gd name="adj3" fmla="val 5813"/>
            </a:avLst>
          </a:prstGeom>
          <a:solidFill>
            <a:srgbClr val="85B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Арка 25"/>
          <p:cNvSpPr/>
          <p:nvPr/>
        </p:nvSpPr>
        <p:spPr>
          <a:xfrm>
            <a:off x="9590796" y="2356480"/>
            <a:ext cx="2160000" cy="2160000"/>
          </a:xfrm>
          <a:prstGeom prst="blockArc">
            <a:avLst>
              <a:gd name="adj1" fmla="val 10800000"/>
              <a:gd name="adj2" fmla="val 51465"/>
              <a:gd name="adj3" fmla="val 5813"/>
            </a:avLst>
          </a:prstGeom>
          <a:solidFill>
            <a:srgbClr val="85B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5B929"/>
              </a:solidFill>
            </a:endParaRPr>
          </a:p>
        </p:txBody>
      </p:sp>
      <p:sp>
        <p:nvSpPr>
          <p:cNvPr id="27" name="Арка 26"/>
          <p:cNvSpPr/>
          <p:nvPr/>
        </p:nvSpPr>
        <p:spPr>
          <a:xfrm rot="10800000">
            <a:off x="419034" y="2368454"/>
            <a:ext cx="2160000" cy="2160000"/>
          </a:xfrm>
          <a:prstGeom prst="blockArc">
            <a:avLst>
              <a:gd name="adj1" fmla="val 10800000"/>
              <a:gd name="adj2" fmla="val 51465"/>
              <a:gd name="adj3" fmla="val 5813"/>
            </a:avLst>
          </a:prstGeom>
          <a:solidFill>
            <a:srgbClr val="D6E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Арка 33"/>
          <p:cNvSpPr/>
          <p:nvPr/>
        </p:nvSpPr>
        <p:spPr>
          <a:xfrm rot="10800000">
            <a:off x="7118192" y="2361164"/>
            <a:ext cx="2160000" cy="2160000"/>
          </a:xfrm>
          <a:prstGeom prst="blockArc">
            <a:avLst>
              <a:gd name="adj1" fmla="val 10800000"/>
              <a:gd name="adj2" fmla="val 51465"/>
              <a:gd name="adj3" fmla="val 5813"/>
            </a:avLst>
          </a:prstGeom>
          <a:solidFill>
            <a:srgbClr val="D6E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61" y="2779016"/>
            <a:ext cx="1755789" cy="21600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5545">
            <a:off x="9637378" y="2716042"/>
            <a:ext cx="2133785" cy="1688738"/>
          </a:xfrm>
          <a:prstGeom prst="rect">
            <a:avLst/>
          </a:prstGeom>
        </p:spPr>
      </p:pic>
      <p:sp>
        <p:nvSpPr>
          <p:cNvPr id="35" name="Арка 34"/>
          <p:cNvSpPr/>
          <p:nvPr/>
        </p:nvSpPr>
        <p:spPr>
          <a:xfrm rot="10800000">
            <a:off x="9590796" y="2357902"/>
            <a:ext cx="2160000" cy="2160000"/>
          </a:xfrm>
          <a:prstGeom prst="blockArc">
            <a:avLst>
              <a:gd name="adj1" fmla="val 10800000"/>
              <a:gd name="adj2" fmla="val 51465"/>
              <a:gd name="adj3" fmla="val 5813"/>
            </a:avLst>
          </a:prstGeom>
          <a:solidFill>
            <a:srgbClr val="D6E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05126">
            <a:off x="6804734" y="2827901"/>
            <a:ext cx="2206943" cy="1463167"/>
          </a:xfrm>
          <a:prstGeom prst="rect">
            <a:avLst/>
          </a:prstGeom>
        </p:spPr>
      </p:pic>
      <p:sp>
        <p:nvSpPr>
          <p:cNvPr id="30" name="Арка 29"/>
          <p:cNvSpPr/>
          <p:nvPr/>
        </p:nvSpPr>
        <p:spPr>
          <a:xfrm rot="10800000">
            <a:off x="2891638" y="2365192"/>
            <a:ext cx="2160000" cy="2160000"/>
          </a:xfrm>
          <a:prstGeom prst="blockArc">
            <a:avLst>
              <a:gd name="adj1" fmla="val 10800000"/>
              <a:gd name="adj2" fmla="val 51465"/>
              <a:gd name="adj3" fmla="val 5813"/>
            </a:avLst>
          </a:prstGeom>
          <a:solidFill>
            <a:srgbClr val="D6E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92045" y="4609039"/>
            <a:ext cx="33788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>
                <a:solidFill>
                  <a:srgbClr val="D6E28E"/>
                </a:solidFill>
                <a:latin typeface="Comix Heavy Cyr" panose="02000500000000000000" pitchFamily="2" charset="0"/>
              </a:rPr>
              <a:t>фразу</a:t>
            </a:r>
            <a:endParaRPr lang="ru-RU" sz="10000" dirty="0">
              <a:solidFill>
                <a:srgbClr val="D6E28E"/>
              </a:solidFill>
              <a:latin typeface="Comix Heavy Cyr" panose="02000500000000000000" pitchFamily="2" charset="0"/>
            </a:endParaRPr>
          </a:p>
        </p:txBody>
      </p:sp>
      <p:sp>
        <p:nvSpPr>
          <p:cNvPr id="24" name="Арка 23"/>
          <p:cNvSpPr/>
          <p:nvPr/>
        </p:nvSpPr>
        <p:spPr>
          <a:xfrm>
            <a:off x="2891638" y="2386306"/>
            <a:ext cx="2160000" cy="2160000"/>
          </a:xfrm>
          <a:prstGeom prst="blockArc">
            <a:avLst>
              <a:gd name="adj1" fmla="val 10800000"/>
              <a:gd name="adj2" fmla="val 51465"/>
              <a:gd name="adj3" fmla="val 5813"/>
            </a:avLst>
          </a:prstGeom>
          <a:solidFill>
            <a:srgbClr val="85B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3462" y="2627157"/>
            <a:ext cx="1963082" cy="1780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34690" y="5121116"/>
            <a:ext cx="22447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omic Sans MS" panose="030F0702030302020204" pitchFamily="66" charset="0"/>
              </a:rPr>
              <a:t>АВТОР: ГАЛКИНА Г. А.</a:t>
            </a:r>
          </a:p>
          <a:p>
            <a:r>
              <a:rPr lang="ru-RU" sz="1400" dirty="0" smtClean="0">
                <a:latin typeface="Comic Sans MS" panose="030F0702030302020204" pitchFamily="66" charset="0"/>
              </a:rPr>
              <a:t>УЧИТЕЛЬ-ЛОГОПЕД</a:t>
            </a:r>
            <a:endParaRPr lang="ru-RU" sz="1400" dirty="0">
              <a:latin typeface="Comic Sans MS" panose="030F0702030302020204" pitchFamily="66" charset="0"/>
            </a:endParaRPr>
          </a:p>
          <a:p>
            <a:r>
              <a:rPr lang="ru-RU" sz="1400" dirty="0" smtClean="0">
                <a:latin typeface="Comic Sans MS" panose="030F0702030302020204" pitchFamily="66" charset="0"/>
              </a:rPr>
              <a:t>МБДОУ Д/С </a:t>
            </a:r>
            <a:r>
              <a:rPr lang="en-US" sz="1400" dirty="0" smtClean="0">
                <a:latin typeface="Comic Sans MS" panose="030F0702030302020204" pitchFamily="66" charset="0"/>
              </a:rPr>
              <a:t>N5</a:t>
            </a:r>
            <a:r>
              <a:rPr lang="ru-RU" sz="1400" dirty="0" smtClean="0">
                <a:latin typeface="Comic Sans MS" panose="030F0702030302020204" pitchFamily="66" charset="0"/>
              </a:rPr>
              <a:t> «ДЕЛЬФИН»</a:t>
            </a:r>
            <a:endParaRPr lang="ru-RU" sz="1400" dirty="0">
              <a:latin typeface="Comic Sans MS" panose="030F0702030302020204" pitchFamily="66" charset="0"/>
            </a:endParaRPr>
          </a:p>
          <a:p>
            <a:r>
              <a:rPr lang="ru-RU" sz="1400" dirty="0" smtClean="0">
                <a:latin typeface="Comic Sans MS" panose="030F0702030302020204" pitchFamily="66" charset="0"/>
              </a:rPr>
              <a:t>Г.ШАРЫПОВО</a:t>
            </a:r>
            <a:endParaRPr lang="ru-RU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160938" y="158040"/>
            <a:ext cx="41699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30AFE3"/>
                </a:solidFill>
                <a:latin typeface="Comix Heavy Cyr" panose="02000500000000000000" pitchFamily="2" charset="0"/>
                <a:cs typeface="Arial" panose="020B0604020202020204" pitchFamily="34" charset="0"/>
              </a:rPr>
              <a:t>У СОНИ </a:t>
            </a:r>
          </a:p>
          <a:p>
            <a:pPr algn="ctr"/>
            <a:r>
              <a:rPr lang="ru-RU" sz="5400" b="1" dirty="0" smtClean="0">
                <a:solidFill>
                  <a:srgbClr val="30AFE3"/>
                </a:solidFill>
                <a:latin typeface="Comix Heavy Cyr" panose="02000500000000000000" pitchFamily="2" charset="0"/>
                <a:cs typeface="Arial" panose="020B0604020202020204" pitchFamily="34" charset="0"/>
              </a:rPr>
              <a:t>В СУМКЕ ...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73" y="2487173"/>
            <a:ext cx="1514750" cy="1872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07" y="461920"/>
            <a:ext cx="1869641" cy="1584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23" y="2669485"/>
            <a:ext cx="2023025" cy="12960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80" y="4728427"/>
            <a:ext cx="1515208" cy="165600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351" y="461920"/>
            <a:ext cx="1879321" cy="158400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035" y="4589051"/>
            <a:ext cx="1555951" cy="172800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9079" y="389920"/>
            <a:ext cx="1558128" cy="1728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39" y="4473550"/>
            <a:ext cx="1520195" cy="1908000"/>
          </a:xfrm>
          <a:prstGeom prst="rect">
            <a:avLst/>
          </a:prstGeom>
        </p:spPr>
      </p:pic>
      <p:pic>
        <p:nvPicPr>
          <p:cNvPr id="2052" name="Рисунок 20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58" y="2360400"/>
            <a:ext cx="1655910" cy="1914171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89" y="-51595"/>
            <a:ext cx="2345780" cy="23457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3942" y="2045920"/>
            <a:ext cx="2176173" cy="46799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75210" y="2182583"/>
            <a:ext cx="2347163" cy="23410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48206" y="4432957"/>
            <a:ext cx="2347163" cy="23410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55377" y="-46882"/>
            <a:ext cx="2347163" cy="23410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82381" y="2182583"/>
            <a:ext cx="2347163" cy="23410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68879" y="4432957"/>
            <a:ext cx="2347163" cy="23410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2548" y="-46882"/>
            <a:ext cx="2347163" cy="23410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2548" y="2182583"/>
            <a:ext cx="2347163" cy="23410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2548" y="4432958"/>
            <a:ext cx="2347163" cy="234106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18121" y="188020"/>
            <a:ext cx="41699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E41D"/>
                </a:solidFill>
                <a:latin typeface="Comix Heavy Cyr" panose="02000500000000000000" pitchFamily="2" charset="0"/>
                <a:cs typeface="Arial" panose="020B0604020202020204" pitchFamily="34" charset="0"/>
              </a:rPr>
              <a:t>У СОНИ </a:t>
            </a:r>
          </a:p>
          <a:p>
            <a:pPr algn="ctr"/>
            <a:r>
              <a:rPr lang="ru-RU" sz="5400" b="1" dirty="0" smtClean="0">
                <a:solidFill>
                  <a:srgbClr val="FFE41D"/>
                </a:solidFill>
                <a:latin typeface="Comix Heavy Cyr" panose="02000500000000000000" pitchFamily="2" charset="0"/>
                <a:cs typeface="Arial" panose="020B0604020202020204" pitchFamily="34" charset="0"/>
              </a:rPr>
              <a:t>В СУМКЕ ...</a:t>
            </a: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632529" y="6301388"/>
            <a:ext cx="481626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7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l="9576" t="-424" r="3228" b="5608"/>
          <a:stretch/>
        </p:blipFill>
        <p:spPr>
          <a:xfrm flipH="1">
            <a:off x="7089714" y="4472318"/>
            <a:ext cx="1911504" cy="207852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27381" y="2474415"/>
            <a:ext cx="1636170" cy="1890685"/>
          </a:xfrm>
          <a:prstGeom prst="rect">
            <a:avLst/>
          </a:prstGeom>
        </p:spPr>
      </p:pic>
      <p:pic>
        <p:nvPicPr>
          <p:cNvPr id="3083" name="Рисунок 30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4559" y="2571502"/>
            <a:ext cx="1832919" cy="1696515"/>
          </a:xfrm>
          <a:prstGeom prst="rect">
            <a:avLst/>
          </a:prstGeom>
        </p:spPr>
      </p:pic>
      <p:pic>
        <p:nvPicPr>
          <p:cNvPr id="3084" name="Рисунок 30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69" y="4807862"/>
            <a:ext cx="1673818" cy="1742984"/>
          </a:xfrm>
          <a:prstGeom prst="rect">
            <a:avLst/>
          </a:prstGeom>
        </p:spPr>
      </p:pic>
      <p:pic>
        <p:nvPicPr>
          <p:cNvPr id="3086" name="Рисунок 30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4508">
            <a:off x="4380629" y="334398"/>
            <a:ext cx="1862895" cy="1579410"/>
          </a:xfrm>
          <a:prstGeom prst="rect">
            <a:avLst/>
          </a:prstGeom>
        </p:spPr>
      </p:pic>
      <p:pic>
        <p:nvPicPr>
          <p:cNvPr id="3087" name="Рисунок 308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862" y="491921"/>
            <a:ext cx="2128157" cy="1322679"/>
          </a:xfrm>
          <a:prstGeom prst="rect">
            <a:avLst/>
          </a:prstGeom>
        </p:spPr>
      </p:pic>
      <p:pic>
        <p:nvPicPr>
          <p:cNvPr id="3088" name="Рисунок 308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7782" y="2547552"/>
            <a:ext cx="1688592" cy="1744413"/>
          </a:xfrm>
          <a:prstGeom prst="rect">
            <a:avLst/>
          </a:prstGeom>
        </p:spPr>
      </p:pic>
      <p:pic>
        <p:nvPicPr>
          <p:cNvPr id="3090" name="Рисунок 30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6657">
            <a:off x="9911035" y="5231313"/>
            <a:ext cx="1879966" cy="1000064"/>
          </a:xfrm>
          <a:prstGeom prst="rect">
            <a:avLst/>
          </a:prstGeom>
        </p:spPr>
      </p:pic>
      <p:pic>
        <p:nvPicPr>
          <p:cNvPr id="3091" name="Рисунок 309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423" y="82608"/>
            <a:ext cx="1326086" cy="2141304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97833" y="168855"/>
            <a:ext cx="29258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4235F"/>
                </a:solidFill>
                <a:latin typeface="Comix Heavy Cyr" panose="02000500000000000000" pitchFamily="2" charset="0"/>
              </a:rPr>
              <a:t>У </a:t>
            </a:r>
            <a:r>
              <a:rPr lang="ru-RU" sz="4800" dirty="0" err="1" smtClean="0">
                <a:solidFill>
                  <a:srgbClr val="04235F"/>
                </a:solidFill>
                <a:latin typeface="Comix Heavy Cyr" panose="02000500000000000000" pitchFamily="2" charset="0"/>
              </a:rPr>
              <a:t>зои</a:t>
            </a:r>
            <a:endParaRPr lang="ru-RU" sz="4800" dirty="0" smtClean="0">
              <a:solidFill>
                <a:srgbClr val="04235F"/>
              </a:solidFill>
              <a:latin typeface="Comix Heavy Cyr" panose="02000500000000000000" pitchFamily="2" charset="0"/>
            </a:endParaRPr>
          </a:p>
          <a:p>
            <a:pPr algn="ctr"/>
            <a:r>
              <a:rPr lang="ru-RU" sz="4800" dirty="0" smtClean="0">
                <a:solidFill>
                  <a:srgbClr val="04235F"/>
                </a:solidFill>
                <a:latin typeface="Comix Heavy Cyr" panose="02000500000000000000" pitchFamily="2" charset="0"/>
              </a:rPr>
              <a:t>Зонт с ...</a:t>
            </a:r>
            <a:endParaRPr lang="ru-RU" sz="4800" dirty="0">
              <a:solidFill>
                <a:srgbClr val="04235F"/>
              </a:solidFill>
              <a:latin typeface="Comix Heavy Cyr" panose="02000500000000000000" pitchFamily="2" charset="0"/>
            </a:endParaRPr>
          </a:p>
        </p:txBody>
      </p:sp>
      <p:sp>
        <p:nvSpPr>
          <p:cNvPr id="3079" name="TextBox 3078"/>
          <p:cNvSpPr txBox="1"/>
          <p:nvPr/>
        </p:nvSpPr>
        <p:spPr>
          <a:xfrm>
            <a:off x="466753" y="192870"/>
            <a:ext cx="29258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95E5FF"/>
                </a:solidFill>
                <a:latin typeface="Comix Heavy Cyr" panose="02000500000000000000" pitchFamily="2" charset="0"/>
              </a:rPr>
              <a:t>У </a:t>
            </a:r>
            <a:r>
              <a:rPr lang="ru-RU" sz="4800" dirty="0" err="1" smtClean="0">
                <a:solidFill>
                  <a:srgbClr val="95E5FF"/>
                </a:solidFill>
                <a:latin typeface="Comix Heavy Cyr" panose="02000500000000000000" pitchFamily="2" charset="0"/>
              </a:rPr>
              <a:t>зои</a:t>
            </a:r>
            <a:endParaRPr lang="ru-RU" sz="4800" dirty="0">
              <a:solidFill>
                <a:srgbClr val="95E5FF"/>
              </a:solidFill>
              <a:latin typeface="Comix Heavy Cyr" panose="02000500000000000000" pitchFamily="2" charset="0"/>
            </a:endParaRPr>
          </a:p>
          <a:p>
            <a:pPr algn="ctr"/>
            <a:r>
              <a:rPr lang="ru-RU" sz="4800" dirty="0" smtClean="0">
                <a:solidFill>
                  <a:srgbClr val="95E5FF"/>
                </a:solidFill>
                <a:latin typeface="Comix Heavy Cyr" panose="02000500000000000000" pitchFamily="2" charset="0"/>
              </a:rPr>
              <a:t>Зонт с ...</a:t>
            </a:r>
            <a:endParaRPr lang="ru-RU" sz="4800" dirty="0">
              <a:solidFill>
                <a:srgbClr val="95E5FF"/>
              </a:solidFill>
              <a:latin typeface="Comix Heavy Cyr" panose="02000500000000000000" pitchFamily="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/>
          <a:srcRect l="1173" t="1459" r="-431" b="1666"/>
          <a:stretch/>
        </p:blipFill>
        <p:spPr>
          <a:xfrm rot="763205">
            <a:off x="3898416" y="2406683"/>
            <a:ext cx="2652303" cy="2219414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11"/>
          <a:srcRect l="1173" t="1459" r="-431" b="1666"/>
          <a:stretch/>
        </p:blipFill>
        <p:spPr>
          <a:xfrm rot="763205">
            <a:off x="4031060" y="151108"/>
            <a:ext cx="2652303" cy="221941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1"/>
          <a:srcRect l="1173" t="1459" r="-431" b="1666"/>
          <a:stretch/>
        </p:blipFill>
        <p:spPr>
          <a:xfrm rot="763205">
            <a:off x="4016568" y="4666022"/>
            <a:ext cx="2652303" cy="22194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11"/>
          <a:srcRect l="1173" t="1459" r="-431" b="1666"/>
          <a:stretch/>
        </p:blipFill>
        <p:spPr>
          <a:xfrm rot="763205">
            <a:off x="6724162" y="2413091"/>
            <a:ext cx="2652303" cy="221941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1"/>
          <a:srcRect l="1173" t="1459" r="-431" b="1666"/>
          <a:stretch/>
        </p:blipFill>
        <p:spPr>
          <a:xfrm rot="763205">
            <a:off x="6724162" y="151108"/>
            <a:ext cx="2652303" cy="221941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1"/>
          <a:srcRect l="1173" t="1459" r="-431" b="1666"/>
          <a:stretch/>
        </p:blipFill>
        <p:spPr>
          <a:xfrm rot="763205">
            <a:off x="6724161" y="4666023"/>
            <a:ext cx="2652303" cy="2219414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1"/>
          <a:srcRect l="1173" t="1459" r="-431" b="1666"/>
          <a:stretch/>
        </p:blipFill>
        <p:spPr>
          <a:xfrm rot="763205">
            <a:off x="9414066" y="2413089"/>
            <a:ext cx="2652303" cy="221941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1"/>
          <a:srcRect l="1173" t="1459" r="-431" b="1666"/>
          <a:stretch/>
        </p:blipFill>
        <p:spPr>
          <a:xfrm rot="763205">
            <a:off x="9417264" y="151108"/>
            <a:ext cx="2652303" cy="221941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1"/>
          <a:srcRect l="1173" t="1459" r="-431" b="1666"/>
          <a:stretch/>
        </p:blipFill>
        <p:spPr>
          <a:xfrm rot="763205">
            <a:off x="9417264" y="4666022"/>
            <a:ext cx="2652303" cy="2219414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7581" y="2412933"/>
            <a:ext cx="3110471" cy="4415215"/>
            <a:chOff x="-165845" y="2286805"/>
            <a:chExt cx="3110471" cy="4415215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7420" y="2977041"/>
              <a:ext cx="2097206" cy="3724979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165845" y="2286805"/>
              <a:ext cx="2975106" cy="2188654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-180000">
              <a:off x="2037824" y="4574791"/>
              <a:ext cx="547903" cy="648000"/>
            </a:xfrm>
            <a:prstGeom prst="rect">
              <a:avLst/>
            </a:prstGeom>
          </p:spPr>
        </p:pic>
      </p:grpSp>
      <p:pic>
        <p:nvPicPr>
          <p:cNvPr id="33" name="Рисунок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37395" y="6309755"/>
            <a:ext cx="48162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4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84858" y="141733"/>
            <a:ext cx="30332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BD060"/>
                </a:solidFill>
                <a:latin typeface="SkazkaForSerge" panose="02027200000000000000" pitchFamily="18" charset="0"/>
                <a:cs typeface="Gecko Personal Use Only" pitchFamily="2" charset="0"/>
              </a:rPr>
              <a:t>Царь </a:t>
            </a:r>
          </a:p>
          <a:p>
            <a:pPr algn="ctr"/>
            <a:r>
              <a:rPr lang="ru-RU" sz="4800" dirty="0" smtClean="0">
                <a:solidFill>
                  <a:srgbClr val="FBD060"/>
                </a:solidFill>
                <a:latin typeface="SkazkaForSerge" panose="02027200000000000000" pitchFamily="18" charset="0"/>
                <a:cs typeface="Gecko Personal Use Only" pitchFamily="2" charset="0"/>
              </a:rPr>
              <a:t>царице </a:t>
            </a:r>
          </a:p>
          <a:p>
            <a:pPr algn="ctr"/>
            <a:r>
              <a:rPr lang="ru-RU" sz="4800" dirty="0" smtClean="0">
                <a:solidFill>
                  <a:srgbClr val="FBD060"/>
                </a:solidFill>
                <a:latin typeface="SkazkaForSerge" panose="02027200000000000000" pitchFamily="18" charset="0"/>
                <a:cs typeface="Gecko Personal Use Only" pitchFamily="2" charset="0"/>
              </a:rPr>
              <a:t>подарил </a:t>
            </a:r>
          </a:p>
          <a:p>
            <a:pPr algn="ctr"/>
            <a:r>
              <a:rPr lang="ru-RU" sz="4800" dirty="0" smtClean="0">
                <a:solidFill>
                  <a:srgbClr val="FBD060"/>
                </a:solidFill>
                <a:latin typeface="SkazkaForSerge" panose="02027200000000000000" pitchFamily="18" charset="0"/>
                <a:cs typeface="Gecko Personal Use Only" pitchFamily="2" charset="0"/>
              </a:rPr>
              <a:t>ларец с...</a:t>
            </a:r>
            <a:endParaRPr lang="ru-RU" sz="4800" dirty="0">
              <a:solidFill>
                <a:srgbClr val="FBD060"/>
              </a:solidFill>
              <a:latin typeface="SkazkaForSerge" panose="02027200000000000000" pitchFamily="18" charset="0"/>
              <a:cs typeface="Gecko Personal Use Only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69" y="2476928"/>
            <a:ext cx="2190994" cy="1872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75" y="2259582"/>
            <a:ext cx="1598538" cy="22942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18" y="234285"/>
            <a:ext cx="1358229" cy="19145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70" y="2455655"/>
            <a:ext cx="1684471" cy="190212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55" y="4775891"/>
            <a:ext cx="1864302" cy="1908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125" y="309548"/>
            <a:ext cx="2365838" cy="1764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87" y="4739891"/>
            <a:ext cx="1581958" cy="198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4805" y="188917"/>
            <a:ext cx="2024922" cy="20052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293" y="4739891"/>
            <a:ext cx="1995508" cy="19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95" y="78308"/>
            <a:ext cx="2281690" cy="216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66" y="78308"/>
            <a:ext cx="2281690" cy="216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637" y="78308"/>
            <a:ext cx="2281690" cy="216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95" y="4647813"/>
            <a:ext cx="2281690" cy="21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66" y="4647813"/>
            <a:ext cx="2281690" cy="216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637" y="4647813"/>
            <a:ext cx="2281690" cy="216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95" y="2365901"/>
            <a:ext cx="2281690" cy="216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66" y="2365901"/>
            <a:ext cx="2281690" cy="216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637" y="2365901"/>
            <a:ext cx="2281690" cy="216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2069" y="149810"/>
            <a:ext cx="30332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60F03"/>
                </a:solidFill>
                <a:latin typeface="SkazkaForSerge" panose="02027200000000000000" pitchFamily="18" charset="0"/>
                <a:cs typeface="Gecko Personal Use Only" pitchFamily="2" charset="0"/>
              </a:rPr>
              <a:t>Царь </a:t>
            </a:r>
          </a:p>
          <a:p>
            <a:pPr algn="ctr"/>
            <a:r>
              <a:rPr lang="ru-RU" sz="4800" dirty="0" smtClean="0">
                <a:solidFill>
                  <a:srgbClr val="C60F03"/>
                </a:solidFill>
                <a:latin typeface="SkazkaForSerge" panose="02027200000000000000" pitchFamily="18" charset="0"/>
                <a:cs typeface="Gecko Personal Use Only" pitchFamily="2" charset="0"/>
              </a:rPr>
              <a:t>царице </a:t>
            </a:r>
          </a:p>
          <a:p>
            <a:pPr algn="ctr"/>
            <a:r>
              <a:rPr lang="ru-RU" sz="4800" dirty="0" smtClean="0">
                <a:solidFill>
                  <a:srgbClr val="C60F03"/>
                </a:solidFill>
                <a:latin typeface="SkazkaForSerge" panose="02027200000000000000" pitchFamily="18" charset="0"/>
                <a:cs typeface="Gecko Personal Use Only" pitchFamily="2" charset="0"/>
              </a:rPr>
              <a:t>подарил </a:t>
            </a:r>
          </a:p>
          <a:p>
            <a:pPr algn="ctr"/>
            <a:r>
              <a:rPr lang="ru-RU" sz="4800" dirty="0" smtClean="0">
                <a:solidFill>
                  <a:srgbClr val="C60F03"/>
                </a:solidFill>
                <a:latin typeface="SkazkaForSerge" panose="02027200000000000000" pitchFamily="18" charset="0"/>
                <a:cs typeface="Gecko Personal Use Only" pitchFamily="2" charset="0"/>
              </a:rPr>
              <a:t>ларец с...</a:t>
            </a:r>
            <a:endParaRPr lang="ru-RU" sz="4800" dirty="0">
              <a:solidFill>
                <a:srgbClr val="C60F03"/>
              </a:solidFill>
              <a:latin typeface="SkazkaForSerge" panose="02027200000000000000" pitchFamily="18" charset="0"/>
              <a:cs typeface="Gecko Personal Use Only" pitchFamily="2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1640966" y="6314833"/>
            <a:ext cx="468000" cy="468000"/>
            <a:chOff x="1228725" y="4559913"/>
            <a:chExt cx="468000" cy="468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228725" y="4559913"/>
              <a:ext cx="468000" cy="468000"/>
            </a:xfrm>
            <a:prstGeom prst="roundRect">
              <a:avLst>
                <a:gd name="adj" fmla="val 25826"/>
              </a:avLst>
            </a:prstGeom>
            <a:solidFill>
              <a:srgbClr val="FBD060"/>
            </a:solidFill>
            <a:ln>
              <a:solidFill>
                <a:srgbClr val="9907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1288566" y="4617073"/>
              <a:ext cx="360000" cy="360000"/>
            </a:xfrm>
            <a:prstGeom prst="downArrow">
              <a:avLst/>
            </a:prstGeom>
            <a:solidFill>
              <a:srgbClr val="9907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/>
          <a:srcRect l="14006" r="13862"/>
          <a:stretch/>
        </p:blipFill>
        <p:spPr>
          <a:xfrm flipH="1">
            <a:off x="535323" y="3229915"/>
            <a:ext cx="2646693" cy="366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667572"/>
            <a:ext cx="12192000" cy="3429000"/>
          </a:xfrm>
          <a:prstGeom prst="rect">
            <a:avLst/>
          </a:prstGeom>
          <a:solidFill>
            <a:srgbClr val="85B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4609742" y="4289917"/>
            <a:ext cx="70054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194C14"/>
                </a:solidFill>
                <a:latin typeface="Comix Heavy Cyr" panose="02000500000000000000" pitchFamily="2" charset="0"/>
              </a:rPr>
              <a:t>Молодец!</a:t>
            </a:r>
            <a:endParaRPr lang="ru-RU" sz="9600" dirty="0">
              <a:solidFill>
                <a:srgbClr val="194C14"/>
              </a:solidFill>
              <a:latin typeface="Comix Heavy Cyr" panose="020005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7046" y="6806"/>
            <a:ext cx="30270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194C14"/>
                </a:solidFill>
                <a:latin typeface="Comix Heavy Cyr" panose="02000500000000000000" pitchFamily="2" charset="0"/>
              </a:rPr>
              <a:t>ты</a:t>
            </a:r>
            <a:endParaRPr lang="ru-RU" sz="15000" dirty="0">
              <a:solidFill>
                <a:srgbClr val="194C14"/>
              </a:solidFill>
              <a:latin typeface="Comix Heavy Cyr" panose="020005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9690" y="62448"/>
            <a:ext cx="28479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85B929"/>
                </a:solidFill>
                <a:latin typeface="Comix Heavy Cyr" panose="02000500000000000000" pitchFamily="2" charset="0"/>
              </a:rPr>
              <a:t>ты </a:t>
            </a:r>
            <a:endParaRPr lang="ru-RU" sz="15000" dirty="0">
              <a:solidFill>
                <a:srgbClr val="85B929"/>
              </a:solidFill>
              <a:latin typeface="Comix Heavy Cyr" panose="02000500000000000000" pitchFamily="2" charset="0"/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4423694" y="1600479"/>
            <a:ext cx="2160000" cy="2160000"/>
          </a:xfrm>
          <a:prstGeom prst="blockArc">
            <a:avLst>
              <a:gd name="adj1" fmla="val 10800000"/>
              <a:gd name="adj2" fmla="val 51465"/>
              <a:gd name="adj3" fmla="val 5813"/>
            </a:avLst>
          </a:prstGeom>
          <a:solidFill>
            <a:srgbClr val="85B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Арка 24"/>
          <p:cNvSpPr/>
          <p:nvPr/>
        </p:nvSpPr>
        <p:spPr>
          <a:xfrm>
            <a:off x="7036619" y="1599229"/>
            <a:ext cx="2160000" cy="2160000"/>
          </a:xfrm>
          <a:prstGeom prst="blockArc">
            <a:avLst>
              <a:gd name="adj1" fmla="val 10800000"/>
              <a:gd name="adj2" fmla="val 51465"/>
              <a:gd name="adj3" fmla="val 5813"/>
            </a:avLst>
          </a:prstGeom>
          <a:solidFill>
            <a:srgbClr val="85B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Арка 25"/>
          <p:cNvSpPr/>
          <p:nvPr/>
        </p:nvSpPr>
        <p:spPr>
          <a:xfrm>
            <a:off x="9590796" y="1599229"/>
            <a:ext cx="2160000" cy="2160000"/>
          </a:xfrm>
          <a:prstGeom prst="blockArc">
            <a:avLst>
              <a:gd name="adj1" fmla="val 10800000"/>
              <a:gd name="adj2" fmla="val 51465"/>
              <a:gd name="adj3" fmla="val 5813"/>
            </a:avLst>
          </a:prstGeom>
          <a:solidFill>
            <a:srgbClr val="85B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5B929"/>
              </a:solidFill>
            </a:endParaRPr>
          </a:p>
        </p:txBody>
      </p:sp>
      <p:sp>
        <p:nvSpPr>
          <p:cNvPr id="27" name="Арка 26"/>
          <p:cNvSpPr/>
          <p:nvPr/>
        </p:nvSpPr>
        <p:spPr>
          <a:xfrm rot="10800000">
            <a:off x="4419539" y="1582627"/>
            <a:ext cx="2160000" cy="2160000"/>
          </a:xfrm>
          <a:prstGeom prst="blockArc">
            <a:avLst>
              <a:gd name="adj1" fmla="val 10800000"/>
              <a:gd name="adj2" fmla="val 51465"/>
              <a:gd name="adj3" fmla="val 5813"/>
            </a:avLst>
          </a:prstGeom>
          <a:solidFill>
            <a:srgbClr val="D6E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Арка 33"/>
          <p:cNvSpPr/>
          <p:nvPr/>
        </p:nvSpPr>
        <p:spPr>
          <a:xfrm rot="10800000">
            <a:off x="7032464" y="1603913"/>
            <a:ext cx="2160000" cy="2160000"/>
          </a:xfrm>
          <a:prstGeom prst="blockArc">
            <a:avLst>
              <a:gd name="adj1" fmla="val 10800000"/>
              <a:gd name="adj2" fmla="val 51465"/>
              <a:gd name="adj3" fmla="val 5813"/>
            </a:avLst>
          </a:prstGeom>
          <a:solidFill>
            <a:srgbClr val="D6E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166" y="2021765"/>
            <a:ext cx="1755789" cy="21600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5545">
            <a:off x="9637378" y="1958791"/>
            <a:ext cx="2133785" cy="1688738"/>
          </a:xfrm>
          <a:prstGeom prst="rect">
            <a:avLst/>
          </a:prstGeom>
        </p:spPr>
      </p:pic>
      <p:sp>
        <p:nvSpPr>
          <p:cNvPr id="35" name="Арка 34"/>
          <p:cNvSpPr/>
          <p:nvPr/>
        </p:nvSpPr>
        <p:spPr>
          <a:xfrm rot="10800000">
            <a:off x="9590796" y="1600651"/>
            <a:ext cx="2160000" cy="2160000"/>
          </a:xfrm>
          <a:prstGeom prst="blockArc">
            <a:avLst>
              <a:gd name="adj1" fmla="val 10800000"/>
              <a:gd name="adj2" fmla="val 51465"/>
              <a:gd name="adj3" fmla="val 5813"/>
            </a:avLst>
          </a:prstGeom>
          <a:solidFill>
            <a:srgbClr val="D6E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05126">
            <a:off x="6761870" y="2070650"/>
            <a:ext cx="2206943" cy="1463167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688200" y="4223379"/>
            <a:ext cx="70054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D6E28E"/>
                </a:solidFill>
                <a:latin typeface="Comix Heavy Cyr" panose="02000500000000000000" pitchFamily="2" charset="0"/>
              </a:rPr>
              <a:t>Молодец!</a:t>
            </a:r>
            <a:endParaRPr lang="ru-RU" sz="9600" dirty="0">
              <a:solidFill>
                <a:srgbClr val="D6E28E"/>
              </a:solidFill>
              <a:latin typeface="Comix Heavy Cy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96</Words>
  <Application>Microsoft Office PowerPoint</Application>
  <PresentationFormat>Широкоэкранный</PresentationFormat>
  <Paragraphs>33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Comix Heavy Cyr</vt:lpstr>
      <vt:lpstr>Gecko Personal Use Only</vt:lpstr>
      <vt:lpstr>SkazkaForSerge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гретта</dc:creator>
  <cp:lastModifiedBy>гретта</cp:lastModifiedBy>
  <cp:revision>132</cp:revision>
  <dcterms:created xsi:type="dcterms:W3CDTF">2021-04-01T12:56:54Z</dcterms:created>
  <dcterms:modified xsi:type="dcterms:W3CDTF">2025-12-02T12:20:09Z</dcterms:modified>
</cp:coreProperties>
</file>