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3" r:id="rId17"/>
    <p:sldId id="274" r:id="rId18"/>
    <p:sldId id="275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D63A3-1C2A-490A-9D20-DC5B52B4E946}" type="datetimeFigureOut">
              <a:rPr lang="ru-RU" smtClean="0"/>
              <a:t>22.11.2025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8C9BE-A2E2-4C6F-B219-B180DDE79499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D63A3-1C2A-490A-9D20-DC5B52B4E946}" type="datetimeFigureOut">
              <a:rPr lang="ru-RU" smtClean="0"/>
              <a:t>22.11.2025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8C9BE-A2E2-4C6F-B219-B180DDE794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D63A3-1C2A-490A-9D20-DC5B52B4E946}" type="datetimeFigureOut">
              <a:rPr lang="ru-RU" smtClean="0"/>
              <a:t>22.11.2025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8C9BE-A2E2-4C6F-B219-B180DDE794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D63A3-1C2A-490A-9D20-DC5B52B4E946}" type="datetimeFigureOut">
              <a:rPr lang="ru-RU" smtClean="0"/>
              <a:t>22.11.2025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8C9BE-A2E2-4C6F-B219-B180DDE7949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D63A3-1C2A-490A-9D20-DC5B52B4E946}" type="datetimeFigureOut">
              <a:rPr lang="ru-RU" smtClean="0"/>
              <a:t>22.11.2025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8C9BE-A2E2-4C6F-B219-B180DDE794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D63A3-1C2A-490A-9D20-DC5B52B4E946}" type="datetimeFigureOut">
              <a:rPr lang="ru-RU" smtClean="0"/>
              <a:t>22.11.2025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8C9BE-A2E2-4C6F-B219-B180DDE7949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D63A3-1C2A-490A-9D20-DC5B52B4E946}" type="datetimeFigureOut">
              <a:rPr lang="ru-RU" smtClean="0"/>
              <a:t>22.11.2025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8C9BE-A2E2-4C6F-B219-B180DDE79499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D63A3-1C2A-490A-9D20-DC5B52B4E946}" type="datetimeFigureOut">
              <a:rPr lang="ru-RU" smtClean="0"/>
              <a:t>22.11.2025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8C9BE-A2E2-4C6F-B219-B180DDE794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D63A3-1C2A-490A-9D20-DC5B52B4E946}" type="datetimeFigureOut">
              <a:rPr lang="ru-RU" smtClean="0"/>
              <a:t>22.11.2025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8C9BE-A2E2-4C6F-B219-B180DDE794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D63A3-1C2A-490A-9D20-DC5B52B4E946}" type="datetimeFigureOut">
              <a:rPr lang="ru-RU" smtClean="0"/>
              <a:t>22.11.2025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8C9BE-A2E2-4C6F-B219-B180DDE7949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D63A3-1C2A-490A-9D20-DC5B52B4E946}" type="datetimeFigureOut">
              <a:rPr lang="ru-RU" smtClean="0"/>
              <a:t>22.11.2025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8C9BE-A2E2-4C6F-B219-B180DDE79499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9BD63A3-1C2A-490A-9D20-DC5B52B4E946}" type="datetimeFigureOut">
              <a:rPr lang="ru-RU" smtClean="0"/>
              <a:t>22.11.2025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558C9BE-A2E2-4C6F-B219-B180DDE7949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Подготовила: Учитель физики МОУ СОШ №1 Николаенко И.Г.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1196753"/>
            <a:ext cx="8352928" cy="3456384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182880" indent="0">
              <a:buNone/>
            </a:pP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sz="3200" b="1" u="sng" dirty="0">
                <a:solidFill>
                  <a:schemeClr val="accent6">
                    <a:lumMod val="75000"/>
                  </a:schemeClr>
                </a:solidFill>
              </a:rPr>
              <a:t> Анализ </a:t>
            </a:r>
            <a:r>
              <a:rPr lang="ru-RU" sz="3200" b="1" u="sng" dirty="0" err="1">
                <a:solidFill>
                  <a:schemeClr val="accent6">
                    <a:lumMod val="75000"/>
                  </a:schemeClr>
                </a:solidFill>
              </a:rPr>
              <a:t>профориентационного</a:t>
            </a:r>
            <a:r>
              <a:rPr lang="ru-RU" sz="3200" b="1" u="sng" dirty="0">
                <a:solidFill>
                  <a:schemeClr val="accent6">
                    <a:lumMod val="75000"/>
                  </a:schemeClr>
                </a:solidFill>
              </a:rPr>
              <a:t> потенциала учебного содержания учебного </a:t>
            </a:r>
            <a:r>
              <a:rPr lang="ru-RU" sz="3200" b="1" u="sng" dirty="0" smtClean="0">
                <a:solidFill>
                  <a:schemeClr val="accent6">
                    <a:lumMod val="75000"/>
                  </a:schemeClr>
                </a:solidFill>
              </a:rPr>
              <a:t>предмета </a:t>
            </a:r>
            <a:r>
              <a:rPr lang="ru-RU" sz="3200" b="1" u="sng" dirty="0">
                <a:solidFill>
                  <a:schemeClr val="accent6">
                    <a:lumMod val="75000"/>
                  </a:schemeClr>
                </a:solidFill>
              </a:rPr>
              <a:t>«Физика»</a:t>
            </a:r>
          </a:p>
        </p:txBody>
      </p:sp>
    </p:spTree>
    <p:extLst>
      <p:ext uri="{BB962C8B-B14F-4D97-AF65-F5344CB8AC3E}">
        <p14:creationId xmlns:p14="http://schemas.microsoft.com/office/powerpoint/2010/main" val="2290246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3284984"/>
            <a:ext cx="8064895" cy="2808312"/>
          </a:xfrm>
        </p:spPr>
        <p:txBody>
          <a:bodyPr/>
          <a:lstStyle/>
          <a:p>
            <a:pPr marL="0" indent="0">
              <a:buNone/>
            </a:pPr>
            <a:r>
              <a:rPr lang="ru-RU" b="0" dirty="0"/>
              <a:t/>
            </a:r>
            <a:br>
              <a:rPr lang="ru-RU" b="0" dirty="0"/>
            </a:br>
            <a:r>
              <a:rPr lang="ru-RU" sz="2800" b="0" dirty="0" smtClean="0"/>
              <a:t>Физические методы позволяют изучать структуру и эволюцию </a:t>
            </a:r>
            <a:r>
              <a:rPr lang="ru-RU" sz="2800" b="0" dirty="0" err="1" smtClean="0"/>
              <a:t>Вселенной,исследовать</a:t>
            </a:r>
            <a:r>
              <a:rPr lang="ru-RU" sz="2800" b="0" dirty="0" smtClean="0"/>
              <a:t> другие </a:t>
            </a:r>
            <a:r>
              <a:rPr lang="ru-RU" sz="2800" b="0" dirty="0" err="1" smtClean="0"/>
              <a:t>планеты,мониторить</a:t>
            </a:r>
            <a:r>
              <a:rPr lang="ru-RU" sz="2800" b="0" dirty="0" smtClean="0"/>
              <a:t> состояние Земли</a:t>
            </a:r>
            <a:r>
              <a:rPr lang="ru-RU" sz="2800" b="0" dirty="0"/>
              <a:t/>
            </a:r>
            <a:br>
              <a:rPr lang="ru-RU" sz="2800" b="0" dirty="0"/>
            </a:br>
            <a:r>
              <a:rPr lang="ru-RU" sz="2800" b="0" dirty="0" smtClean="0"/>
              <a:t>с помощью спутников и наземных комплексов.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 dirty="0"/>
          </a:p>
          <a:p>
            <a:pPr marL="45720" indent="0">
              <a:buNone/>
            </a:pPr>
            <a:r>
              <a:rPr lang="ru-RU" sz="4400" dirty="0">
                <a:solidFill>
                  <a:srgbClr val="FF0000"/>
                </a:solidFill>
              </a:rPr>
              <a:t>Исследование космоса и </a:t>
            </a:r>
            <a:r>
              <a:rPr lang="ru-RU" sz="4400" dirty="0" smtClean="0">
                <a:solidFill>
                  <a:srgbClr val="FF0000"/>
                </a:solidFill>
              </a:rPr>
              <a:t> Земли</a:t>
            </a:r>
            <a:endParaRPr lang="ru-RU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97550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683568" y="3717032"/>
            <a:ext cx="7488832" cy="2664295"/>
          </a:xfrm>
        </p:spPr>
        <p:txBody>
          <a:bodyPr>
            <a:normAutofit/>
          </a:bodyPr>
          <a:lstStyle/>
          <a:p>
            <a:endParaRPr lang="ru-RU" dirty="0"/>
          </a:p>
          <a:p>
            <a:r>
              <a:rPr lang="ru-RU" sz="2800" dirty="0" smtClean="0"/>
              <a:t>Разработка новых </a:t>
            </a:r>
            <a:r>
              <a:rPr lang="ru-RU" sz="2800" dirty="0" err="1" smtClean="0"/>
              <a:t>материалов,систем</a:t>
            </a:r>
            <a:r>
              <a:rPr lang="ru-RU" sz="2800" dirty="0" smtClean="0"/>
              <a:t> </a:t>
            </a:r>
            <a:r>
              <a:rPr lang="ru-RU" sz="2800" dirty="0" err="1" smtClean="0"/>
              <a:t>связи,навигации,обнаружения,средств</a:t>
            </a:r>
            <a:r>
              <a:rPr lang="ru-RU" sz="2800" dirty="0" smtClean="0"/>
              <a:t> защиты также базируется на физических принципах.</a:t>
            </a:r>
            <a:endParaRPr lang="ru-RU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611560" y="620688"/>
            <a:ext cx="7381373" cy="4176464"/>
          </a:xfrm>
        </p:spPr>
        <p:txBody>
          <a:bodyPr/>
          <a:lstStyle/>
          <a:p>
            <a:pPr marL="182880" indent="0">
              <a:buNone/>
            </a:pPr>
            <a:r>
              <a:rPr lang="ru-RU" b="0" dirty="0"/>
              <a:t/>
            </a:r>
            <a:br>
              <a:rPr lang="ru-RU" b="0" dirty="0"/>
            </a:br>
            <a:r>
              <a:rPr lang="ru-RU" sz="4400" b="0" dirty="0">
                <a:solidFill>
                  <a:srgbClr val="FF0000"/>
                </a:solidFill>
              </a:rPr>
              <a:t>Национальная </a:t>
            </a:r>
            <a:r>
              <a:rPr lang="ru-RU" sz="4400" b="0" dirty="0" err="1" smtClean="0">
                <a:solidFill>
                  <a:srgbClr val="FF0000"/>
                </a:solidFill>
              </a:rPr>
              <a:t>безопа</a:t>
            </a:r>
            <a:r>
              <a:rPr lang="ru-RU" sz="4400" b="0" dirty="0" smtClean="0">
                <a:solidFill>
                  <a:srgbClr val="FF0000"/>
                </a:solidFill>
              </a:rPr>
              <a:t> </a:t>
            </a:r>
            <a:r>
              <a:rPr lang="ru-RU" sz="4400" b="0" dirty="0" err="1" smtClean="0">
                <a:solidFill>
                  <a:srgbClr val="FF0000"/>
                </a:solidFill>
              </a:rPr>
              <a:t>сность</a:t>
            </a:r>
            <a:r>
              <a:rPr lang="ru-RU" sz="4400" b="0" dirty="0" smtClean="0">
                <a:solidFill>
                  <a:srgbClr val="FF0000"/>
                </a:solidFill>
              </a:rPr>
              <a:t> </a:t>
            </a:r>
            <a:r>
              <a:rPr lang="ru-RU" sz="4400" b="0" dirty="0">
                <a:solidFill>
                  <a:srgbClr val="FF0000"/>
                </a:solidFill>
              </a:rPr>
              <a:t>и </a:t>
            </a:r>
            <a:r>
              <a:rPr lang="ru-RU" sz="4400" b="0" dirty="0" smtClean="0">
                <a:solidFill>
                  <a:srgbClr val="FF0000"/>
                </a:solidFill>
              </a:rPr>
              <a:t>оборона</a:t>
            </a:r>
            <a:endParaRPr lang="ru-RU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39469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611560" y="3645024"/>
            <a:ext cx="7920880" cy="2592287"/>
          </a:xfrm>
        </p:spPr>
        <p:txBody>
          <a:bodyPr>
            <a:normAutofit/>
          </a:bodyPr>
          <a:lstStyle/>
          <a:p>
            <a:endParaRPr lang="ru-RU" dirty="0"/>
          </a:p>
          <a:p>
            <a:r>
              <a:rPr lang="ru-RU" sz="2400" dirty="0" smtClean="0"/>
              <a:t>Физическое моделирование </a:t>
            </a:r>
            <a:r>
              <a:rPr lang="ru-RU" sz="2400" dirty="0" err="1" smtClean="0"/>
              <a:t>климата,разработка</a:t>
            </a:r>
            <a:r>
              <a:rPr lang="ru-RU" sz="2400" dirty="0" smtClean="0"/>
              <a:t> новых экологически чистых </a:t>
            </a:r>
            <a:r>
              <a:rPr lang="ru-RU" sz="2400" dirty="0" err="1" smtClean="0"/>
              <a:t>технологий,поиск</a:t>
            </a:r>
            <a:r>
              <a:rPr lang="ru-RU" sz="2400" dirty="0" smtClean="0"/>
              <a:t> альтернативных источников </a:t>
            </a:r>
            <a:r>
              <a:rPr lang="ru-RU" sz="2400" dirty="0" err="1" smtClean="0"/>
              <a:t>энергии,прогнозирование</a:t>
            </a:r>
            <a:r>
              <a:rPr lang="ru-RU" sz="2400" dirty="0" smtClean="0"/>
              <a:t> природных катастроф–все это требует глубоких физических знаний</a:t>
            </a:r>
            <a:endParaRPr lang="ru-RU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817581" y="1124745"/>
            <a:ext cx="7175351" cy="3024336"/>
          </a:xfrm>
        </p:spPr>
        <p:txBody>
          <a:bodyPr/>
          <a:lstStyle/>
          <a:p>
            <a:pPr marL="182880" indent="0">
              <a:buNone/>
            </a:pPr>
            <a:r>
              <a:rPr lang="ru-RU" b="0" dirty="0"/>
              <a:t/>
            </a:r>
            <a:br>
              <a:rPr lang="ru-RU" b="0" dirty="0"/>
            </a:br>
            <a:r>
              <a:rPr lang="ru-RU" sz="4000" b="0" dirty="0">
                <a:solidFill>
                  <a:srgbClr val="FF0000"/>
                </a:solidFill>
              </a:rPr>
              <a:t>Решение глобальных проблем</a:t>
            </a:r>
            <a:endParaRPr lang="ru-RU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0580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924944"/>
            <a:ext cx="8064895" cy="3312368"/>
          </a:xfrm>
        </p:spPr>
        <p:txBody>
          <a:bodyPr/>
          <a:lstStyle/>
          <a:p>
            <a:pPr marL="0" indent="0">
              <a:buNone/>
            </a:pPr>
            <a:r>
              <a:rPr lang="ru-RU" b="0" dirty="0"/>
              <a:t/>
            </a:r>
            <a:br>
              <a:rPr lang="ru-RU" b="0" dirty="0"/>
            </a:br>
            <a:r>
              <a:rPr lang="ru-RU" sz="2000" b="0" dirty="0" smtClean="0"/>
              <a:t>Выбирая </a:t>
            </a:r>
            <a:r>
              <a:rPr lang="ru-RU" sz="2000" b="0" dirty="0" err="1" smtClean="0"/>
              <a:t>профессию,связанную</a:t>
            </a:r>
            <a:r>
              <a:rPr lang="ru-RU" sz="2000" b="0" dirty="0" smtClean="0"/>
              <a:t> с </a:t>
            </a:r>
            <a:r>
              <a:rPr lang="ru-RU" sz="2000" b="0" dirty="0" err="1" smtClean="0"/>
              <a:t>физикой,вы</a:t>
            </a:r>
            <a:r>
              <a:rPr lang="ru-RU" sz="2000" b="0" dirty="0" smtClean="0"/>
              <a:t> выбираете не просто </a:t>
            </a:r>
            <a:r>
              <a:rPr lang="ru-RU" sz="2000" b="0" dirty="0" err="1" smtClean="0"/>
              <a:t>работу,вы</a:t>
            </a:r>
            <a:r>
              <a:rPr lang="ru-RU" sz="2000" b="0" dirty="0" smtClean="0"/>
              <a:t> выбираете возможность реально влиять на ход развития </a:t>
            </a:r>
            <a:r>
              <a:rPr lang="ru-RU" sz="2000" b="0" dirty="0" err="1" smtClean="0"/>
              <a:t>человечества,решать</a:t>
            </a:r>
            <a:r>
              <a:rPr lang="ru-RU" sz="2000" b="0" dirty="0" smtClean="0"/>
              <a:t> актуальные </a:t>
            </a:r>
            <a:r>
              <a:rPr lang="ru-RU" sz="2000" b="0" dirty="0" err="1" smtClean="0"/>
              <a:t>проблемы,создавать</a:t>
            </a:r>
            <a:r>
              <a:rPr lang="ru-RU" sz="2000" b="0" dirty="0" smtClean="0"/>
              <a:t> </a:t>
            </a:r>
            <a:r>
              <a:rPr lang="ru-RU" sz="2000" b="0" dirty="0" err="1" smtClean="0"/>
              <a:t>будущее.Это</a:t>
            </a:r>
            <a:r>
              <a:rPr lang="ru-RU" sz="2000" b="0" dirty="0" smtClean="0"/>
              <a:t> профессии  высокой социальной значимости и ответственности.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 dirty="0"/>
          </a:p>
          <a:p>
            <a:pPr marL="45720" indent="0">
              <a:buNone/>
            </a:pPr>
            <a:r>
              <a:rPr lang="ru-RU" sz="4400" dirty="0">
                <a:solidFill>
                  <a:srgbClr val="FF0000"/>
                </a:solidFill>
              </a:rPr>
              <a:t>Ценность выбора </a:t>
            </a:r>
            <a:r>
              <a:rPr lang="ru-RU" sz="4400" dirty="0" smtClean="0">
                <a:solidFill>
                  <a:srgbClr val="FF0000"/>
                </a:solidFill>
              </a:rPr>
              <a:t> физик  и   </a:t>
            </a:r>
            <a:endParaRPr lang="ru-RU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53181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 dirty="0"/>
          </a:p>
          <a:p>
            <a:pPr marL="45720" indent="0">
              <a:buNone/>
            </a:pPr>
            <a:r>
              <a:rPr lang="ru-RU" sz="4000" dirty="0">
                <a:solidFill>
                  <a:srgbClr val="FF0000"/>
                </a:solidFill>
              </a:rPr>
              <a:t>Цели и значение </a:t>
            </a:r>
            <a:r>
              <a:rPr lang="ru-RU" sz="4000" dirty="0" err="1">
                <a:solidFill>
                  <a:srgbClr val="FF0000"/>
                </a:solidFill>
              </a:rPr>
              <a:t>профориентационной</a:t>
            </a:r>
            <a:r>
              <a:rPr lang="ru-RU" sz="4000" dirty="0">
                <a:solidFill>
                  <a:srgbClr val="FF0000"/>
                </a:solidFill>
              </a:rPr>
              <a:t> работы по физике в школе</a:t>
            </a:r>
          </a:p>
        </p:txBody>
      </p:sp>
    </p:spTree>
    <p:extLst>
      <p:ext uri="{BB962C8B-B14F-4D97-AF65-F5344CB8AC3E}">
        <p14:creationId xmlns:p14="http://schemas.microsoft.com/office/powerpoint/2010/main" val="15635662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7029400" cy="639762"/>
          </a:xfrm>
        </p:spPr>
        <p:txBody>
          <a:bodyPr/>
          <a:lstStyle/>
          <a:p>
            <a:endParaRPr lang="ru-RU" b="0" dirty="0"/>
          </a:p>
          <a:p>
            <a:r>
              <a:rPr lang="ru-RU" sz="3600" b="0" dirty="0">
                <a:solidFill>
                  <a:srgbClr val="FF0000"/>
                </a:solidFill>
              </a:rPr>
              <a:t>Главная цель профориентации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1156447" y="1400326"/>
            <a:ext cx="3346704" cy="4332929"/>
          </a:xfrm>
        </p:spPr>
        <p:txBody>
          <a:bodyPr>
            <a:normAutofit/>
          </a:bodyPr>
          <a:lstStyle/>
          <a:p>
            <a:endParaRPr lang="ru-RU" dirty="0"/>
          </a:p>
          <a:p>
            <a:pPr marL="45720" indent="0">
              <a:buNone/>
            </a:pPr>
            <a:r>
              <a:rPr lang="ru-RU" sz="2400" dirty="0"/>
              <a:t>Сформировать у учащихся осознанное представление о широком спектре современных, перспективных и социально значимых профессий, связанных с физикой и ее приложениями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4406232"/>
          </a:xfrm>
        </p:spPr>
        <p:txBody>
          <a:bodyPr/>
          <a:lstStyle/>
          <a:p>
            <a:endParaRPr lang="ru-RU" dirty="0"/>
          </a:p>
          <a:p>
            <a:pPr marL="45720" indent="0">
              <a:buNone/>
            </a:pPr>
            <a:r>
              <a:rPr lang="ru-RU" dirty="0"/>
              <a:t>Мотивировать их к осознанному выбору дальнейшей образовательной и профессиональной траектории в этих областях</a:t>
            </a: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99621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899592" y="2852936"/>
            <a:ext cx="7344816" cy="3081729"/>
          </a:xfrm>
        </p:spPr>
        <p:txBody>
          <a:bodyPr>
            <a:normAutofit/>
          </a:bodyPr>
          <a:lstStyle/>
          <a:p>
            <a:endParaRPr lang="ru-RU" dirty="0"/>
          </a:p>
          <a:p>
            <a:r>
              <a:rPr lang="ru-RU" dirty="0" smtClean="0"/>
              <a:t>1.Расширение </a:t>
            </a:r>
            <a:r>
              <a:rPr lang="ru-RU" dirty="0"/>
              <a:t>кругозора</a:t>
            </a:r>
          </a:p>
          <a:p>
            <a:r>
              <a:rPr lang="ru-RU" dirty="0" smtClean="0"/>
              <a:t>2.Формирование </a:t>
            </a:r>
            <a:r>
              <a:rPr lang="ru-RU" dirty="0"/>
              <a:t>адекватного образа профессий</a:t>
            </a:r>
          </a:p>
          <a:p>
            <a:r>
              <a:rPr lang="ru-RU" dirty="0" smtClean="0"/>
              <a:t>3.Демонстрация </a:t>
            </a:r>
            <a:r>
              <a:rPr lang="ru-RU" dirty="0"/>
              <a:t>актуальности знаний</a:t>
            </a:r>
          </a:p>
          <a:p>
            <a:r>
              <a:rPr lang="ru-RU" dirty="0" smtClean="0"/>
              <a:t>4.Развитие </a:t>
            </a:r>
            <a:r>
              <a:rPr lang="ru-RU" dirty="0"/>
              <a:t>мотивации</a:t>
            </a:r>
          </a:p>
          <a:p>
            <a:r>
              <a:rPr lang="ru-RU" dirty="0" smtClean="0"/>
              <a:t>5.Раннее </a:t>
            </a:r>
            <a:r>
              <a:rPr lang="ru-RU" dirty="0"/>
              <a:t>выявление и поддержка талантов</a:t>
            </a:r>
          </a:p>
          <a:p>
            <a:r>
              <a:rPr lang="ru-RU" dirty="0" smtClean="0"/>
              <a:t>6.Преодоление </a:t>
            </a:r>
            <a:r>
              <a:rPr lang="ru-RU" dirty="0"/>
              <a:t>гендерных </a:t>
            </a:r>
            <a:r>
              <a:rPr lang="ru-RU" dirty="0" smtClean="0"/>
              <a:t>стереотипов1</a:t>
            </a:r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817581" y="764705"/>
            <a:ext cx="7175351" cy="2664296"/>
          </a:xfrm>
        </p:spPr>
        <p:txBody>
          <a:bodyPr/>
          <a:lstStyle/>
          <a:p>
            <a:r>
              <a:rPr lang="ru-RU" b="0" dirty="0"/>
              <a:t/>
            </a:r>
            <a:br>
              <a:rPr lang="ru-RU" b="0" dirty="0"/>
            </a:br>
            <a:r>
              <a:rPr lang="ru-RU" b="0" dirty="0">
                <a:solidFill>
                  <a:srgbClr val="FF0000"/>
                </a:solidFill>
              </a:rPr>
              <a:t>Ключевые задачи</a:t>
            </a:r>
            <a:br>
              <a:rPr lang="ru-RU" b="0" dirty="0">
                <a:solidFill>
                  <a:srgbClr val="FF0000"/>
                </a:solidFill>
              </a:rPr>
            </a:b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1601037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1143000" y="260648"/>
            <a:ext cx="7173416" cy="1110634"/>
          </a:xfrm>
        </p:spPr>
        <p:txBody>
          <a:bodyPr/>
          <a:lstStyle/>
          <a:p>
            <a:endParaRPr lang="ru-RU" b="0" dirty="0"/>
          </a:p>
          <a:p>
            <a:r>
              <a:rPr lang="ru-RU" sz="3200" b="0" dirty="0">
                <a:solidFill>
                  <a:srgbClr val="FF0000"/>
                </a:solidFill>
              </a:rPr>
              <a:t>Значение профориентации по физике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dirty="0"/>
          </a:p>
          <a:p>
            <a:r>
              <a:rPr lang="ru-RU" sz="2800" dirty="0"/>
              <a:t>Для ученика –помогает сделать осознанный выбор будущего</a:t>
            </a:r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ru-RU" dirty="0"/>
          </a:p>
          <a:p>
            <a:r>
              <a:rPr lang="ru-RU" sz="2800" dirty="0"/>
              <a:t>Для школы –повышает престиж физико-математического образования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619672" y="4372168"/>
            <a:ext cx="7128791" cy="2009160"/>
          </a:xfrm>
        </p:spPr>
        <p:txBody>
          <a:bodyPr/>
          <a:lstStyle/>
          <a:p>
            <a:r>
              <a:rPr lang="ru-RU" b="0" dirty="0"/>
              <a:t/>
            </a:r>
            <a:br>
              <a:rPr lang="ru-RU" b="0" dirty="0"/>
            </a:br>
            <a:r>
              <a:rPr lang="ru-RU" sz="2400" b="0" dirty="0"/>
              <a:t>Для государства –способствует формированию кадрового резерва для наукоемких отраслей и технологического развития страны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5585521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827584" y="0"/>
            <a:ext cx="7344816" cy="1772816"/>
          </a:xfrm>
        </p:spPr>
        <p:txBody>
          <a:bodyPr/>
          <a:lstStyle/>
          <a:p>
            <a:endParaRPr lang="ru-RU" sz="1600" b="0" dirty="0"/>
          </a:p>
          <a:p>
            <a:r>
              <a:rPr lang="ru-RU" sz="4000" b="0" dirty="0">
                <a:solidFill>
                  <a:srgbClr val="FF0000"/>
                </a:solidFill>
              </a:rPr>
              <a:t>Заключение</a:t>
            </a:r>
          </a:p>
          <a:p>
            <a:endParaRPr lang="ru-RU" sz="4000" b="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1187625" y="2348879"/>
            <a:ext cx="3315526" cy="1794647"/>
          </a:xfrm>
        </p:spPr>
        <p:txBody>
          <a:bodyPr>
            <a:normAutofit fontScale="92500" lnSpcReduction="10000"/>
          </a:bodyPr>
          <a:lstStyle/>
          <a:p>
            <a:endParaRPr lang="ru-RU" dirty="0"/>
          </a:p>
          <a:p>
            <a:r>
              <a:rPr lang="ru-RU" sz="2000" dirty="0" err="1"/>
              <a:t>Профориентационныйпотенциал</a:t>
            </a:r>
            <a:r>
              <a:rPr lang="ru-RU" sz="2000" dirty="0"/>
              <a:t> школьного курса физики огромен, но он не реализуется сам по себе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4"/>
          </p:nvPr>
        </p:nvSpPr>
        <p:spPr>
          <a:xfrm>
            <a:off x="5148063" y="2204864"/>
            <a:ext cx="2843665" cy="1937368"/>
          </a:xfrm>
        </p:spPr>
        <p:txBody>
          <a:bodyPr>
            <a:normAutofit fontScale="92500" lnSpcReduction="20000"/>
          </a:bodyPr>
          <a:lstStyle/>
          <a:p>
            <a:endParaRPr lang="ru-RU" dirty="0"/>
          </a:p>
          <a:p>
            <a:r>
              <a:rPr lang="ru-RU" dirty="0"/>
              <a:t>Современные УМК дают нам основу, но требуют от нас, учителей, активной и целенаправленной работы по его раскрытию</a:t>
            </a: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475657" y="4372168"/>
            <a:ext cx="6830144" cy="2369200"/>
          </a:xfrm>
        </p:spPr>
        <p:txBody>
          <a:bodyPr/>
          <a:lstStyle/>
          <a:p>
            <a:r>
              <a:rPr lang="ru-RU" b="0" dirty="0"/>
              <a:t/>
            </a:r>
            <a:br>
              <a:rPr lang="ru-RU" b="0" dirty="0"/>
            </a:br>
            <a:r>
              <a:rPr lang="ru-RU" sz="2400" b="0" dirty="0"/>
              <a:t>Задача учителя –выйти за рамки учебника, наполнить уроки физики живыми примерами современных профессий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0611582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0" y="731838"/>
            <a:ext cx="6400800" cy="1617662"/>
          </a:xfrm>
        </p:spPr>
        <p:txBody>
          <a:bodyPr/>
          <a:lstStyle/>
          <a:p>
            <a:endParaRPr lang="ru-RU" sz="800" dirty="0">
              <a:solidFill>
                <a:srgbClr val="000000"/>
              </a:solidFill>
              <a:latin typeface="DIN Condensed"/>
            </a:endParaRPr>
          </a:p>
          <a:p>
            <a:r>
              <a:rPr lang="ru-RU" sz="2400" dirty="0">
                <a:solidFill>
                  <a:srgbClr val="436FB7"/>
                </a:solidFill>
                <a:latin typeface="DIN Condensed"/>
              </a:rPr>
              <a:t>Школьное физическое образование в современном мире: вызовы и </a:t>
            </a:r>
            <a:r>
              <a:rPr lang="ru-RU" sz="2400" dirty="0" smtClean="0">
                <a:solidFill>
                  <a:srgbClr val="436FB7"/>
                </a:solidFill>
                <a:latin typeface="DIN Condensed"/>
              </a:rPr>
              <a:t>возможности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2182505"/>
            <a:ext cx="7704856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200" dirty="0">
              <a:solidFill>
                <a:srgbClr val="000000"/>
              </a:solidFill>
              <a:latin typeface="DIN Condensed"/>
            </a:endParaRPr>
          </a:p>
          <a:p>
            <a:r>
              <a:rPr lang="ru-RU" dirty="0" err="1" smtClean="0">
                <a:solidFill>
                  <a:srgbClr val="FFFFFF"/>
                </a:solidFill>
                <a:latin typeface="DIN Condensed"/>
              </a:rPr>
              <a:t>Традиционноешкольноефизическоеобразовани</a:t>
            </a:r>
            <a:endParaRPr lang="ru-RU" dirty="0"/>
          </a:p>
          <a:p>
            <a:r>
              <a:rPr lang="ru-RU" dirty="0" smtClean="0"/>
              <a:t>Традиционное школьное физическое образование часто сталкивается с </a:t>
            </a:r>
            <a:r>
              <a:rPr lang="ru-RU" dirty="0" err="1" smtClean="0"/>
              <a:t>вызовами:снижение</a:t>
            </a:r>
            <a:r>
              <a:rPr lang="ru-RU" dirty="0" smtClean="0"/>
              <a:t> интереса к предмету среди части </a:t>
            </a:r>
            <a:r>
              <a:rPr lang="ru-RU" dirty="0" err="1" smtClean="0"/>
              <a:t>учащихся,восприятие</a:t>
            </a:r>
            <a:r>
              <a:rPr lang="ru-RU" dirty="0" smtClean="0"/>
              <a:t> физики как сложной и оторванной от жизни </a:t>
            </a:r>
            <a:r>
              <a:rPr lang="ru-RU" dirty="0" err="1" smtClean="0"/>
              <a:t>дисциплины,недостаточная</a:t>
            </a:r>
            <a:r>
              <a:rPr lang="ru-RU" dirty="0" smtClean="0"/>
              <a:t> связь изучаемого </a:t>
            </a:r>
            <a:r>
              <a:rPr lang="ru-RU" dirty="0" err="1" smtClean="0"/>
              <a:t>материа</a:t>
            </a:r>
            <a:r>
              <a:rPr lang="ru-RU" dirty="0" smtClean="0"/>
              <a:t> ла с реальными технологическими и инженерными задачами.</a:t>
            </a:r>
            <a:endParaRPr lang="ru-RU" dirty="0"/>
          </a:p>
          <a:p>
            <a:r>
              <a:rPr lang="ru-RU" dirty="0" smtClean="0"/>
              <a:t>Преодоление этих вызовов видится в том числе в активизации </a:t>
            </a:r>
            <a:r>
              <a:rPr lang="ru-RU" dirty="0" err="1" smtClean="0"/>
              <a:t>профориентационной</a:t>
            </a:r>
            <a:r>
              <a:rPr lang="ru-RU" dirty="0" smtClean="0"/>
              <a:t> составляющей.</a:t>
            </a:r>
            <a:endParaRPr lang="ru-RU" dirty="0"/>
          </a:p>
          <a:p>
            <a:r>
              <a:rPr lang="ru-RU" dirty="0" smtClean="0"/>
              <a:t>Современное физическое образование должно не только давать </a:t>
            </a:r>
            <a:r>
              <a:rPr lang="ru-RU" dirty="0" err="1" smtClean="0"/>
              <a:t>знания,но</a:t>
            </a:r>
            <a:r>
              <a:rPr lang="ru-RU" dirty="0" smtClean="0"/>
              <a:t> и показывать горизонты их </a:t>
            </a:r>
            <a:r>
              <a:rPr lang="ru-RU" dirty="0" err="1" smtClean="0"/>
              <a:t>применения,открывать</a:t>
            </a:r>
            <a:r>
              <a:rPr lang="ru-RU" dirty="0" smtClean="0"/>
              <a:t> перед учениками широкий спектр перспективных и востребованных </a:t>
            </a:r>
            <a:r>
              <a:rPr lang="ru-RU" dirty="0" err="1" smtClean="0"/>
              <a:t>профессий.Онодолжно</a:t>
            </a:r>
            <a:r>
              <a:rPr lang="ru-RU" dirty="0" smtClean="0"/>
              <a:t> отвечать на </a:t>
            </a:r>
            <a:r>
              <a:rPr lang="ru-RU" dirty="0" err="1" smtClean="0"/>
              <a:t>вопрос«Зачем</a:t>
            </a:r>
            <a:r>
              <a:rPr lang="ru-RU" dirty="0" smtClean="0"/>
              <a:t> мне </a:t>
            </a:r>
            <a:r>
              <a:rPr lang="ru-RU" dirty="0" err="1" smtClean="0"/>
              <a:t>этоучить</a:t>
            </a:r>
            <a:r>
              <a:rPr lang="ru-RU" dirty="0"/>
              <a:t>?»</a:t>
            </a:r>
            <a:r>
              <a:rPr lang="ru-RU" dirty="0" smtClean="0"/>
              <a:t>конкретными примерами из з жизни,производства,науки</a:t>
            </a:r>
            <a:r>
              <a:rPr lang="ru-RU" dirty="0" smtClean="0">
                <a:solidFill>
                  <a:srgbClr val="FFFFFF"/>
                </a:solidFill>
                <a:latin typeface="DIN Condensed"/>
              </a:rPr>
              <a:t>ечастосталкиваетсясвызовами:снижениеинтересакпредметусредичастиучащихся,восприятиефизикикаксложнойиоторваннойотжизнидисциплины,недостаточнаясвязьизучаемогоматериаласреальнымитехнологическимииинженернымизадачам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3739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404665"/>
            <a:ext cx="7272808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r>
              <a:rPr lang="ru-RU" sz="4000" dirty="0">
                <a:solidFill>
                  <a:srgbClr val="FF0000"/>
                </a:solidFill>
              </a:rPr>
              <a:t>Элементы </a:t>
            </a:r>
            <a:r>
              <a:rPr lang="ru-RU" sz="4000" dirty="0" err="1">
                <a:solidFill>
                  <a:srgbClr val="FF0000"/>
                </a:solidFill>
              </a:rPr>
              <a:t>профориентационного</a:t>
            </a:r>
            <a:r>
              <a:rPr lang="ru-RU" sz="4000" dirty="0">
                <a:solidFill>
                  <a:srgbClr val="FF0000"/>
                </a:solidFill>
              </a:rPr>
              <a:t> характера в существующих </a:t>
            </a:r>
            <a:r>
              <a:rPr lang="ru-RU" sz="4000" dirty="0" smtClean="0">
                <a:solidFill>
                  <a:srgbClr val="FF0000"/>
                </a:solidFill>
              </a:rPr>
              <a:t>УМК</a:t>
            </a:r>
          </a:p>
          <a:p>
            <a:endParaRPr lang="ru-RU" sz="3200" dirty="0"/>
          </a:p>
          <a:p>
            <a:endParaRPr lang="ru-RU" sz="3200" dirty="0"/>
          </a:p>
          <a:p>
            <a:r>
              <a:rPr lang="ru-RU" sz="2400" dirty="0" smtClean="0"/>
              <a:t>1.Исторические справки</a:t>
            </a:r>
          </a:p>
          <a:p>
            <a:endParaRPr lang="ru-RU" sz="2000" dirty="0"/>
          </a:p>
          <a:p>
            <a:r>
              <a:rPr lang="ru-RU" sz="2400" dirty="0" smtClean="0"/>
              <a:t>2.Политехническое обучение</a:t>
            </a:r>
          </a:p>
          <a:p>
            <a:endParaRPr lang="ru-RU" sz="2400" dirty="0"/>
          </a:p>
          <a:p>
            <a:r>
              <a:rPr lang="ru-RU" sz="2400" dirty="0" smtClean="0"/>
              <a:t>3.Задачи </a:t>
            </a:r>
            <a:r>
              <a:rPr lang="ru-RU" sz="2400" dirty="0"/>
              <a:t>с практическим контекстом</a:t>
            </a:r>
          </a:p>
        </p:txBody>
      </p:sp>
    </p:spTree>
    <p:extLst>
      <p:ext uri="{BB962C8B-B14F-4D97-AF65-F5344CB8AC3E}">
        <p14:creationId xmlns:p14="http://schemas.microsoft.com/office/powerpoint/2010/main" val="3348852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996952"/>
            <a:ext cx="7920880" cy="3456384"/>
          </a:xfrm>
        </p:spPr>
        <p:txBody>
          <a:bodyPr/>
          <a:lstStyle/>
          <a:p>
            <a:pPr marL="0" indent="0" algn="ctr">
              <a:buNone/>
            </a:pPr>
            <a:r>
              <a:rPr lang="ru-RU" sz="2400" dirty="0" smtClean="0"/>
              <a:t>	          Фрагментарность</a:t>
            </a:r>
            <a:br>
              <a:rPr lang="ru-RU" sz="2400" dirty="0" smtClean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 smtClean="0"/>
              <a:t>           Архаичность примеров</a:t>
            </a:r>
            <a:br>
              <a:rPr lang="ru-RU" sz="2400" dirty="0" smtClean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Недостаток информации о современных </a:t>
            </a:r>
            <a:r>
              <a:rPr lang="ru-RU" sz="2400" dirty="0" smtClean="0"/>
              <a:t>направлениях</a:t>
            </a:r>
            <a:br>
              <a:rPr lang="ru-RU" sz="2400" dirty="0" smtClean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Слабая связь с </a:t>
            </a:r>
            <a:r>
              <a:rPr lang="en-US" sz="2400" dirty="0"/>
              <a:t>IT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15616" y="731520"/>
            <a:ext cx="6428184" cy="1977400"/>
          </a:xfrm>
        </p:spPr>
        <p:txBody>
          <a:bodyPr>
            <a:normAutofit lnSpcReduction="10000"/>
          </a:bodyPr>
          <a:lstStyle/>
          <a:p>
            <a:endParaRPr lang="ru-RU" dirty="0"/>
          </a:p>
          <a:p>
            <a:r>
              <a:rPr lang="ru-RU" sz="3200" b="1" dirty="0">
                <a:solidFill>
                  <a:srgbClr val="FF0000"/>
                </a:solidFill>
              </a:rPr>
              <a:t>Минусы </a:t>
            </a:r>
            <a:r>
              <a:rPr lang="ru-RU" sz="3200" b="1" dirty="0" err="1">
                <a:solidFill>
                  <a:srgbClr val="FF0000"/>
                </a:solidFill>
              </a:rPr>
              <a:t>профориентационных</a:t>
            </a:r>
            <a:r>
              <a:rPr lang="ru-RU" sz="3200" b="1" dirty="0">
                <a:solidFill>
                  <a:srgbClr val="FF0000"/>
                </a:solidFill>
              </a:rPr>
              <a:t> элементов в </a:t>
            </a:r>
            <a:r>
              <a:rPr lang="ru-RU" sz="3200" b="1" dirty="0" smtClean="0">
                <a:solidFill>
                  <a:srgbClr val="FF0000"/>
                </a:solidFill>
              </a:rPr>
              <a:t>УМК</a:t>
            </a:r>
            <a:endParaRPr lang="ru-RU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23882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827584" y="2564904"/>
            <a:ext cx="7704856" cy="3369761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УМК требуют от учителя значительной дополнительной работы по </a:t>
            </a:r>
            <a:r>
              <a:rPr lang="ru-RU" sz="2400" dirty="0" err="1" smtClean="0"/>
              <a:t>актуализации,систематизаци«очеловечиванию»информации</a:t>
            </a:r>
            <a:r>
              <a:rPr lang="ru-RU" sz="2400" dirty="0" smtClean="0"/>
              <a:t>.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2400" dirty="0" smtClean="0"/>
              <a:t>Необходимо активно дополнять материал УМК современными </a:t>
            </a:r>
            <a:r>
              <a:rPr lang="ru-RU" sz="2400" dirty="0" err="1" smtClean="0"/>
              <a:t>примерами,рассказами</a:t>
            </a:r>
            <a:r>
              <a:rPr lang="ru-RU" sz="2400" dirty="0" smtClean="0"/>
              <a:t> о профессиях и перспективных направлениях.</a:t>
            </a:r>
            <a:endParaRPr lang="ru-RU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683568" y="692696"/>
            <a:ext cx="7848872" cy="4824536"/>
          </a:xfrm>
        </p:spPr>
        <p:txBody>
          <a:bodyPr/>
          <a:lstStyle/>
          <a:p>
            <a:pPr marL="182880" indent="0">
              <a:buNone/>
            </a:pPr>
            <a:r>
              <a:rPr lang="ru-RU" b="0" dirty="0"/>
              <a:t/>
            </a:r>
            <a:br>
              <a:rPr lang="ru-RU" b="0" dirty="0"/>
            </a:br>
            <a:r>
              <a:rPr lang="ru-RU" sz="3600" b="0" dirty="0">
                <a:solidFill>
                  <a:srgbClr val="FF0000"/>
                </a:solidFill>
              </a:rPr>
              <a:t>Результат анализа УМК</a:t>
            </a:r>
            <a:br>
              <a:rPr lang="ru-RU" sz="3600" b="0" dirty="0">
                <a:solidFill>
                  <a:srgbClr val="FF0000"/>
                </a:solidFill>
              </a:rPr>
            </a:br>
            <a:r>
              <a:rPr lang="ru-RU" sz="3600" b="0" dirty="0" smtClean="0">
                <a:solidFill>
                  <a:srgbClr val="FF0000"/>
                </a:solidFill>
              </a:rPr>
              <a:t>        </a:t>
            </a:r>
            <a:endParaRPr lang="ru-RU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25122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817581" y="980728"/>
            <a:ext cx="7930883" cy="3944729"/>
          </a:xfrm>
        </p:spPr>
        <p:txBody>
          <a:bodyPr/>
          <a:lstStyle/>
          <a:p>
            <a:pPr marL="182880" indent="0">
              <a:buNone/>
            </a:pPr>
            <a:r>
              <a:rPr lang="ru-RU" b="0" dirty="0"/>
              <a:t/>
            </a:r>
            <a:br>
              <a:rPr lang="ru-RU" b="0" dirty="0"/>
            </a:br>
            <a:r>
              <a:rPr lang="ru-RU" sz="6000" b="0" dirty="0">
                <a:solidFill>
                  <a:srgbClr val="FF0000"/>
                </a:solidFill>
              </a:rPr>
              <a:t>Социальное значение физики</a:t>
            </a:r>
            <a:endParaRPr lang="ru-RU" sz="6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05368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899592" y="3933057"/>
            <a:ext cx="6211213" cy="2001608"/>
          </a:xfrm>
        </p:spPr>
        <p:txBody>
          <a:bodyPr>
            <a:noAutofit/>
          </a:bodyPr>
          <a:lstStyle/>
          <a:p>
            <a:r>
              <a:rPr lang="ru-RU" sz="2400" dirty="0" smtClean="0"/>
              <a:t>Практически все ключевые технологии последних столетий–от паровой машины до интернета ,от электричества до генной инженерии–основаны на физических открытиях.</a:t>
            </a:r>
            <a:endParaRPr lang="ru-RU" sz="2400" dirty="0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683569" y="1484784"/>
            <a:ext cx="7056784" cy="2232247"/>
          </a:xfrm>
        </p:spPr>
        <p:txBody>
          <a:bodyPr/>
          <a:lstStyle/>
          <a:p>
            <a:pPr marL="182880" indent="0">
              <a:buNone/>
            </a:pPr>
            <a:r>
              <a:rPr lang="ru-RU" b="0" dirty="0"/>
              <a:t/>
            </a:r>
            <a:br>
              <a:rPr lang="ru-RU" b="0" dirty="0"/>
            </a:br>
            <a:r>
              <a:rPr lang="ru-RU" sz="3600" b="0" dirty="0">
                <a:solidFill>
                  <a:srgbClr val="FF0000"/>
                </a:solidFill>
              </a:rPr>
              <a:t>Физика –двигатель технологического прогресса</a:t>
            </a:r>
            <a:br>
              <a:rPr lang="ru-RU" sz="3600" b="0" dirty="0">
                <a:solidFill>
                  <a:srgbClr val="FF0000"/>
                </a:solidFill>
              </a:rPr>
            </a:br>
            <a:endParaRPr lang="ru-RU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34620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395536" y="4149080"/>
            <a:ext cx="8064896" cy="2160239"/>
          </a:xfrm>
        </p:spPr>
        <p:txBody>
          <a:bodyPr>
            <a:normAutofit fontScale="92500" lnSpcReduction="10000"/>
          </a:bodyPr>
          <a:lstStyle/>
          <a:p>
            <a:endParaRPr lang="ru-RU" dirty="0"/>
          </a:p>
          <a:p>
            <a:r>
              <a:rPr lang="ru-RU" sz="2600" dirty="0" smtClean="0"/>
              <a:t>Физика лежит в основе </a:t>
            </a:r>
            <a:r>
              <a:rPr lang="ru-RU" sz="2600" dirty="0" err="1" smtClean="0"/>
              <a:t>поиска,добычи,преобразования</a:t>
            </a:r>
            <a:r>
              <a:rPr lang="ru-RU" sz="2600" dirty="0" smtClean="0"/>
              <a:t>   и эффективного использования энергоресурсов. Развитие физики напрямую связано с решением глобальных проблем энергетической безопасности и устойчивого развития</a:t>
            </a:r>
            <a:endParaRPr lang="ru-RU" sz="2600" dirty="0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755576" y="1052736"/>
            <a:ext cx="7237356" cy="3384376"/>
          </a:xfrm>
        </p:spPr>
        <p:txBody>
          <a:bodyPr/>
          <a:lstStyle/>
          <a:p>
            <a:pPr marL="182880" indent="0">
              <a:buNone/>
            </a:pPr>
            <a:r>
              <a:rPr lang="ru-RU" b="0" dirty="0"/>
              <a:t/>
            </a:r>
            <a:br>
              <a:rPr lang="ru-RU" b="0" dirty="0"/>
            </a:br>
            <a:r>
              <a:rPr lang="ru-RU" sz="4400" b="0" dirty="0">
                <a:solidFill>
                  <a:srgbClr val="FF0000"/>
                </a:solidFill>
              </a:rPr>
              <a:t>Физика –основа энергетики и ресурсосбережения</a:t>
            </a:r>
            <a:br>
              <a:rPr lang="ru-RU" sz="4400" b="0" dirty="0">
                <a:solidFill>
                  <a:srgbClr val="FF0000"/>
                </a:solidFill>
              </a:rPr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6341224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3140968"/>
            <a:ext cx="7560840" cy="3168352"/>
          </a:xfrm>
        </p:spPr>
        <p:txBody>
          <a:bodyPr/>
          <a:lstStyle/>
          <a:p>
            <a:pPr marL="0" indent="0">
              <a:buNone/>
            </a:pPr>
            <a:r>
              <a:rPr lang="ru-RU" b="0" dirty="0"/>
              <a:t/>
            </a:r>
            <a:br>
              <a:rPr lang="ru-RU" b="0" dirty="0"/>
            </a:br>
            <a:r>
              <a:rPr lang="ru-RU" sz="2800" b="0" dirty="0" smtClean="0"/>
              <a:t>Современная диагностика(</a:t>
            </a:r>
            <a:r>
              <a:rPr lang="ru-RU" sz="2800" b="0" dirty="0" err="1" smtClean="0"/>
              <a:t>рентген,УЗИ,МРТ</a:t>
            </a:r>
            <a:r>
              <a:rPr lang="ru-RU" sz="2800" b="0" dirty="0"/>
              <a:t>),</a:t>
            </a:r>
            <a:r>
              <a:rPr lang="ru-RU" sz="2800" b="0" dirty="0" smtClean="0"/>
              <a:t>лучевая </a:t>
            </a:r>
            <a:r>
              <a:rPr lang="ru-RU" sz="2800" b="0" dirty="0" err="1" smtClean="0"/>
              <a:t>терапия,лазерная</a:t>
            </a:r>
            <a:r>
              <a:rPr lang="ru-RU" sz="2800" b="0" dirty="0" smtClean="0"/>
              <a:t> </a:t>
            </a:r>
            <a:r>
              <a:rPr lang="ru-RU" sz="2800" b="0" dirty="0" err="1" smtClean="0"/>
              <a:t>хирургия,разработка</a:t>
            </a:r>
            <a:r>
              <a:rPr lang="ru-RU" sz="2800" b="0" dirty="0" smtClean="0"/>
              <a:t> биосовместимых материалов–все это области прикладной физики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 dirty="0"/>
          </a:p>
          <a:p>
            <a:pPr marL="45720" indent="0">
              <a:buNone/>
            </a:pPr>
            <a:r>
              <a:rPr lang="ru-RU" sz="4400" dirty="0">
                <a:solidFill>
                  <a:srgbClr val="FF0000"/>
                </a:solidFill>
              </a:rPr>
              <a:t>Медицина и качество жизни</a:t>
            </a:r>
          </a:p>
        </p:txBody>
      </p:sp>
    </p:spTree>
    <p:extLst>
      <p:ext uri="{BB962C8B-B14F-4D97-AF65-F5344CB8AC3E}">
        <p14:creationId xmlns:p14="http://schemas.microsoft.com/office/powerpoint/2010/main" val="2860976836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119</TotalTime>
  <Words>330</Words>
  <Application>Microsoft Office PowerPoint</Application>
  <PresentationFormat>Экран (4:3)</PresentationFormat>
  <Paragraphs>74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Воздушный поток</vt:lpstr>
      <vt:lpstr>   Анализ профориентационного потенциала учебного содержания учебного предмета «Физика»</vt:lpstr>
      <vt:lpstr>Презентация PowerPoint</vt:lpstr>
      <vt:lpstr>Презентация PowerPoint</vt:lpstr>
      <vt:lpstr>           Фрагментарность             Архаичность примеров  Недостаток информации о современных направлениях  Слабая связь с IT </vt:lpstr>
      <vt:lpstr> Результат анализа УМК         </vt:lpstr>
      <vt:lpstr> Социальное значение физики</vt:lpstr>
      <vt:lpstr> Физика –двигатель технологического прогресса </vt:lpstr>
      <vt:lpstr> Физика –основа энергетики и ресурсосбережения </vt:lpstr>
      <vt:lpstr> Современная диагностика(рентген,УЗИ,МРТ),лучевая терапия,лазерная хирургия,разработка биосовместимых материалов–все это области прикладной физики</vt:lpstr>
      <vt:lpstr> Физические методы позволяют изучать структуру и эволюцию Вселенной,исследовать другие планеты,мониторить состояние Земли с помощью спутников и наземных комплексов.</vt:lpstr>
      <vt:lpstr> Национальная безопа сность и оборона</vt:lpstr>
      <vt:lpstr> Решение глобальных проблем</vt:lpstr>
      <vt:lpstr> Выбирая профессию,связанную с физикой,вы выбираете не просто работу,вы выбираете возможность реально влиять на ход развития человечества,решать актуальные проблемы,создавать будущее.Это профессии  высокой социальной значимости и ответственности.</vt:lpstr>
      <vt:lpstr>Презентация PowerPoint</vt:lpstr>
      <vt:lpstr>Презентация PowerPoint</vt:lpstr>
      <vt:lpstr> Ключевые задачи </vt:lpstr>
      <vt:lpstr> Для государства –способствует формированию кадрового резерва для наукоемких отраслей и технологического развития страны</vt:lpstr>
      <vt:lpstr> Задача учителя –выйти за рамки учебника, наполнить уроки физики живыми примерами современных профессий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Анализ профориентационного потенциала учебного содержания учебного предмета «Физика»</dc:title>
  <dc:creator>Ирина</dc:creator>
  <cp:lastModifiedBy>Ирина</cp:lastModifiedBy>
  <cp:revision>13</cp:revision>
  <dcterms:created xsi:type="dcterms:W3CDTF">2025-11-16T15:06:46Z</dcterms:created>
  <dcterms:modified xsi:type="dcterms:W3CDTF">2025-11-22T16:36:16Z</dcterms:modified>
</cp:coreProperties>
</file>