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  <p:sldId id="291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однкнр</a:t>
            </a:r>
            <a:endParaRPr lang="ru-RU" b="1" dirty="0" smtClean="0"/>
          </a:p>
          <a:p>
            <a:r>
              <a:rPr lang="ru-RU" b="1" dirty="0" smtClean="0"/>
              <a:t>5 класс</a:t>
            </a:r>
            <a:endParaRPr lang="ru-RU" b="1" dirty="0" smtClean="0"/>
          </a:p>
          <a:p>
            <a:r>
              <a:rPr lang="ru-RU" b="1" dirty="0" smtClean="0"/>
              <a:t>Урок №8</a:t>
            </a:r>
            <a:endParaRPr lang="ru-RU" b="1" dirty="0" smtClean="0"/>
          </a:p>
          <a:p>
            <a:r>
              <a:rPr lang="ru-RU" b="1" dirty="0" smtClean="0"/>
              <a:t>26.10.22</a:t>
            </a:r>
            <a:endParaRPr lang="ru-RU" b="1" dirty="0" smtClean="0"/>
          </a:p>
          <a:p>
            <a:r>
              <a:rPr lang="ru-RU" b="1" dirty="0" smtClean="0"/>
              <a:t>Учитель </a:t>
            </a:r>
            <a:r>
              <a:rPr lang="ru-RU" b="1" dirty="0" err="1" smtClean="0"/>
              <a:t>Папазян</a:t>
            </a:r>
            <a:r>
              <a:rPr lang="ru-RU" b="1" dirty="0" smtClean="0"/>
              <a:t> С.В. </a:t>
            </a:r>
            <a:endParaRPr lang="ru-RU" b="1" dirty="0" smtClean="0"/>
          </a:p>
          <a:p>
            <a:pPr algn="ctr"/>
            <a:r>
              <a:rPr lang="ru-RU" sz="3200" b="1" dirty="0" smtClean="0"/>
              <a:t>Тема урока: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Крылатые выражения из Старого Завета </a:t>
            </a:r>
            <a:endParaRPr lang="ru-RU" sz="3200" b="1" dirty="0"/>
          </a:p>
        </p:txBody>
      </p:sp>
      <p:pic>
        <p:nvPicPr>
          <p:cNvPr id="40962" name="Picture 2" descr="https://im3-tub-ru.yandex.net/i?id=fc594c50f528f6f4ac1ed1b449789170&amp;n=33&amp;h=215&amp;w=40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428868"/>
            <a:ext cx="9144000" cy="44291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barnascha.narod.ru/pict/schnorr/3/11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85852" y="0"/>
            <a:ext cx="7072330" cy="5934061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85720" y="6000768"/>
            <a:ext cx="8858280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Во главе угла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(главное, приоритетное).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Камень, который отвергли строители,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соделался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главою угла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barnascha.narod.ru/pict/schnorr/3/11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38252" y="152400"/>
            <a:ext cx="7072330" cy="593406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oldmastersgallery.ru/wp-content/uploads/2016/03/rembrandt-vozvrashhenie-bludnogo-syna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5357818" cy="6836576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500694" y="0"/>
            <a:ext cx="3643306" cy="50167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Возвращение блудного сына.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Блудный сын (раскаявшийся отступник). Из притчи о блудном сыне, повествующей о том, как один из сыновей, истребовав свою долю наследства, ушёл из отчего дома и стал вести беспутный образ жизни, пока не расточил всё наследство и не стал терпеть нужду и унижения. Вернувшись с раскаянием к отцу, был им с радостью прощён.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oldmastersgallery.ru/wp-content/uploads/2016/03/rembrandt-vozvrashhenie-bludnogo-syna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5357818" cy="68365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s1.livemaster.ru/storage/73/46/32fb750240249b1cbc189aea22rm--kartiny-panno-volk-v-ovechej-shkur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5143499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214942" y="0"/>
            <a:ext cx="3929058" cy="64940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Волк в овечьей шкуре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(лицемер, прикрывающий своё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злонамерение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мнимым благочестием).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Берегитесь лжепророков, которые приходят к вам в овечьей одежде, а внутри суть волки хищные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98.img.avito.st/640x480/51260539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4857752" cy="6858003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929190" y="0"/>
            <a:ext cx="4214810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Врачу,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исцелися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сам.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Церковнославянский текст выражения: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Врач! исцели самого себя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Здесь Иисус Христос приводит известную в древнем мире пословицу, означающую: прежде чем давать советы другим, обрати внимание на себя.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astro-media.ru/wp-content/uploads/2015/06/Vremya-sobirat-kamni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215074" cy="68580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357950" y="0"/>
            <a:ext cx="2786050" cy="65556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Время разбрасывать камни, время собирать камни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(всему своё время).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Всему своё время, и время всякой вещи под небом: время рождаться, и время умирать; ...время разбрасывать камни, и время собирать камни; ...время войне, и время миру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Вторая часть выражения (время собирать камни) употребляется в значении: время созидания.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5IJCxcXRS3c/hqdefaul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71546"/>
            <a:ext cx="6381761" cy="478632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388" y="0"/>
            <a:ext cx="2714612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Выпить чашу до дна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(претерпеть испытание до конца).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Воспряни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воспряни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, восстань, Иерусалим, ты, который из руки Господа выпил чашу ярости Его, выпил до дна чашу опьянения, осушил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like-news.ru/uploads/posts/2014-04/139846609041144855927.jpe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71546"/>
            <a:ext cx="6324600" cy="474345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357950" y="0"/>
            <a:ext cx="2786050" cy="61247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Всякой твари по паре.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Из повествования о всемирном потопе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об обитателях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Ноевого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ковчега. Употребляется в ироническом смысле по отношению к пёстрой компании.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usknife.com/uploads/post-338-0-98439000-141873175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5786" y="0"/>
            <a:ext cx="7620000" cy="5643578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5572140"/>
            <a:ext cx="914400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Глас вопиющего в пустыне.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Выражение из Ветхого Завета . Цитируется в Новом Завете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 отношению к Иоанну Крестителю. Употребляется в значении: отчаянный призыв.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kg-images.de/Docs/AKG/Media/TR5/b/9/a/f/AKG39612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8929718" cy="6115278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6357958"/>
            <a:ext cx="91440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Гога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Магога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(нечто страшное, свирепое).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Гог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свирепый царь царства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Магог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ivno-znamenie.prihod.ru/files/2016/04/Golgota_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001595" cy="5643578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5643578"/>
            <a:ext cx="9144000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Голгофа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место, где был распят Христос.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И, неся крест Свой, Он вышел на место, называемое Лобное, по-еврейски Голгофа; там распяли Его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Употребляется как символ страдания. В этом же значении применяется выражение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крестный путь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путь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Христа на Голгофу.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s1.ppt4web.ru/images/3958/62788/640/img3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ovaya.com.ua/images/m-00029856-a-0000601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71546"/>
            <a:ext cx="6841259" cy="5000636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929454" y="0"/>
            <a:ext cx="2214546" cy="68634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Голубь мира.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Из повествования о всемирном потопе. Голубь, выпущенный Ноем из ковчега, принёс ему масличный лист, как свидетельство того, что потоп окончился, появилась суша, гнев Божий сменился милостью. С тех пор голубь с масличной (оливковой) ветвью стал символом примирения.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rosti.ru/patterns/00/09/dd/164235d184/preview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7500958" cy="66972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72396" y="1"/>
            <a:ext cx="15716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Грехи молодости.</a:t>
            </a:r>
            <a:r>
              <a:rPr lang="ru-RU" sz="3200" dirty="0" smtClean="0"/>
              <a:t> «Грехи юности моей... не вспоминай... Господи!».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ortamur.ru/upload/blog/270/1d570ca7846932d55ac5ed09c4b75ba1679a_castelo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673780" cy="6858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715140" y="0"/>
            <a:ext cx="2428860" cy="65556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Дом, построенный на песке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(нечто зыбкое, непрочное).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А всякий, кто слушает сии слова Мои и не исполняет их, уподобится человеку безрассудному, который построил дом свой на песке; и пошёл дождь, и разлились реки, и подули ветры, и налегли на дом тот; и он упал, и было падение его великое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zagadki.biz/im2rom/138820597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61087" cy="3929066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3929066"/>
            <a:ext cx="9144000" cy="2554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Допотопные времена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 также: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допотопная техника, допотопные суждения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 т.п. Употребляется в значении: очень древнее, существовавшее чуть ли не до всемирного потопа.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apologet.spb.ru/images/st/1585/img_1585_7f9bade566adc4a44b649adebd0da2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5811862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786446" y="0"/>
            <a:ext cx="3357554" cy="60016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Жнёт, где не сеял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(пользуется плодами чужого труда).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Жнёшь, где не сеял, и собираешь, где не рассыпал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Берёшь, чего не клал, и жнёшь, чего не сеял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otvet.imgsmail.ru/download/u_f0f6b46b13626036494c06f35b00c361_80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5929322" cy="5857892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929322" y="0"/>
            <a:ext cx="3214678" cy="61863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Запретный плод.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Из повествования о древе познания добра и зла, плоды которого Бог запретил срывать Адаму и Еве.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artnow.ru/img/767000/76775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5286388"/>
            <a:ext cx="9144000" cy="1631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Земля обетованная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(благодатное место). Земля, обещанная Богом иудейскому народу (древняя Палестина) при избавлении от египетского рабства.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 иду избавить его от руки Египтян и вывести его из земли сей и ввести его в землю хорошую и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пространную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Обетованной (обещанной) названа эта земля апостолом Павлом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s633426.vk.me/v633426161/159dd/7tyjKTRoIG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5753100" cy="5076826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786446" y="0"/>
            <a:ext cx="3357554" cy="56938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Змий-искуситель.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Сатана в образе змея соблазнил Еву вкусить плоды с запретного дерева познания добра и зла, за что она вместе с Адамом, которого угостила этими плодами, была изгнана из рая.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45.radikal.ru/i107/1311/b2/8751b3f64f3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4611231"/>
            <a:ext cx="9144000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Золотой телец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(богатство, власть денег). Из библейского повествования о поклонении иудеями во время странствия по пустыне вместо Бога тельцу, сделанному из золота.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bhl.com.ua/uploads/posts/2014-04/1397420577_409mla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"/>
            <a:ext cx="7572395" cy="5024338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5072074"/>
            <a:ext cx="9144000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Избиение младенцев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(расправа над беззащитными). Когда царю Ироду стало известно, что в Вифлееме родился Христос, он велел убить всех младенцев возрастом до двух лет. Сын Ирода, Ирод Антипа, также был жестоким человеком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по его приказу был обезглавлен Иоанн Креститель. Имя Ирод, как символ жестокости, стало нарицательным, так же как и другие библейские имена: Голиаф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великан, Иуда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предатель, Каин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братоубийца.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6/03/08/405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357950" cy="606548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357950" y="0"/>
            <a:ext cx="2786050" cy="5509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В поте лица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(тяжким трудом).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В поте лица твоего будешь есть хлеб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 сказано Богом Адаму, изгоняемому из рая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tatic.diary.ru/userdir/1/2/5/5/125571/2265032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438650" cy="685800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500562" y="0"/>
            <a:ext cx="4643438" cy="50167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Камень преткновения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(препятствие на пути).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 будет Он... камнем преткновения, и скалою соблазна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Цитата из Ветхого завета. Часто цитируется в Новом Завете.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radiovera.ru/wp-content/uploads/2014/02/apokalipsis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71546"/>
            <a:ext cx="6000750" cy="4867276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072198" y="0"/>
            <a:ext cx="3071802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Книга за семью печатями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(нечто недоступное).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 видел я в деснице у Сидящего на престоле книгу... запечатанную семью печатями. ...И никто не мог, ни на небе, ни на земле, ни под землёю, раскрыть сию книгу, ни посмотреть в нее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4.bp.blogspot.com/-sbT4iPRHCe4/VWhFUH5jDYI/AAAAAAAACww/IHTL6yDGL4E/s1600/Aaron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7077075" cy="5257801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7215206" y="0"/>
            <a:ext cx="1928794" cy="62478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Козёл отпущения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(существо, несущее ответственность за других). Животное, на которое символически возлагались грехи, совершенные всем израильским народом, после чего козёл изгонялся (отпускался) в пустыню.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anizosya.com/image/Blog/Kruiz/Rodos/7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7715272" cy="5039344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5072074"/>
            <a:ext cx="9144000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Колосс на глиняных ногах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(нечто грандиозное с виду, но имеющее легко уязвимые места). Из библейского рассказа о сне царя Навуходоносора, в котором он увидел огромного металлического истукана (колосса) на глиняных ногах, рухнувшего от удара камня.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hramgusev.prihod.ru/users/29/129/editor_files/image/5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928670"/>
            <a:ext cx="6667500" cy="54864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786578" y="0"/>
            <a:ext cx="2357422" cy="56938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Не сотвори себе кумира.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Выражение из второй заповеди Божьей, запрещающей поклонятся ложным богам, идолам.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photographers.ua/thumbnails/pictures/30915/800x037722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786578" cy="5999185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929454" y="0"/>
            <a:ext cx="2214546" cy="56323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Неопалимая купина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(символ вечного, непреходящего). Горящий, но несгорающий куст терновника, в пламени которого Ангел Господень явился Моисею.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photographers.ua/thumbnails/pictures/30915/800x037722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" y="152400"/>
            <a:ext cx="6786578" cy="5999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primavardhana.files.wordpress.com/2015/04/sodom_gomorrah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7215206" cy="528678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5357826"/>
            <a:ext cx="9144000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Содом и Гоморра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(распущенность, а также крайняя неразбериха). Из библейского повествования о городах Содоме и Гоморре, которые Бог покарал за распущенные нравы их жителей.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usana.ru/files/2186/573/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643050"/>
            <a:ext cx="5572131" cy="409575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643570" y="214290"/>
            <a:ext cx="3500430" cy="65556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Вавилонское столпотворение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(в переносном смысле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суматоха, полный беспорядок). На церковнославянском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столпотворение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строительство столпа, башни. В книге Бытия рассказано о попытке людей построить в городе Вавилоне башню до небес, чтобы осуществить свои честолюбивые планы и обессмертить себя в глазах потомков. Бог наказал возгордившихся людей и, смешав их языки так, что они перестали понимать друг друга, рассеял их по всей земле.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liveinternet.ru/images/attach/c/1/56/126/56126047_WorldOfTanks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00108"/>
            <a:ext cx="6011691" cy="4714884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000760" y="0"/>
            <a:ext cx="3143240" cy="6370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Валаамова ослица.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Ослица прорицателя Валаама заговорила человеческим языком, протестуя против побоев. Выражение применяется в ироническом смысле по отношению к неожиданно заговорившему, обычно молчаливому человеку.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3-tub-ru.yandex.net/i?id=a77f0c561f21f525ed18d579d7c61f3b&amp;n=33&amp;h=215&amp;w=30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357298"/>
            <a:ext cx="5795412" cy="4071942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857884" y="0"/>
            <a:ext cx="3286116" cy="6370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Валтасаров пир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(беззаботное времяпрепровождение в преддверии приближающейся беды). В книге Даниила рассказано о том, как во время пира халдейского царя Валтасара таинственной рукой на стене были начертаны пророческие слова о близкой его гибели. В ту же ночь Валтасар был убит.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hrapov.net/caches/image/5596e03eee00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0"/>
            <a:ext cx="5539579" cy="6858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500694" y="0"/>
            <a:ext cx="3643306" cy="64940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Вернуться на круги своя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(возвращение к началу какого-либо жизненного этапа).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 возвращается ветер на круги свои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(по-церковнославянски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на круги своя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-p_D0Y_f2JEg/T2NIbavBl4I/AAAAAAAAENw/yU5wkmAunP8/s1600/Nikolai_Bodarevsky_001.jpe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1785926"/>
            <a:ext cx="5929322" cy="3643314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000760" y="285728"/>
            <a:ext cx="3143240" cy="50167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Власть предержащие.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Всякая душа да будет покорна высшим властям, ибо нет власти не от Бога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В этом выражении апостол Павел говорит о принципе гражданской жизни христианина. По-церковнославянски высшим властям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властем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предержащим. Употребляется в ироническом смысле по отношению к начальству.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pp.vk.me/c405626/v405626824/529d/SmwKufQrFig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285860"/>
            <a:ext cx="5753100" cy="4114801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786446" y="0"/>
            <a:ext cx="3357554" cy="56323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Внести свою лепту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(внести посильный вклад). Лепта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мелкая медная монета. По словам Иисуса, две лепты вдовы, положенные в храмовую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жертвенницу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стоили гораздо больше богатых пожертвований, т.к. она отдала всё, что имела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7186</Words>
  <Application>WPS Presentation</Application>
  <PresentationFormat>Экран (4:3)</PresentationFormat>
  <Paragraphs>77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8" baseType="lpstr">
      <vt:lpstr>Arial</vt:lpstr>
      <vt:lpstr>SimSun</vt:lpstr>
      <vt:lpstr>Wingdings</vt:lpstr>
      <vt:lpstr>Wingdings 2</vt:lpstr>
      <vt:lpstr>Helvetica</vt:lpstr>
      <vt:lpstr>Times New Roman</vt:lpstr>
      <vt:lpstr>Calibri</vt:lpstr>
      <vt:lpstr>Helvetica</vt:lpstr>
      <vt:lpstr>Franklin Gothic Book</vt:lpstr>
      <vt:lpstr>Microsoft YaHei</vt:lpstr>
      <vt:lpstr>Arial Unicode MS</vt:lpstr>
      <vt:lpstr>Трек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2016-10-24T08:56:00Z</dcterms:created>
  <dcterms:modified xsi:type="dcterms:W3CDTF">2025-10-30T16:27:01Z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683A3EB8D7CE44D79137EBA72E8247C9_12</vt:lpwstr>
  </property>
  <property fmtid="{D5CDD505-2E9C-101B-9397-08002B2CF9AE}" pid="3" name="KSOProductBuildVer">
    <vt:lpwstr>1049-12.2.0.23131</vt:lpwstr>
  </property>
</Properties>
</file>