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21"/>
  </p:notesMasterIdLst>
  <p:sldIdLst>
    <p:sldId id="262" r:id="rId2"/>
    <p:sldId id="263" r:id="rId3"/>
    <p:sldId id="270" r:id="rId4"/>
    <p:sldId id="271" r:id="rId5"/>
    <p:sldId id="272" r:id="rId6"/>
    <p:sldId id="273" r:id="rId7"/>
    <p:sldId id="291" r:id="rId8"/>
    <p:sldId id="292" r:id="rId9"/>
    <p:sldId id="279" r:id="rId10"/>
    <p:sldId id="280" r:id="rId11"/>
    <p:sldId id="274" r:id="rId12"/>
    <p:sldId id="275" r:id="rId13"/>
    <p:sldId id="260" r:id="rId14"/>
    <p:sldId id="265" r:id="rId15"/>
    <p:sldId id="264" r:id="rId16"/>
    <p:sldId id="276" r:id="rId17"/>
    <p:sldId id="290" r:id="rId18"/>
    <p:sldId id="277" r:id="rId19"/>
    <p:sldId id="28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4" autoAdjust="0"/>
    <p:restoredTop sz="94737" autoAdjust="0"/>
  </p:normalViewPr>
  <p:slideViewPr>
    <p:cSldViewPr>
      <p:cViewPr varScale="1">
        <p:scale>
          <a:sx n="66" d="100"/>
          <a:sy n="66" d="100"/>
        </p:scale>
        <p:origin x="14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1A0D643-8710-4A41-A5BD-C2BE4650DE5C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6E1D7F-2B8E-4EF5-A89E-36F6AD48418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D1DA25-0D0E-45B0-BD99-DDFEF0C22E08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BCFE-7ECD-49D9-80AA-3D3ADDB4D7EF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975CBD3-58A0-44B3-8DEA-069CD2BD9D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332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EEE10-267B-4831-A924-5855A36E3010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80453-9B02-4FEC-85FE-E8A41B6AAD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861071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EF4D8-D61C-49C0-81E5-0A4A0F8B4E56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683FD9-9E03-4893-B7BF-8ACFBFFB96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93783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BA230-B2EE-475D-B878-58D08C79B046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29FA04-EBC9-4753-B14A-6D38C18009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11793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D7955-1999-445D-A1BE-712E255F32FD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E8698C-C2A0-454A-87E3-EF90733A37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89075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99F23-DFC0-4D64-BB82-1E4F5000FE09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DAAB1-FAB8-467D-83AD-19CE83CAD2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76987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6CD11-2EDE-4006-8DB4-7B606465346F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50FA0-41CF-4E99-9EFD-5EFEAD27F9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93403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CC81C-AD9D-4492-BAC2-FE12144F0B69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FBBA4-EF72-4023-BB2D-D2CA661AE4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77955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6DC84-6744-4D04-A652-62171C7486D8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581A0C-BC0F-488D-9730-6A6812789F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530106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4F30D-8102-4BEF-AF99-75D101C88049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EE71E-54A9-49C2-9FA6-CDA04F6F75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22334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19B31-2A2C-4CC9-8A82-1E2D01C4AA8F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D11D5-6480-45B2-B518-9CF362F405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60697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5325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pic>
          <p:nvPicPr>
            <p:cNvPr id="1033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ACC714F-BA54-4CCE-B559-BF9FB39331BA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CD2512CD-3029-48E0-B71E-476ABC36FC9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P spid="5325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25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25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25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25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25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5" name="Picture 3" descr="boy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0" y="0"/>
            <a:ext cx="1841500" cy="22320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075" name="Picture 4" descr="b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371975"/>
            <a:ext cx="41402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go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177958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4953000" y="3357563"/>
            <a:ext cx="419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205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339975" y="2781300"/>
            <a:ext cx="6804025" cy="22320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ПРАВА И ОБЯЗАННОСТИ УЧАСТНИКОВ ОБРАЗОВАТЕЛЬНОГО ПРОЦЕССА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еще …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Право на выбор формы образования;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Право на ознакомление с уставом и правилами внутреннего распорядка;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Право на защиту от перегрузок;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Право на защиту от информации;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Право знать о поставленных ему оценках;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Заблаговременное уведомление о сроках и объеме контрольных работ;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Свобода получения информации;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Право на защиту от давления со стороны учителей;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Право быть выслушанным учителем, классным руководителем, администрацией;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Ученики обязаны</a:t>
            </a:r>
            <a:r>
              <a:rPr lang="ru-RU" dirty="0" smtClean="0">
                <a:latin typeface="Comic Sans MS" pitchFamily="66" charset="0"/>
              </a:rPr>
              <a:t>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Уважать достоинство обучающихся, работников школы и родителей;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Без опозданий приходить в школу;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Выполнять домашние задания;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Приносить на занятия все необходимые учебники, тетради, пособия;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разрешается жевать жевательную резинку, пользоваться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гаджетами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уроках;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Запрещается употреблять непристойные выражения и жесты;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Нельзя без разрешения классного руководителя уходить из школы в урочное время;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 учащиеся принимают участие в мероприятиях по благоустройству школы и школьной территории, в меру своих физических возможностей;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Права и обязанности учителя</a:t>
            </a:r>
          </a:p>
        </p:txBody>
      </p:sp>
      <p:sp>
        <p:nvSpPr>
          <p:cNvPr id="20483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38400" y="1600200"/>
            <a:ext cx="3141663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защиту профессиональной чести и достоинства;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Требовать от учащихся соблюдения правил школьной жизни;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деликатной форме высказывать претензии к ученику;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Требовать от родителей создания нормальных условий для учебы ребенка;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Требовать от родителей посещения родительских собраний…</a:t>
            </a:r>
          </a:p>
        </p:txBody>
      </p:sp>
      <p:sp>
        <p:nvSpPr>
          <p:cNvPr id="20484" name="Rectangle 1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97538" y="1600200"/>
            <a:ext cx="3141662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Уважать человеческое достоинство;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Быть нравственным примером для своих учеников;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Уважать право ребенка на собственное мнение и убеждение;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Нести ответственность за жизнь и здоровье учащихся  на своем уроке;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выгонять ученика с урока, даже если он нарушает дисциплину, а передать администрации;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задавать домашнее задание на каникулы, кроме чтения художественной литературы…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Права  родителей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Воспитывать ребенка и нести ответственность за его развитие; </a:t>
            </a:r>
          </a:p>
          <a:p>
            <a:pPr eaLnBrk="1" hangingPunct="1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Требовать соблюдения прав ребенка;</a:t>
            </a:r>
          </a:p>
          <a:p>
            <a:pPr eaLnBrk="1" hangingPunct="1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ознакомление с Уставом школы и другими документами;</a:t>
            </a:r>
          </a:p>
          <a:p>
            <a:pPr eaLnBrk="1" hangingPunct="1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полную информацию об учебном процессе</a:t>
            </a:r>
          </a:p>
          <a:p>
            <a:pPr eaLnBrk="1" hangingPunct="1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дополнительную встречу с учителем (после уроков), если родитель считает что на то есть основание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Обязанности родителей</a:t>
            </a:r>
            <a:endParaRPr lang="ru-RU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Обеспечивать получение детьми среднего общего образования;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Обеспечивать и защищать права и интересы своих детей;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Выполнять Устав школы;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Обеспечить ребенка всем необходимым для посещения школы;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Контролировать посещаемость уроков, выполнение домашних заданий и результаты учебного процесса;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Следить за внешним видом и поведением детей</a:t>
            </a:r>
          </a:p>
          <a:p>
            <a:pPr eaLnBrk="1" hangingPunct="1">
              <a:defRPr/>
            </a:pPr>
            <a:endParaRPr lang="ru-RU" sz="1800" dirty="0" smtClean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643563" y="1600200"/>
            <a:ext cx="3286125" cy="4495800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Регулярно посещать родительские собрания, посещать школу по вызову классного руководителя или администрации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Отпускать ребёнка на внеклассные мероприятия, если ребёнок здоров и сам того желает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Соблюдать внутренний распорядок дня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случае причинения ущерба имущества школы родители обязаны возместить его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случае академической задолженности у обучающегося ответственность за ликвидацию возлагается на родителей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Права и обязанности администрации 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38400" y="1600200"/>
            <a:ext cx="3141663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Требовать от учащихся соблюдения правил школьной жизни, уважения к традициям учебного учреждения;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Вносить предложения о совершенствовании деятельности школы;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97538" y="1600200"/>
            <a:ext cx="3141662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Способствовать созданию благоприятной атмосферы  и морально-психологического климата для каждого отдельного ученика;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Защищать права и свободы обучающихся и работников образовательного учреждения, нести ответственность за их жизнь, здоровье и безопасность в школе;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Помогать учащимся решать проблемы, возникающие в отношениях с педагогами, товарищами и родителями;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Следить за качеством образования…..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sz="4800" dirty="0" smtClean="0">
              <a:solidFill>
                <a:schemeClr val="tx2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4800" dirty="0" smtClean="0">
                <a:solidFill>
                  <a:schemeClr val="tx2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500063"/>
            <a:ext cx="6400800" cy="9477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УЧАСТНИКИ ОБРАЗОВАТЕЛЬНОГО ПРОЦЕССА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195513" y="25654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УЧЕНИКИ</a:t>
            </a:r>
          </a:p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УЧИТЕЛЯ </a:t>
            </a:r>
          </a:p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ШКОЛЫ</a:t>
            </a:r>
          </a:p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059113"/>
            <a:ext cx="7019925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2195513" y="395288"/>
            <a:ext cx="6524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Права  учащихся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ЛЬЯ\Desktop\062475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ЛЬЯ\Deskt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1655</TotalTime>
  <Words>505</Words>
  <Application>Microsoft Office PowerPoint</Application>
  <PresentationFormat>Экран (4:3)</PresentationFormat>
  <Paragraphs>66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Wingdings</vt:lpstr>
      <vt:lpstr>Calibri</vt:lpstr>
      <vt:lpstr>Times New Roman</vt:lpstr>
      <vt:lpstr>Comic Sans MS</vt:lpstr>
      <vt:lpstr>План</vt:lpstr>
      <vt:lpstr>ПРАВА И ОБЯЗАННОСТИ УЧАСТНИКОВ ОБРАЗОВАТЕЛЬНОГО ПРОЦЕССА  </vt:lpstr>
      <vt:lpstr>УЧАСТНИКИ ОБРАЗОВАТЕЛЬНОГО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 еще …</vt:lpstr>
      <vt:lpstr>Ученики обязаны:</vt:lpstr>
      <vt:lpstr>Права и обязанности учителя</vt:lpstr>
      <vt:lpstr>Права  родителей</vt:lpstr>
      <vt:lpstr>         Обязанности родителей</vt:lpstr>
      <vt:lpstr>Права и обязанности администрации 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и обязанности участников образовательного процесса</dc:title>
  <dc:creator>Влад</dc:creator>
  <cp:lastModifiedBy>Lis</cp:lastModifiedBy>
  <cp:revision>153</cp:revision>
  <dcterms:created xsi:type="dcterms:W3CDTF">2010-01-19T15:52:24Z</dcterms:created>
  <dcterms:modified xsi:type="dcterms:W3CDTF">2022-09-15T20:38:51Z</dcterms:modified>
</cp:coreProperties>
</file>