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8588" autoAdjust="0"/>
  </p:normalViewPr>
  <p:slideViewPr>
    <p:cSldViewPr snapToGrid="0">
      <p:cViewPr varScale="1">
        <p:scale>
          <a:sx n="86" d="100"/>
          <a:sy n="86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32B2A-4ED9-4F64-8AC6-88DEB8827B4F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445C1-8CEB-48D2-B9A3-0615C5B200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3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445C1-8CEB-48D2-B9A3-0615C5B200D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2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6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9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0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6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5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03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1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6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5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7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6246-208A-4F22-8A20-7D89B36C236D}" type="datetimeFigureOut">
              <a:rPr lang="ru-RU" smtClean="0"/>
              <a:pPr/>
              <a:t>23.11.2025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22581-107C-4023-B81D-AA600950F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0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2%D0%BE%D0%B4%D1%8B%D1%80%D1%8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E%D1%82%D0%B5%D0%B7" TargetMode="External"/><Relationship Id="rId13" Type="http://schemas.openxmlformats.org/officeDocument/2006/relationships/image" Target="../media/image39.png"/><Relationship Id="rId3" Type="http://schemas.openxmlformats.org/officeDocument/2006/relationships/hyperlink" Target="https://ru.wikipedia.org/wiki/%D0%97%D1%80%D0%B8%D1%82%D0%B5%D0%BB%D1%8C%D0%BD%D0%B0%D1%8F_%D1%81%D0%B8%D1%81%D1%82%D0%B5%D0%BC%D0%B0" TargetMode="External"/><Relationship Id="rId7" Type="http://schemas.openxmlformats.org/officeDocument/2006/relationships/hyperlink" Target="https://ru.wikipedia.org/wiki/%D0%98%D0%BC%D0%BF%D0%BB%D0%B0%D0%BD%D1%82%D0%B0%D1%82" TargetMode="External"/><Relationship Id="rId12" Type="http://schemas.openxmlformats.org/officeDocument/2006/relationships/hyperlink" Target="https://ru.wikipedia.org/wiki/%D0%9E%D0%B1%D1%8A%D0%B5%D0%BA%D1%8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5%D1%82%D1%87%D0%B0%D1%82%D0%BA%D0%B0" TargetMode="External"/><Relationship Id="rId11" Type="http://schemas.openxmlformats.org/officeDocument/2006/relationships/hyperlink" Target="https://ru.wikipedia.org/wiki/%D0%9E%D1%87%D0%BA%D0%B8" TargetMode="External"/><Relationship Id="rId5" Type="http://schemas.openxmlformats.org/officeDocument/2006/relationships/hyperlink" Target="https://ru.wikipedia.org/wiki/%D0%93%D0%BB%D0%B0%D0%B7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ru.wikipedia.org/wiki/%D0%97%D1%80%D0%B5%D0%BD%D0%B8%D0%B5" TargetMode="External"/><Relationship Id="rId9" Type="http://schemas.openxmlformats.org/officeDocument/2006/relationships/hyperlink" Target="https://ru.wikipedia.org/w/index.php?title=%D0%9D%D0%B5%D0%B9%D1%80%D0%BE%D0%BD%D1%8B,_%D0%BF%D0%B0%D0%BB%D0%BE%D1%87%D0%BA%D0%B8_%D0%B8_%D0%BA%D0%BE%D0%BB%D0%B1%D0%BE%D1%87%D0%BA%D0%B8_%D1%81%D0%B5%D1%82%D1%87%D0%B0%D1%82%D0%BA%D0%B8&amp;action=edit&amp;redlink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5%D1%80%D0%B0%D1%82%D0%B8%D1%82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ru.wikipedia.org/wiki/%D0%93%D0%BB%D0%B0%D1%83%D0%BA%D0%BE%D0%BC%D0%B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2%D1%80%D0%B0%D1%85%D0%BE%D0%BC%D0%B0" TargetMode="External"/><Relationship Id="rId5" Type="http://schemas.openxmlformats.org/officeDocument/2006/relationships/hyperlink" Target="https://ru.wikipedia.org/wiki/%D0%9A%D0%B0%D1%82%D0%B0%D1%80%D0%B0%D0%BA%D1%82%D0%B0" TargetMode="External"/><Relationship Id="rId4" Type="http://schemas.openxmlformats.org/officeDocument/2006/relationships/hyperlink" Target="https://ru.wikipedia.org/wiki/%D0%94%D0%B8%D0%B0%D0%B1%D0%B5%D1%82%D0%B8%D1%87%D0%B5%D1%81%D0%BA%D0%B0%D1%8F_%D1%80%D0%B5%D1%82%D0%B8%D0%BD%D0%BE%D0%BF%D0%B0%D1%82%D0%B8%D1%8F" TargetMode="External"/><Relationship Id="rId9" Type="http://schemas.openxmlformats.org/officeDocument/2006/relationships/hyperlink" Target="https://ru.wikipedia.org/wiki/%D0%A0%D0%BE%D0%B3%D0%BE%D0%B2%D0%B8%D1%86%D0%B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hyperlink" Target="https://ru.wikipedia.org/wiki/%D0%9F%D1%8B%D1%82%D0%BA%D0%B8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5%D1%82%D0%B8%D0%BD%D0%BE%D0%BF%D0%B0%D1%82%D0%B8%D1%8F_%D0%BD%D0%B5%D0%B4%D0%BE%D0%BD%D0%BE%D1%88%D0%B5%D0%BD%D0%BD%D1%8B%D1%85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ru.wikipedia.org/w/index.php?title=%D0%A1%D0%B8%D0%BD%D0%B4%D1%80%D0%BE%D0%BC_%D0%B2%D1%80%D0%BE%D0%B6%D0%B4%D1%91%D0%BD%D0%BD%D0%BE%D0%B9_%D0%BA%D1%80%D0%B0%D1%81%D0%BD%D1%83%D1%85%D0%B8&amp;action=edit&amp;redlink=1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ru.wikipedia.org/wiki/%D0%91%D0%B5%D1%80%D0%B5%D0%BC%D0%B5%D0%BD%D0%BD%D0%BE%D1%81%D1%82%D1%8C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828C87-A264-4EAF-AE54-BB9DE985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4B0FA-737A-4AE8-98DE-258AF922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82" b="4950"/>
          <a:stretch/>
        </p:blipFill>
        <p:spPr>
          <a:xfrm>
            <a:off x="7334647" y="0"/>
            <a:ext cx="1809353" cy="2212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D9EF2-8809-4526-9232-CC670F44465E}"/>
              </a:ext>
            </a:extLst>
          </p:cNvPr>
          <p:cNvSpPr txBox="1"/>
          <p:nvPr/>
        </p:nvSpPr>
        <p:spPr>
          <a:xfrm>
            <a:off x="973393" y="365856"/>
            <a:ext cx="5992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БПОУ ВО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БМК»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ЦМК клинических дисциплин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«Лечебное дело»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5206-2400-484A-9872-11512BE134B9}"/>
              </a:ext>
            </a:extLst>
          </p:cNvPr>
          <p:cNvSpPr txBox="1"/>
          <p:nvPr/>
        </p:nvSpPr>
        <p:spPr>
          <a:xfrm>
            <a:off x="2286000" y="168088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23F93-1B3C-4939-893B-2381205C752E}"/>
              </a:ext>
            </a:extLst>
          </p:cNvPr>
          <p:cNvSpPr txBox="1"/>
          <p:nvPr/>
        </p:nvSpPr>
        <p:spPr>
          <a:xfrm>
            <a:off x="1784555" y="2750153"/>
            <a:ext cx="57961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«И чаще сердцем видим лучше глаз»</a:t>
            </a:r>
            <a:endParaRPr lang="ru-RU" sz="4000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2D7C28-D199-4D3B-9F1B-E89E068DC3C8}"/>
              </a:ext>
            </a:extLst>
          </p:cNvPr>
          <p:cNvSpPr/>
          <p:nvPr/>
        </p:nvSpPr>
        <p:spPr>
          <a:xfrm>
            <a:off x="1575728" y="2418734"/>
            <a:ext cx="5992544" cy="2035279"/>
          </a:xfrm>
          <a:prstGeom prst="rect">
            <a:avLst/>
          </a:prstGeom>
          <a:noFill/>
          <a:ln w="57150" cap="rnd" cmpd="dbl">
            <a:solidFill>
              <a:srgbClr val="7030A0"/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836CC-C257-49B7-95A0-60A0B81AA220}"/>
              </a:ext>
            </a:extLst>
          </p:cNvPr>
          <p:cNvSpPr txBox="1"/>
          <p:nvPr/>
        </p:nvSpPr>
        <p:spPr>
          <a:xfrm>
            <a:off x="2580968" y="63074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Бутурлиновка,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6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114363-A6C6-4958-BFB4-E9B6DF56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4A601-E511-4675-AEF3-2B03585F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79" y="0"/>
            <a:ext cx="4038621" cy="5962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59EE7-C0A7-46C0-BD4F-D6D6B136926B}"/>
              </a:ext>
            </a:extLst>
          </p:cNvPr>
          <p:cNvSpPr txBox="1"/>
          <p:nvPr/>
        </p:nvSpPr>
        <p:spPr>
          <a:xfrm>
            <a:off x="5220929" y="402470"/>
            <a:ext cx="355436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сегодняшний день в нашей стране насчитывается около 20 тысяч инвалидов I и II групп по зрению - это люди с наиболее серьезными формами заболевания. Если учитывать и инвалидов III группы, то эта цифра увеличится до 50 тысяч человек. К сожалению, число таких людей не уменьшается: согласно статистике, порядка двух тысяч человек в год получает инвалидность по зрению.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48BB5-640F-4D4A-86C7-B6EFFA27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50" y="347630"/>
            <a:ext cx="3944454" cy="2840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EA2712-E0FA-4686-AA41-021BE3781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99" y="3577940"/>
            <a:ext cx="4773582" cy="29324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372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1152E-EB74-434E-9563-186C0297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A5D889-619A-4363-B1E1-BCBF6ED9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6" y="594379"/>
            <a:ext cx="3995298" cy="5669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9B5AA5-68F3-4FA8-87ED-834E8326B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02" y="707923"/>
            <a:ext cx="4083190" cy="528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D237B-CA39-4CCB-A7E6-275AB4F8E389}"/>
              </a:ext>
            </a:extLst>
          </p:cNvPr>
          <p:cNvSpPr txBox="1"/>
          <p:nvPr/>
        </p:nvSpPr>
        <p:spPr>
          <a:xfrm>
            <a:off x="420894" y="1113612"/>
            <a:ext cx="39952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Проблемы у слепых начинаются в детстве. Для того чтобы получить знания по какой-либо дисциплине, незрячим, как и всем остальным, нужно уметь читать и писать. Но обучиться грамоте им намного сложнее: буквы, слова, предложения они воспринимают тактильно – кончиками пальцев. Такой метод чтения и письма называется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брайлевским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Поэтому обучение незрячих и слабовидящих начинается с изучения шрифта Брайля.</a:t>
            </a:r>
          </a:p>
        </p:txBody>
      </p:sp>
    </p:spTree>
    <p:extLst>
      <p:ext uri="{BB962C8B-B14F-4D97-AF65-F5344CB8AC3E}">
        <p14:creationId xmlns:p14="http://schemas.microsoft.com/office/powerpoint/2010/main" val="13192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8E591-76F5-4CEE-B788-780F72BA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B983A-FC66-4BBF-AF4B-FB59C06AFD0C}"/>
              </a:ext>
            </a:extLst>
          </p:cNvPr>
          <p:cNvSpPr txBox="1"/>
          <p:nvPr/>
        </p:nvSpPr>
        <p:spPr>
          <a:xfrm>
            <a:off x="556751" y="431289"/>
            <a:ext cx="77318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письма по Брайлю существуют специальные тетрадки. В них с помощью накладки (прибор), похожей на трафарет, грифелями (заостренными палочками, похожими на шило) выдавливают точки.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DD437C-7A32-4633-BC69-0A8A438B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096">
            <a:off x="398911" y="2363211"/>
            <a:ext cx="3541373" cy="40472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45AFFF-8488-4B70-B333-49158CA04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60" y="2396228"/>
            <a:ext cx="3634833" cy="3465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1205ED-108F-4DF3-B30D-56F455243F69}"/>
              </a:ext>
            </a:extLst>
          </p:cNvPr>
          <p:cNvSpPr txBox="1"/>
          <p:nvPr/>
        </p:nvSpPr>
        <p:spPr>
          <a:xfrm>
            <a:off x="5081463" y="5672868"/>
            <a:ext cx="3634833" cy="37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«Грифель для письма по Брайлю»</a:t>
            </a:r>
          </a:p>
        </p:txBody>
      </p:sp>
    </p:spTree>
    <p:extLst>
      <p:ext uri="{BB962C8B-B14F-4D97-AF65-F5344CB8AC3E}">
        <p14:creationId xmlns:p14="http://schemas.microsoft.com/office/powerpoint/2010/main" val="91361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7B78E0-40E0-47FE-81CA-87FF7E4B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1A892-8370-43FD-8487-043E0BC1D17D}"/>
              </a:ext>
            </a:extLst>
          </p:cNvPr>
          <p:cNvSpPr txBox="1"/>
          <p:nvPr/>
        </p:nvSpPr>
        <p:spPr>
          <a:xfrm>
            <a:off x="176981" y="274145"/>
            <a:ext cx="8790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Организация окружения, дружественного слепым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B65E8F-04DF-49AE-8EC5-7273668B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3" y="1147514"/>
            <a:ext cx="3185235" cy="1944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04EBB-85D9-4E8B-9A78-F0A479807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52" y="1147514"/>
            <a:ext cx="3185235" cy="19447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5752C-9E83-4354-9689-42BF86A5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13" y="4170935"/>
            <a:ext cx="3246514" cy="18169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36808D-DA98-4FC2-8A71-9E8D707AF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752" y="4170935"/>
            <a:ext cx="3185235" cy="18169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FB5357-0F7B-4899-80D3-B70D61A2383A}"/>
              </a:ext>
            </a:extLst>
          </p:cNvPr>
          <p:cNvSpPr txBox="1"/>
          <p:nvPr/>
        </p:nvSpPr>
        <p:spPr>
          <a:xfrm>
            <a:off x="614862" y="3180170"/>
            <a:ext cx="331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надписей шрифтом Брайля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C1B1D-56D0-411C-B3DD-1E81A61815B9}"/>
              </a:ext>
            </a:extLst>
          </p:cNvPr>
          <p:cNvSpPr txBox="1"/>
          <p:nvPr/>
        </p:nvSpPr>
        <p:spPr>
          <a:xfrm>
            <a:off x="5210752" y="3180845"/>
            <a:ext cx="3421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Светофоры с дублированием сигнала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99DF4-D4D0-414E-A072-9ED6DC3AB779}"/>
              </a:ext>
            </a:extLst>
          </p:cNvPr>
          <p:cNvSpPr txBox="1"/>
          <p:nvPr/>
        </p:nvSpPr>
        <p:spPr>
          <a:xfrm>
            <a:off x="553584" y="6055925"/>
            <a:ext cx="3440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Рельефная тротуарная плитка на автобусной остановке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6B43F-E238-4B6D-BFA8-FC99212A115E}"/>
              </a:ext>
            </a:extLst>
          </p:cNvPr>
          <p:cNvSpPr txBox="1"/>
          <p:nvPr/>
        </p:nvSpPr>
        <p:spPr>
          <a:xfrm>
            <a:off x="4572000" y="61108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Рельефное мощение улиц</a:t>
            </a:r>
          </a:p>
        </p:txBody>
      </p:sp>
    </p:spTree>
    <p:extLst>
      <p:ext uri="{BB962C8B-B14F-4D97-AF65-F5344CB8AC3E}">
        <p14:creationId xmlns:p14="http://schemas.microsoft.com/office/powerpoint/2010/main" val="966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C2C1E-4B77-4A1D-A85C-E5FD627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D66DB-0A26-41E5-B101-FACD8395D36E}"/>
              </a:ext>
            </a:extLst>
          </p:cNvPr>
          <p:cNvSpPr txBox="1"/>
          <p:nvPr/>
        </p:nvSpPr>
        <p:spPr>
          <a:xfrm>
            <a:off x="81116" y="265393"/>
            <a:ext cx="898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Организация окружения, дружественного слепым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A1824-869B-48A9-BE5B-7888C2D277A2}"/>
              </a:ext>
            </a:extLst>
          </p:cNvPr>
          <p:cNvSpPr txBox="1"/>
          <p:nvPr/>
        </p:nvSpPr>
        <p:spPr>
          <a:xfrm>
            <a:off x="442452" y="1016378"/>
            <a:ext cx="6327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latin typeface="Comic Sans MS" panose="030F0702030302020204" pitchFamily="66" charset="0"/>
                <a:cs typeface="Arial" charset="0"/>
              </a:rPr>
              <a:t>Специальные Службы помощи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A8B8C-28EC-4AAD-AE43-03BD62B17746}"/>
              </a:ext>
            </a:extLst>
          </p:cNvPr>
          <p:cNvSpPr txBox="1"/>
          <p:nvPr/>
        </p:nvSpPr>
        <p:spPr>
          <a:xfrm>
            <a:off x="3067665" y="1759311"/>
            <a:ext cx="60763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некоторых туристических местах для слепых создаются объёмные модели окружения в малом масштабе, которые позволяют им с помощью осязания ознакомиться с окружающей архитектурой.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55CDF-14C0-446F-A351-8F2006A8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6" y="1416488"/>
            <a:ext cx="2400683" cy="25160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72E7A1-C970-424D-A333-59A8C6578FCE}"/>
              </a:ext>
            </a:extLst>
          </p:cNvPr>
          <p:cNvSpPr txBox="1"/>
          <p:nvPr/>
        </p:nvSpPr>
        <p:spPr>
          <a:xfrm>
            <a:off x="442452" y="4156901"/>
            <a:ext cx="5943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в московском метро ехать по направлению к центру города, станции будут объявляться мужским голосом, а при движении от центра — женским. На кольцевой линии мужской голос можно услышать при движении по часовой стрелке, а женский — против часовой. Сделано это для удобства ориентирования слепых пассажиров.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E30D67-9598-463A-8FFD-0DFA3C9D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52" y="3236639"/>
            <a:ext cx="2496334" cy="301640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37420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010F3E-3E0D-42DE-AD6D-8C9A3318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D4C5C-0B8C-4352-87AD-A46F2770946C}"/>
              </a:ext>
            </a:extLst>
          </p:cNvPr>
          <p:cNvSpPr txBox="1"/>
          <p:nvPr/>
        </p:nvSpPr>
        <p:spPr>
          <a:xfrm>
            <a:off x="682112" y="717054"/>
            <a:ext cx="73115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u="sng" dirty="0">
                <a:latin typeface="Times New Roman" pitchFamily="18" charset="0"/>
                <a:cs typeface="Times New Roman" pitchFamily="18" charset="0"/>
              </a:rPr>
              <a:t>Трость для слепого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не только опора, инструмент и опознавательный знак для полноценных людей, это еще и зрение, осязание, защита и опора.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F4E2D6-137E-46EB-8734-B9A06140C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59" y="2655147"/>
            <a:ext cx="6555882" cy="32804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212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E36362-6045-4588-837A-02A33524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85ACC-CB76-4C0A-AABF-394E83C49842}"/>
              </a:ext>
            </a:extLst>
          </p:cNvPr>
          <p:cNvSpPr txBox="1"/>
          <p:nvPr/>
        </p:nvSpPr>
        <p:spPr>
          <a:xfrm>
            <a:off x="2286000" y="32415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Собаки-поводыри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4D51A-5486-4AA6-A977-23A9BDCF1DDB}"/>
              </a:ext>
            </a:extLst>
          </p:cNvPr>
          <p:cNvSpPr txBox="1"/>
          <p:nvPr/>
        </p:nvSpPr>
        <p:spPr>
          <a:xfrm>
            <a:off x="383458" y="1009292"/>
            <a:ext cx="8377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сотен лет в качестве 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Поводыр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поводырей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специально обученных животных, помогающих слепым и слабовидящим людям передвигаться вне помещений и избегать препятствий — используются собаки.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1387DE-29B2-41CC-A720-6495EC1C4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859" y="1869743"/>
            <a:ext cx="5368412" cy="4988257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DA841-74F4-4A02-AEEC-716C6699B30D}"/>
              </a:ext>
            </a:extLst>
          </p:cNvPr>
          <p:cNvSpPr txBox="1"/>
          <p:nvPr/>
        </p:nvSpPr>
        <p:spPr>
          <a:xfrm>
            <a:off x="4188541" y="2317303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России существуют всего два центра по обучению собак для незрячих людей. Один из них принадлежит Всероссийскому обществу слепых, второй — учебно-кинологический центр "Собаки-помощники инвалидов". Это благотворительная организация, которая с 2003 года бесплатно передает специально обученных собак инвалидам по зрению.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Чтобы получить собаку-поводыря в центре "Собаки-помощники инвалидов", необходимо заполнить анкету на сайте организации и ждать приглашения на получение собаки.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желающий может внести свой вклад в процесс подготовки собак-поводырей, сделав пожертвование, либо стать волонтером центра и воспитать в своей семье щенка - будущего поводыря. Подробности можно узнать на сайте организации "Собаки-помощники инвалидов".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26E4CB-9FA8-4322-9596-FDC34B6DA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29" y="2317303"/>
            <a:ext cx="3666847" cy="20410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1EE6C4-E83B-4737-9AF4-42FF39FAB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22" y="4545279"/>
            <a:ext cx="3627059" cy="21093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699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28A51A-0649-4033-AD8E-B52E9284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D1FD4-273F-4A21-9704-8448B0A6FED2}"/>
              </a:ext>
            </a:extLst>
          </p:cNvPr>
          <p:cNvSpPr txBox="1"/>
          <p:nvPr/>
        </p:nvSpPr>
        <p:spPr>
          <a:xfrm>
            <a:off x="0" y="147483"/>
            <a:ext cx="5014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Компьютерные электронные устройства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8CD7E-993F-43F5-A3FF-8F0F04A1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01" y="1"/>
            <a:ext cx="4270128" cy="6277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0F02FE-DFAF-4762-9C20-537C25A8593C}"/>
              </a:ext>
            </a:extLst>
          </p:cNvPr>
          <p:cNvSpPr txBox="1"/>
          <p:nvPr/>
        </p:nvSpPr>
        <p:spPr>
          <a:xfrm>
            <a:off x="5054600" y="266701"/>
            <a:ext cx="39345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omic Sans MS" panose="030F0702030302020204" pitchFamily="66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настоящее время интересной альтернативой печатных книг являются аудиокниги, позволяющие прослушивать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инсценировки и аудиоспектакли на цифровом аудиоплеере. Есть сайты, где аудиокниги создаются волонтёрами для свободного распространения.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Помимо специально записанных дикторами аудиокниг, практическую ценность для незрячих представляют специальные программы голосового чтения с экрана на основе генератора речи.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Незрячие могут редактировать тексты на персональном компьютере при помощи обычной или специальной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брайлевской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клавиатуры и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брайлевского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дисплея.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714F33-50B9-4310-A33E-27ACC1A0E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56" y="1502024"/>
            <a:ext cx="3642589" cy="2155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0A5B96-6EDA-4A09-A2EA-35DC4BD95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55" y="4122394"/>
            <a:ext cx="3642589" cy="21555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64080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6CAB5B-2A05-4C3F-9F91-C45786EE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27E3A-CE89-4DC1-8052-D8554D39C8AA}"/>
              </a:ext>
            </a:extLst>
          </p:cNvPr>
          <p:cNvSpPr txBox="1"/>
          <p:nvPr/>
        </p:nvSpPr>
        <p:spPr>
          <a:xfrm>
            <a:off x="2309883" y="217943"/>
            <a:ext cx="4524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Бионический глаз</a:t>
            </a:r>
            <a:endParaRPr lang="ru-RU" sz="2800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9DA73-FACA-4022-8D19-E77B8BBDECAF}"/>
              </a:ext>
            </a:extLst>
          </p:cNvPr>
          <p:cNvSpPr txBox="1"/>
          <p:nvPr/>
        </p:nvSpPr>
        <p:spPr>
          <a:xfrm>
            <a:off x="320722" y="959106"/>
            <a:ext cx="69535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Бионический глаз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искусственная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 tooltip="Зрительная систем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зрительная система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для восстановления потерянного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 tooltip="Зрение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зрения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5" tooltip="Гла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 поврежденной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6" tooltip="Сетчатк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сетчаткой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вживляют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7" tooltip="Имплантат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имплантат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8" tooltip="Проте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протез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сетчатки глаза, дополняя саму сетчатку c оставшимися в ней неповрежденными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9" tooltip="Нейроны, палочки и колбочки сетчатки (страница отсутствует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нейронами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5862DE-0A15-48C0-958B-F747CBA88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8236" y="2241438"/>
            <a:ext cx="4026090" cy="18593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18F4CA-A6A6-4500-99BF-90240A84B344}"/>
              </a:ext>
            </a:extLst>
          </p:cNvPr>
          <p:cNvSpPr txBox="1"/>
          <p:nvPr/>
        </p:nvSpPr>
        <p:spPr>
          <a:xfrm>
            <a:off x="320722" y="3839290"/>
            <a:ext cx="8427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Применение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76-летнему британцу по имени Рон, который ослеп 30 лет тому назад из-за наследственной болезни, удалось частично восстановить зрение благодаря бионическому глазу.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51-летнему Питеру </a:t>
            </a:r>
            <a:r>
              <a:rPr lang="ru-RU" sz="1600" dirty="0" err="1">
                <a:latin typeface="Comic Sans MS" panose="030F0702030302020204" pitchFamily="66" charset="0"/>
              </a:rPr>
              <a:t>Лэйну</a:t>
            </a:r>
            <a:r>
              <a:rPr lang="ru-RU" sz="1600" dirty="0">
                <a:latin typeface="Comic Sans MS" panose="030F0702030302020204" pitchFamily="66" charset="0"/>
              </a:rPr>
              <a:t> в Великобритании одному из первых в мире в декабре 2009 года имплантировали в </a:t>
            </a:r>
            <a:r>
              <a:rPr lang="ru-RU" sz="1600" dirty="0">
                <a:latin typeface="Comic Sans MS" panose="030F0702030302020204" pitchFamily="66" charset="0"/>
                <a:hlinkClick r:id="rId5" tooltip="Гла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глаз</a:t>
            </a:r>
            <a:r>
              <a:rPr lang="ru-RU" sz="1600" dirty="0">
                <a:latin typeface="Comic Sans MS" panose="030F0702030302020204" pitchFamily="66" charset="0"/>
              </a:rPr>
              <a:t> электронные фотодатчики, посылающие в мозг сигналы, собираемые специальными </a:t>
            </a:r>
            <a:r>
              <a:rPr lang="ru-RU" sz="1600" dirty="0">
                <a:latin typeface="Comic Sans MS" panose="030F0702030302020204" pitchFamily="66" charset="0"/>
                <a:hlinkClick r:id="rId11" tooltip="Очки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очками</a:t>
            </a:r>
            <a:r>
              <a:rPr lang="ru-RU" sz="1600" dirty="0">
                <a:latin typeface="Comic Sans MS" panose="030F0702030302020204" pitchFamily="66" charset="0"/>
              </a:rPr>
              <a:t>. Эта технология позволила пациенту впервые за 30 лет увидеть очертания </a:t>
            </a:r>
            <a:r>
              <a:rPr lang="ru-RU" sz="1600" dirty="0">
                <a:latin typeface="Comic Sans MS" panose="030F0702030302020204" pitchFamily="66" charset="0"/>
                <a:hlinkClick r:id="rId12" tooltip="Объект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объектов</a:t>
            </a:r>
            <a:r>
              <a:rPr lang="ru-RU" sz="1600" dirty="0">
                <a:latin typeface="Comic Sans MS" panose="030F0702030302020204" pitchFamily="66" charset="0"/>
              </a:rPr>
              <a:t>, например, дверь, шкаф, а также даже распознавать буквы.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omic Sans MS" panose="030F0702030302020204" pitchFamily="66" charset="0"/>
              </a:rPr>
              <a:t>В Германии (2009 г.) семи пациентам под сетчатку имплантирован экспериментальный сенсор 3×3 мм (1500 элементов).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213586-617F-4070-8DA2-F39BB6921B5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35952" y="217943"/>
            <a:ext cx="1546353" cy="15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4CFEF6-72E3-4BE2-A5B7-71417D2A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C4326-F761-4724-B16E-3FD7FF3B9408}"/>
              </a:ext>
            </a:extLst>
          </p:cNvPr>
          <p:cNvSpPr txBox="1"/>
          <p:nvPr/>
        </p:nvSpPr>
        <p:spPr>
          <a:xfrm>
            <a:off x="2286000" y="34077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Диагностика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064EE-5960-4A89-930F-BEF24F2FBA46}"/>
              </a:ext>
            </a:extLst>
          </p:cNvPr>
          <p:cNvSpPr txBox="1"/>
          <p:nvPr/>
        </p:nvSpPr>
        <p:spPr>
          <a:xfrm>
            <a:off x="334369" y="1098983"/>
            <a:ext cx="8072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latin typeface="Comic Sans MS" panose="030F0702030302020204" pitchFamily="66" charset="0"/>
              </a:rPr>
              <a:t>Начальной диагностикой проблем со зрением является измерение остроты зрения с помощью таблицы Сивцева-Головина.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B76D1F-5357-4D1D-93FC-BB64A17E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9" y="2360550"/>
            <a:ext cx="4052313" cy="3962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226A3E-15C1-4A03-82E5-B6C2F5CB0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703" y="2930309"/>
            <a:ext cx="3586918" cy="35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9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3EDE95-8046-4916-95D3-801CBAB9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4B5D09-6814-43EA-BD74-8527B079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8" y="884903"/>
            <a:ext cx="8642555" cy="5029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418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E48222-7990-45A7-A478-2EA865B9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6F361-5767-45EA-9D5D-9CC7EC7A3522}"/>
              </a:ext>
            </a:extLst>
          </p:cNvPr>
          <p:cNvSpPr txBox="1"/>
          <p:nvPr/>
        </p:nvSpPr>
        <p:spPr>
          <a:xfrm>
            <a:off x="2286000" y="2452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Профилактика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6275E-F14D-4DD2-AAB9-D97CE92C3244}"/>
              </a:ext>
            </a:extLst>
          </p:cNvPr>
          <p:cNvSpPr txBox="1"/>
          <p:nvPr/>
        </p:nvSpPr>
        <p:spPr>
          <a:xfrm>
            <a:off x="0" y="1032463"/>
            <a:ext cx="9144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В целом во всем мире 85% случаев нарушения зрения и 75% случаев слепоты поддаются профилактике или лечению благодаря: </a:t>
            </a:r>
          </a:p>
          <a:p>
            <a:pPr marL="342900" indent="-342900"/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Дальнейшему развитию офтальмологических служб, что способствовало более широкому доступу и экономической доступности обслуживания; </a:t>
            </a:r>
            <a:br>
              <a:rPr lang="ru-RU" sz="1600" dirty="0">
                <a:latin typeface="Comic Sans MS" panose="030F0702030302020204" pitchFamily="66" charset="0"/>
              </a:rPr>
            </a:b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Более решительным действиям руководителей стран, медицинских специалистов, частных и корпоративных партнеров в области профилактической и лечебной работы;</a:t>
            </a:r>
            <a:br>
              <a:rPr lang="ru-RU" sz="1600" dirty="0">
                <a:latin typeface="Comic Sans MS" panose="030F0702030302020204" pitchFamily="66" charset="0"/>
              </a:rPr>
            </a:b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Большей информированности пациентов и населения в целом и более частому обращению в офтальмологические службы; </a:t>
            </a:r>
            <a:br>
              <a:rPr lang="ru-RU" sz="1600" dirty="0">
                <a:latin typeface="Comic Sans MS" panose="030F0702030302020204" pitchFamily="66" charset="0"/>
              </a:rPr>
            </a:b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И осуществлению эффективных стратегий в области офтальмологии, направленных на ликвидацию инфекционных болезней, вызывающих утрату зрения.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ED2D3C-3CC4-44A3-83D4-88BF9A93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07" y="4365429"/>
            <a:ext cx="2247332" cy="22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DE4C1-EDFD-4BDF-918C-867EEB80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4A9F19-0C16-47AD-B236-B34C31BE655C}"/>
              </a:ext>
            </a:extLst>
          </p:cNvPr>
          <p:cNvSpPr txBox="1"/>
          <p:nvPr/>
        </p:nvSpPr>
        <p:spPr>
          <a:xfrm>
            <a:off x="-184245" y="200251"/>
            <a:ext cx="9328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Что можете сделать вы для предотвращения развития заболеваний органов зрения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430DB-75F4-4E86-9509-822A1891B165}"/>
              </a:ext>
            </a:extLst>
          </p:cNvPr>
          <p:cNvSpPr txBox="1"/>
          <p:nvPr/>
        </p:nvSpPr>
        <p:spPr>
          <a:xfrm>
            <a:off x="450376" y="1136064"/>
            <a:ext cx="466753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Обратитесь к офтальмологу, если у вас появились следующие симптомы: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Снижение остроты зрения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Появление бликов, пятен, пелены, сужение полей зрения, выпадение частей полей зрения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В глаз попал инородный предмет или произошла травма глаза.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Comic Sans MS" panose="030F0702030302020204" pitchFamily="66" charset="0"/>
            </a:endParaRPr>
          </a:p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Необходимо вызвать скорую помощь в</a:t>
            </a:r>
          </a:p>
          <a:p>
            <a:pPr marL="342900" indent="-342900"/>
            <a:r>
              <a:rPr lang="ru-RU" sz="1600" dirty="0">
                <a:latin typeface="Comic Sans MS" panose="030F0702030302020204" pitchFamily="66" charset="0"/>
              </a:rPr>
              <a:t>следующих случаях: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Проникающая травма глаза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Ожог глаза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Резкая боль в глазу распирающего характера, покраснение, увеличение глаза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Comic Sans MS" panose="030F0702030302020204" pitchFamily="66" charset="0"/>
              </a:rPr>
              <a:t> Внезапно появились черные пятна, выпадают поля зрения.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983C4A-B8CE-4544-9DD3-906E8065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55" y="1193968"/>
            <a:ext cx="3563328" cy="24352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6D86D-EEF1-4783-BDE6-EC45D6BD6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163" y="4174828"/>
            <a:ext cx="3927320" cy="21995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776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9FD06-BE43-4BBC-98BF-E6C9148C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5A78C-495B-4FFE-80A0-87429418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1" y="0"/>
            <a:ext cx="4748892" cy="5868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76E44-C454-4FF7-9A1E-CF3B1AC3275E}"/>
              </a:ext>
            </a:extLst>
          </p:cNvPr>
          <p:cNvSpPr txBox="1"/>
          <p:nvPr/>
        </p:nvSpPr>
        <p:spPr>
          <a:xfrm>
            <a:off x="337781" y="415684"/>
            <a:ext cx="42342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Знаешь праздник «Белой трости»?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 него не ходят в гости,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друзей не приглашают-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 ним незрячих поздравляют.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Трость такая у слепых.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Замечайте, люди их!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Не спешите равнодушно-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Может быть, помочь им нужно?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Посреди толпы прохожих,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Те, кому даны, быть может,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Все таланты в мире этом,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Но прекрасные рассветы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закаты не для них.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Приходилось тонны книг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 шрифтом Брайля им читать, 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Чтобы мир вокруг познать!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A47238-BDC2-43A3-B166-7710A07F5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46101"/>
            <a:ext cx="4025900" cy="57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0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021BEF-3016-4C12-892F-7B157C5D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2DE0E-E204-4AF7-9756-06020B4CF37B}"/>
              </a:ext>
            </a:extLst>
          </p:cNvPr>
          <p:cNvSpPr txBox="1"/>
          <p:nvPr/>
        </p:nvSpPr>
        <p:spPr>
          <a:xfrm>
            <a:off x="-201305" y="1310186"/>
            <a:ext cx="954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53DA2-504B-4D8C-B90D-2B05F692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04" y="2937105"/>
            <a:ext cx="4819933" cy="32173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60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02CFA3-26BF-4B01-8619-6B673F3A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A8F61-694C-480B-89B8-E045A43DE428}"/>
              </a:ext>
            </a:extLst>
          </p:cNvPr>
          <p:cNvSpPr txBox="1"/>
          <p:nvPr/>
        </p:nvSpPr>
        <p:spPr>
          <a:xfrm>
            <a:off x="634180" y="785250"/>
            <a:ext cx="78756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Задача Международного дня слепых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обратить внимание людей на то, что происходит рядом с ними, ведь незрячие нередко годами живут, оставаясь незамеченными. Даже не столько обратить внимание на слепых, сколько дать возможность понять, как трудно им приходится в этой жизни.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C49F82-EF94-46D0-94BF-64F25DE484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3067" y="3390678"/>
            <a:ext cx="5976782" cy="34673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53143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13C45-41AF-449B-9A8C-DD78201F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0D7FA-18C9-4E2A-BEA8-376910EB3E33}"/>
              </a:ext>
            </a:extLst>
          </p:cNvPr>
          <p:cNvSpPr txBox="1"/>
          <p:nvPr/>
        </p:nvSpPr>
        <p:spPr>
          <a:xfrm>
            <a:off x="2367116" y="280220"/>
            <a:ext cx="440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Понятие слепоты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2473A5-7970-4DC4-9B87-FBDE768FF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47" y="4504655"/>
            <a:ext cx="5969010" cy="212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18D79-03CD-49F1-8311-59DF72E7DDC3}"/>
              </a:ext>
            </a:extLst>
          </p:cNvPr>
          <p:cNvSpPr txBox="1"/>
          <p:nvPr/>
        </p:nvSpPr>
        <p:spPr>
          <a:xfrm>
            <a:off x="416641" y="1311708"/>
            <a:ext cx="7812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Слепота́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 медицинский термин, подразумевающий полное отсутствие зрения или его серьёзное повреждение.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Различают полную слепоту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амавро́з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 частичное выпадение поля зрения 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ското́ма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или половин полей зрения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гемианопси́я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Кроме того, выделяют цветовую слепоту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дальтони́зм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88920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B9EB48-5437-46CF-B210-DCE02DC4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0588B1-A1B6-4180-B85B-19CEEDDDA617}"/>
              </a:ext>
            </a:extLst>
          </p:cNvPr>
          <p:cNvSpPr/>
          <p:nvPr/>
        </p:nvSpPr>
        <p:spPr>
          <a:xfrm>
            <a:off x="4572000" y="287591"/>
            <a:ext cx="4291780" cy="6282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5FFBA-0DB1-48E9-A8A5-4B2C004A9185}"/>
              </a:ext>
            </a:extLst>
          </p:cNvPr>
          <p:cNvSpPr txBox="1"/>
          <p:nvPr/>
        </p:nvSpPr>
        <p:spPr>
          <a:xfrm>
            <a:off x="4837471" y="474342"/>
            <a:ext cx="374772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Международный день слепых отмечается ежегодно 13 ноября по инициативе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день рождения Валентина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Гаюи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чтобы привлечь внимание общественности к проблемам людей с ограниченными возможностями из-за отсутствия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зрения.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Валентин―Гаюи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известный    французский благотворитель, 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 и  новатор XVIII — XIX веков, один из первых тифлопедагогов, автор алфавита для незрячих, предшественник Луи Брайля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1D393-60DC-4451-83CC-14D551EA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20" y="474342"/>
            <a:ext cx="3601384" cy="4803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7C2E0-FD7B-4DBE-BA12-FA614CBE12FF}"/>
              </a:ext>
            </a:extLst>
          </p:cNvPr>
          <p:cNvSpPr txBox="1"/>
          <p:nvPr/>
        </p:nvSpPr>
        <p:spPr>
          <a:xfrm>
            <a:off x="532331" y="5478684"/>
            <a:ext cx="334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Гаюи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1745-1822 г.</a:t>
            </a:r>
          </a:p>
        </p:txBody>
      </p:sp>
    </p:spTree>
    <p:extLst>
      <p:ext uri="{BB962C8B-B14F-4D97-AF65-F5344CB8AC3E}">
        <p14:creationId xmlns:p14="http://schemas.microsoft.com/office/powerpoint/2010/main" val="3965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46E9CA-8DAE-43A0-B128-70BB08D4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9672F-1507-4DC1-B5B7-D1D6F8458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3" y="1607573"/>
            <a:ext cx="8819534" cy="4940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C293E-16ED-4D48-845E-2CA0A09173F2}"/>
              </a:ext>
            </a:extLst>
          </p:cNvPr>
          <p:cNvSpPr txBox="1"/>
          <p:nvPr/>
        </p:nvSpPr>
        <p:spPr>
          <a:xfrm>
            <a:off x="1740309" y="309720"/>
            <a:ext cx="566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Причины слепоты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5867C-A864-4EAE-B561-558D97B70E4E}"/>
              </a:ext>
            </a:extLst>
          </p:cNvPr>
          <p:cNvSpPr txBox="1"/>
          <p:nvPr/>
        </p:nvSpPr>
        <p:spPr>
          <a:xfrm>
            <a:off x="162233" y="1607573"/>
            <a:ext cx="3008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Диабетическая ретинопатия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(4,8 %)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наиболее тяжелых поздних сосудистых осложнений сахарного диабета.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C7DBE-7D62-4F49-BC3C-6B5586F312E7}"/>
              </a:ext>
            </a:extLst>
          </p:cNvPr>
          <p:cNvSpPr txBox="1"/>
          <p:nvPr/>
        </p:nvSpPr>
        <p:spPr>
          <a:xfrm>
            <a:off x="228600" y="3428999"/>
            <a:ext cx="2875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атаракт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Катаракта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(47,9 %) Патологическое состояние, связанное с помутнением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хрусталика глаза 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9688-C426-4F80-B3C2-D7D5CEE236DA}"/>
              </a:ext>
            </a:extLst>
          </p:cNvPr>
          <p:cNvSpPr txBox="1"/>
          <p:nvPr/>
        </p:nvSpPr>
        <p:spPr>
          <a:xfrm>
            <a:off x="228599" y="5181449"/>
            <a:ext cx="2875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Трахома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(3,6 %) хроническая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хламидийная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инфекция, поражающая конъюнктиву и роговицу глаз.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31EB5-6D69-4BA2-9228-DD1FCAC6324B}"/>
              </a:ext>
            </a:extLst>
          </p:cNvPr>
          <p:cNvSpPr txBox="1"/>
          <p:nvPr/>
        </p:nvSpPr>
        <p:spPr>
          <a:xfrm>
            <a:off x="6179574" y="1607573"/>
            <a:ext cx="28021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Глаукома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(12,3 %) Хроническое заболевание глаза, при котором повышается внутриглазное давление.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F7FAA4-04F2-4813-86A3-F87DFDC4B676}"/>
              </a:ext>
            </a:extLst>
          </p:cNvPr>
          <p:cNvSpPr txBox="1"/>
          <p:nvPr/>
        </p:nvSpPr>
        <p:spPr>
          <a:xfrm>
            <a:off x="6304934" y="5181449"/>
            <a:ext cx="2875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зрения, связанное со старением (8,7 %).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966FC-F808-4AE9-B796-4096FFC024A1}"/>
              </a:ext>
            </a:extLst>
          </p:cNvPr>
          <p:cNvSpPr txBox="1"/>
          <p:nvPr/>
        </p:nvSpPr>
        <p:spPr>
          <a:xfrm>
            <a:off x="6139013" y="3273097"/>
            <a:ext cx="3167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Помутнение роговицы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(5,1 %) Воспаление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Роговиц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роговицы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глаза, проявляющееся преимущественно её помутнением, изъязвлением, болью и покраснением глаза.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0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021FDB-7913-40B3-A12B-503D3070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1D30D8-AC62-41C5-A15F-9ABB35067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03" y="0"/>
            <a:ext cx="9976206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B89E3-99FB-4F2D-B563-22992F35BB21}"/>
              </a:ext>
            </a:extLst>
          </p:cNvPr>
          <p:cNvSpPr txBox="1"/>
          <p:nvPr/>
        </p:nvSpPr>
        <p:spPr>
          <a:xfrm>
            <a:off x="2435059" y="192370"/>
            <a:ext cx="5091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Причины, связанные с беременностью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FF9DA-1D8B-4795-A670-C233C75E5C67}"/>
              </a:ext>
            </a:extLst>
          </p:cNvPr>
          <p:cNvSpPr txBox="1"/>
          <p:nvPr/>
        </p:nvSpPr>
        <p:spPr>
          <a:xfrm>
            <a:off x="1386845" y="530924"/>
            <a:ext cx="5604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слепота может быть вызвана причинами, связанными с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Беременност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беременностью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такими как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Синдром врождённой краснухи (страница отсутствует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синдром врождённой краснухи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Ретинопатия недоношенных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ретинопатия недоношенных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607FF-548A-4CD5-BA4E-C1462FC1C309}"/>
              </a:ext>
            </a:extLst>
          </p:cNvPr>
          <p:cNvSpPr txBox="1"/>
          <p:nvPr/>
        </p:nvSpPr>
        <p:spPr>
          <a:xfrm>
            <a:off x="2079523" y="1454254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Травмы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4B42F-AD99-4991-9DBF-BFE42B24DD35}"/>
              </a:ext>
            </a:extLst>
          </p:cNvPr>
          <p:cNvSpPr txBox="1"/>
          <p:nvPr/>
        </p:nvSpPr>
        <p:spPr>
          <a:xfrm>
            <a:off x="2290724" y="1823586"/>
            <a:ext cx="5466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глаз, чаще всего встречающиеся у людей до 30 лет, является ведущей причиной монокулярной слепоты (потеря зрения на один глаз).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99147-D7BD-48FF-AB02-316AF6770CDB}"/>
              </a:ext>
            </a:extLst>
          </p:cNvPr>
          <p:cNvSpPr txBox="1"/>
          <p:nvPr/>
        </p:nvSpPr>
        <p:spPr>
          <a:xfrm>
            <a:off x="3937820" y="2852414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Генетические дефекты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3D9A8-CBDE-4F01-ABA2-A5616244C3F9}"/>
              </a:ext>
            </a:extLst>
          </p:cNvPr>
          <p:cNvSpPr txBox="1"/>
          <p:nvPr/>
        </p:nvSpPr>
        <p:spPr>
          <a:xfrm>
            <a:off x="1288331" y="3140463"/>
            <a:ext cx="570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людей с альбинизмом часто имеет место потеря зрения. Врожденная слепота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Лебера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привести к полной слепоте или тяжёлой потере зрения от рождения или в раннем детстве.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810C0-FAE4-4663-A074-EA51F82926D1}"/>
              </a:ext>
            </a:extLst>
          </p:cNvPr>
          <p:cNvSpPr txBox="1"/>
          <p:nvPr/>
        </p:nvSpPr>
        <p:spPr>
          <a:xfrm>
            <a:off x="2079523" y="4117615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Отравление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B130D-02DE-466B-86D4-B14E302EC430}"/>
              </a:ext>
            </a:extLst>
          </p:cNvPr>
          <p:cNvSpPr txBox="1"/>
          <p:nvPr/>
        </p:nvSpPr>
        <p:spPr>
          <a:xfrm>
            <a:off x="2290724" y="4365007"/>
            <a:ext cx="5136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случаях слепота вызывается приёмом определённых химических веществ. Хорошо известным примером является </a:t>
            </a:r>
            <a:r>
              <a:rPr lang="ru-RU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метанол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3D61D4-0BC7-4306-8E58-DE9779004E95}"/>
              </a:ext>
            </a:extLst>
          </p:cNvPr>
          <p:cNvSpPr txBox="1"/>
          <p:nvPr/>
        </p:nvSpPr>
        <p:spPr>
          <a:xfrm>
            <a:off x="3937820" y="5351063"/>
            <a:ext cx="498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nime Ace v3" pitchFamily="18" charset="0"/>
              </a:rPr>
              <a:t>Умышленные действия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F7F10-9CFE-4780-8F94-766B9623604C}"/>
              </a:ext>
            </a:extLst>
          </p:cNvPr>
          <p:cNvSpPr txBox="1"/>
          <p:nvPr/>
        </p:nvSpPr>
        <p:spPr>
          <a:xfrm>
            <a:off x="1288330" y="5588412"/>
            <a:ext cx="57029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Ослепление в некоторых случаях использовалось в качестве акта мести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Пытки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пытки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лишить человека главного чувства, с помощью которого он может контролировать окружающий мир.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3B86343-2070-4EA4-991C-51B5BE6DD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7965" y="208339"/>
            <a:ext cx="1514725" cy="12612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31A9D63-B38F-445D-AC81-69D424D74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112" y="1555659"/>
            <a:ext cx="1554615" cy="13229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B588F1-F623-4238-AB08-74F603AE9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5962" y="2864866"/>
            <a:ext cx="1449235" cy="12970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6292007-1A1A-420A-A52A-A7B096F24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42" y="4018175"/>
            <a:ext cx="1449817" cy="15018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78258E-F465-4290-9A76-3A8A0A0D80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6208" y="5462834"/>
            <a:ext cx="1501864" cy="11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102C03-D846-4D44-84D0-A46BF4BE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840698-208E-4397-AA12-D4815A5D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7" y="2076630"/>
            <a:ext cx="2767824" cy="4426080"/>
          </a:xfrm>
          <a:prstGeom prst="rect">
            <a:avLst/>
          </a:prstGeom>
        </p:spPr>
      </p:pic>
      <p:pic>
        <p:nvPicPr>
          <p:cNvPr id="6" name="Picture 8" descr="C:\Users\pmarkasian\Desktop\Other\Шаблоны\заготовки1\9\5.png">
            <a:extLst>
              <a:ext uri="{FF2B5EF4-FFF2-40B4-BE49-F238E27FC236}">
                <a16:creationId xmlns:a16="http://schemas.microsoft.com/office/drawing/2014/main" id="{D86875B9-9692-4CF5-94D9-31DD8A547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0"/>
          <a:stretch/>
        </p:blipFill>
        <p:spPr bwMode="auto">
          <a:xfrm>
            <a:off x="657946" y="1327704"/>
            <a:ext cx="226565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5800C0A-AEE2-4B9C-8BCB-356778EC477F}"/>
              </a:ext>
            </a:extLst>
          </p:cNvPr>
          <p:cNvGrpSpPr/>
          <p:nvPr/>
        </p:nvGrpSpPr>
        <p:grpSpPr>
          <a:xfrm>
            <a:off x="3188088" y="1327704"/>
            <a:ext cx="2767824" cy="5175006"/>
            <a:chOff x="3188088" y="934067"/>
            <a:chExt cx="2767824" cy="517500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12BFB0F-73B2-44D1-BF59-7C559913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8088" y="1682993"/>
              <a:ext cx="2767824" cy="4426080"/>
            </a:xfrm>
            <a:prstGeom prst="rect">
              <a:avLst/>
            </a:prstGeom>
          </p:spPr>
        </p:pic>
        <p:pic>
          <p:nvPicPr>
            <p:cNvPr id="7" name="Picture 8" descr="C:\Users\pmarkasian\Desktop\Other\Шаблоны\заготовки1\9\5.png">
              <a:extLst>
                <a:ext uri="{FF2B5EF4-FFF2-40B4-BE49-F238E27FC236}">
                  <a16:creationId xmlns:a16="http://schemas.microsoft.com/office/drawing/2014/main" id="{1D68028B-BE4C-42BC-8CAD-7262319F62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2" b="35938"/>
            <a:stretch/>
          </p:blipFill>
          <p:spPr bwMode="auto">
            <a:xfrm>
              <a:off x="3574793" y="934067"/>
              <a:ext cx="2265655" cy="149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9DF6DD-CAC5-44F6-A02D-5799484CFF81}"/>
              </a:ext>
            </a:extLst>
          </p:cNvPr>
          <p:cNvGrpSpPr/>
          <p:nvPr/>
        </p:nvGrpSpPr>
        <p:grpSpPr>
          <a:xfrm>
            <a:off x="6166044" y="1366052"/>
            <a:ext cx="2767824" cy="5136658"/>
            <a:chOff x="6108312" y="972415"/>
            <a:chExt cx="2767824" cy="513665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5AB706C-7112-4464-9094-D721270B5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8312" y="1682993"/>
              <a:ext cx="2767824" cy="4426080"/>
            </a:xfrm>
            <a:prstGeom prst="rect">
              <a:avLst/>
            </a:prstGeom>
          </p:spPr>
        </p:pic>
        <p:pic>
          <p:nvPicPr>
            <p:cNvPr id="8" name="Picture 8" descr="C:\Users\pmarkasian\Desktop\Other\Шаблоны\заготовки1\9\5.png">
              <a:extLst>
                <a:ext uri="{FF2B5EF4-FFF2-40B4-BE49-F238E27FC236}">
                  <a16:creationId xmlns:a16="http://schemas.microsoft.com/office/drawing/2014/main" id="{66667355-B15F-4B25-A67D-8605D6BBE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4" t="65792" r="504" b="1248"/>
            <a:stretch/>
          </p:blipFill>
          <p:spPr bwMode="auto">
            <a:xfrm>
              <a:off x="6474860" y="972415"/>
              <a:ext cx="2265655" cy="149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6CE2382-F4A1-47A9-A212-8DECC166B221}"/>
              </a:ext>
            </a:extLst>
          </p:cNvPr>
          <p:cNvSpPr txBox="1"/>
          <p:nvPr/>
        </p:nvSpPr>
        <p:spPr>
          <a:xfrm>
            <a:off x="382108" y="2821224"/>
            <a:ext cx="24602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Во всем мире более 161 миллиона человек страдает нарушениями зрения; из них 124 миллиона имеют пониженное зрение, а 37 миллионов полностью слепы.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905E6-CABE-47EF-A570-EE979DF7B5A1}"/>
              </a:ext>
            </a:extLst>
          </p:cNvPr>
          <p:cNvSpPr txBox="1"/>
          <p:nvPr/>
        </p:nvSpPr>
        <p:spPr>
          <a:xfrm>
            <a:off x="3249197" y="2821224"/>
            <a:ext cx="27182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Ещё 153 миллиона человек страдает нарушениями зрения, связанными с неисправленными аномалиями рефракции глаза (такими как близорукость, дальнозоркость или астигматизм). 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22F5E-1937-4954-894D-DF5045DCCFC6}"/>
              </a:ext>
            </a:extLst>
          </p:cNvPr>
          <p:cNvSpPr txBox="1"/>
          <p:nvPr/>
        </p:nvSpPr>
        <p:spPr>
          <a:xfrm>
            <a:off x="6177609" y="2821224"/>
            <a:ext cx="25842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sz="1800" dirty="0">
                <a:latin typeface="Comic Sans MS" panose="030F0702030302020204" pitchFamily="66" charset="0"/>
              </a:rPr>
              <a:t>1,4 миллиона детей в возрасте до 15 лет являются слепыми. Каждую секунду в мире по разным причинам слепнет один ребенок, а каждые пять секунд – взрослый, причем женщины теряют зрение чаще мужчин. </a:t>
            </a:r>
            <a:endParaRPr lang="en-US" altLang="ko-KR" sz="1800" dirty="0">
              <a:latin typeface="Comic Sans MS" panose="030F0702030302020204" pitchFamily="66" charset="0"/>
              <a:ea typeface="돋움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5E377-E765-4AB4-8F3D-FC6DC10818F4}"/>
              </a:ext>
            </a:extLst>
          </p:cNvPr>
          <p:cNvSpPr txBox="1"/>
          <p:nvPr/>
        </p:nvSpPr>
        <p:spPr>
          <a:xfrm>
            <a:off x="1657119" y="300667"/>
            <a:ext cx="613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данным ВОЗ за 2020 год: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08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DD97BF-6D8A-4374-8FA6-10C0A604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773C77-D276-4566-92DF-F711F92228E4}"/>
              </a:ext>
            </a:extLst>
          </p:cNvPr>
          <p:cNvSpPr txBox="1"/>
          <p:nvPr/>
        </p:nvSpPr>
        <p:spPr>
          <a:xfrm>
            <a:off x="1069258" y="471637"/>
            <a:ext cx="7005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Факторы риска снижения зрения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8C13-C7D4-40C8-BED4-23F88D9B592C}"/>
              </a:ext>
            </a:extLst>
          </p:cNvPr>
          <p:cNvSpPr txBox="1"/>
          <p:nvPr/>
        </p:nvSpPr>
        <p:spPr>
          <a:xfrm>
            <a:off x="368709" y="1305340"/>
            <a:ext cx="81853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- более 82% слепых людей - в возрасте старше 50 лет,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эти люди составляют всего 19% всей человеческой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- женщины в любом возрасте имеют больший риск, по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мужчинами, в основном, за счет большей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жизни.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Социально-экономический статус - более 90% людей с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зрения проживают в развивающихся странах.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факторы риска: курение, воздействие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ультрафиолетового излучения, дефицит витамина А, избыточная</a:t>
            </a:r>
          </a:p>
          <a:p>
            <a:pPr marL="342900" indent="-3429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тела, метаболические нарушения.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7C1A34-C0BB-457E-BEF0-C120F5DE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761" y="3583858"/>
            <a:ext cx="3138948" cy="31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1015</Words>
  <Application>Microsoft Office PowerPoint</Application>
  <PresentationFormat>Экран (4:3)</PresentationFormat>
  <Paragraphs>115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Anime Ace v3</vt:lpstr>
      <vt:lpstr>Arial</vt:lpstr>
      <vt:lpstr>Bookman Old Style</vt:lpstr>
      <vt:lpstr>Calibri</vt:lpstr>
      <vt:lpstr>Calibri Light</vt:lpstr>
      <vt:lpstr>Comic Sans MS</vt:lpstr>
      <vt:lpstr>돋움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III</dc:creator>
  <cp:lastModifiedBy>Пользователь</cp:lastModifiedBy>
  <cp:revision>5</cp:revision>
  <dcterms:created xsi:type="dcterms:W3CDTF">2023-11-28T14:17:08Z</dcterms:created>
  <dcterms:modified xsi:type="dcterms:W3CDTF">2025-11-23T08:20:48Z</dcterms:modified>
</cp:coreProperties>
</file>