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9" r:id="rId4"/>
    <p:sldId id="262" r:id="rId5"/>
    <p:sldId id="264" r:id="rId6"/>
    <p:sldId id="269" r:id="rId7"/>
    <p:sldId id="270" r:id="rId8"/>
    <p:sldId id="271"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660"/>
  </p:normalViewPr>
  <p:slideViewPr>
    <p:cSldViewPr>
      <p:cViewPr>
        <p:scale>
          <a:sx n="77" d="100"/>
          <a:sy n="77" d="100"/>
        </p:scale>
        <p:origin x="-336"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27AC5-C71D-4C9D-A673-A635599C16DD}" type="datetimeFigureOut">
              <a:rPr lang="ru-RU" smtClean="0"/>
              <a:pPr/>
              <a:t>21.11.2025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D83AE4-8C49-44E3-A005-E320C17EE85B}" type="slidenum">
              <a:rPr lang="ru-RU" smtClean="0"/>
              <a:pPr/>
              <a:t>‹#›</a:t>
            </a:fld>
            <a:endParaRPr lang="ru-RU"/>
          </a:p>
        </p:txBody>
      </p:sp>
    </p:spTree>
    <p:extLst>
      <p:ext uri="{BB962C8B-B14F-4D97-AF65-F5344CB8AC3E}">
        <p14:creationId xmlns:p14="http://schemas.microsoft.com/office/powerpoint/2010/main" val="748574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117E1C8-D2C9-4BC6-A5EF-94D3D1E8C9F5}"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7128DC-2A7F-48DA-89C4-5ADC67C59C02}" type="slidenum">
              <a:rPr lang="ru-RU" smtClean="0"/>
              <a:pPr/>
              <a:t>‹#›</a:t>
            </a:fld>
            <a:endParaRPr lang="ru-RU"/>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7E1C8-D2C9-4BC6-A5EF-94D3D1E8C9F5}" type="datetimeFigureOut">
              <a:rPr lang="ru-RU" smtClean="0"/>
              <a:pPr/>
              <a:t>21.11.2025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128DC-2A7F-48DA-89C4-5ADC67C59C0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hyperlink" Target="https://novgorod-iss.kamiscloud.ru/entity/ORG/3269" TargetMode="Externa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571472" y="2928934"/>
            <a:ext cx="7960968" cy="830997"/>
          </a:xfrm>
          <a:prstGeom prst="rect">
            <a:avLst/>
          </a:prstGeom>
        </p:spPr>
        <p:txBody>
          <a:bodyPr wrap="square">
            <a:spAutoFit/>
          </a:bodyPr>
          <a:lstStyle/>
          <a:p>
            <a:pPr algn="ctr"/>
            <a:r>
              <a:rPr lang="ru-RU" sz="2400" b="1" dirty="0" smtClean="0">
                <a:latin typeface="Times New Roman" pitchFamily="18" charset="0"/>
                <a:cs typeface="Times New Roman" pitchFamily="18" charset="0"/>
              </a:rPr>
              <a:t>«Особенности убранства домашнего быта наших бабушек. История одного сервиза</a:t>
            </a:r>
            <a:r>
              <a:rPr lang="ru-RU" sz="2400" b="1" dirty="0" smtClean="0">
                <a:latin typeface="Times New Roman" pitchFamily="18" charset="0"/>
                <a:cs typeface="Times New Roman" pitchFamily="18" charset="0"/>
              </a:rPr>
              <a:t>»</a:t>
            </a:r>
            <a:endParaRPr lang="ru-RU" sz="2400" b="1" dirty="0" smtClean="0">
              <a:latin typeface="Times New Roman" pitchFamily="18" charset="0"/>
              <a:cs typeface="Times New Roman" pitchFamily="18" charset="0"/>
            </a:endParaRPr>
          </a:p>
        </p:txBody>
      </p:sp>
      <p:sp>
        <p:nvSpPr>
          <p:cNvPr id="6" name="Содержимое 2"/>
          <p:cNvSpPr txBox="1">
            <a:spLocks/>
          </p:cNvSpPr>
          <p:nvPr/>
        </p:nvSpPr>
        <p:spPr>
          <a:xfrm>
            <a:off x="4143372" y="4143380"/>
            <a:ext cx="4214842" cy="207170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ru-RU" sz="2000" b="1" i="0" u="none" strike="noStrike" kern="1200" cap="none" spc="0" normalizeH="0" baseline="0" noProof="0" dirty="0" smtClean="0">
                <a:ln>
                  <a:noFill/>
                </a:ln>
                <a:effectLst/>
                <a:uLnTx/>
                <a:uFillTx/>
                <a:latin typeface="Times New Roman" pitchFamily="18" charset="0"/>
                <a:cs typeface="Times New Roman" pitchFamily="18" charset="0"/>
              </a:rPr>
              <a:t>Разработка</a:t>
            </a:r>
            <a:r>
              <a:rPr kumimoji="0" lang="ru-RU" sz="2000" b="1" i="0" u="none" strike="noStrike" kern="1200" cap="none" spc="0" normalizeH="0" noProof="0" dirty="0" smtClean="0">
                <a:ln>
                  <a:noFill/>
                </a:ln>
                <a:effectLst/>
                <a:uLnTx/>
                <a:uFillTx/>
                <a:latin typeface="Times New Roman" pitchFamily="18" charset="0"/>
                <a:cs typeface="Times New Roman" pitchFamily="18" charset="0"/>
              </a:rPr>
              <a:t> </a:t>
            </a:r>
            <a:r>
              <a:rPr kumimoji="0" lang="ru-RU" sz="2000" b="1" i="0" u="none" strike="noStrike" kern="1200" cap="none" spc="0" normalizeH="0" noProof="0" dirty="0" smtClean="0">
                <a:ln>
                  <a:noFill/>
                </a:ln>
                <a:effectLst/>
                <a:uLnTx/>
                <a:uFillTx/>
                <a:latin typeface="Times New Roman" pitchFamily="18" charset="0"/>
                <a:cs typeface="Times New Roman" pitchFamily="18" charset="0"/>
              </a:rPr>
              <a:t>внеурочного занятия </a:t>
            </a:r>
            <a:r>
              <a:rPr kumimoji="0" lang="ru-RU" sz="2000" b="1" i="0" u="none" strike="noStrike" kern="1200" cap="none" spc="0" normalizeH="0" baseline="0" noProof="0" dirty="0" smtClean="0">
                <a:ln>
                  <a:noFill/>
                </a:ln>
                <a:effectLst/>
                <a:uLnTx/>
                <a:uFillTx/>
                <a:latin typeface="Times New Roman" pitchFamily="18" charset="0"/>
                <a:cs typeface="Times New Roman" pitchFamily="18" charset="0"/>
              </a:rPr>
              <a:t>учитель </a:t>
            </a:r>
            <a:r>
              <a:rPr kumimoji="0" lang="ru-RU" sz="2000" b="1" i="0" u="none" strike="noStrike" kern="1200" cap="none" spc="0" normalizeH="0" baseline="0" noProof="0" dirty="0" smtClean="0">
                <a:ln>
                  <a:noFill/>
                </a:ln>
                <a:effectLst/>
                <a:uLnTx/>
                <a:uFillTx/>
                <a:latin typeface="Times New Roman" pitchFamily="18" charset="0"/>
                <a:cs typeface="Times New Roman" pitchFamily="18" charset="0"/>
              </a:rPr>
              <a:t>русского языка и литературы, ДО Верхнепашинская</a:t>
            </a:r>
            <a:r>
              <a:rPr kumimoji="0" lang="ru-RU" sz="2000" b="1" i="0" u="none" strike="noStrike" kern="1200" cap="none" spc="0" normalizeH="0" noProof="0" dirty="0" smtClean="0">
                <a:ln>
                  <a:noFill/>
                </a:ln>
                <a:effectLst/>
                <a:uLnTx/>
                <a:uFillTx/>
                <a:latin typeface="Times New Roman" pitchFamily="18" charset="0"/>
                <a:cs typeface="Times New Roman" pitchFamily="18" charset="0"/>
              </a:rPr>
              <a:t> СОШ №2</a:t>
            </a:r>
          </a:p>
          <a:p>
            <a:pPr marL="0" marR="0" lvl="0" indent="0" algn="ctr" defTabSz="914400" rtl="0" eaLnBrk="1" fontAlgn="auto" latinLnBrk="0" hangingPunct="1">
              <a:lnSpc>
                <a:spcPct val="100000"/>
              </a:lnSpc>
              <a:spcAft>
                <a:spcPts val="0"/>
              </a:spcAft>
              <a:buClrTx/>
              <a:buSzTx/>
              <a:buFont typeface="Arial" pitchFamily="34" charset="0"/>
              <a:buNone/>
              <a:tabLst/>
              <a:defRPr/>
            </a:pPr>
            <a:r>
              <a:rPr lang="ru-RU" sz="2000" b="1" baseline="0" dirty="0" err="1" smtClean="0">
                <a:latin typeface="Times New Roman" pitchFamily="18" charset="0"/>
                <a:cs typeface="Times New Roman" pitchFamily="18" charset="0"/>
              </a:rPr>
              <a:t>Мосинцева</a:t>
            </a:r>
            <a:r>
              <a:rPr lang="ru-RU" sz="2000" b="1" baseline="0" dirty="0" smtClean="0">
                <a:latin typeface="Times New Roman" pitchFamily="18" charset="0"/>
                <a:cs typeface="Times New Roman" pitchFamily="18" charset="0"/>
              </a:rPr>
              <a:t> О.В.</a:t>
            </a:r>
            <a:endParaRPr kumimoji="0" lang="ru-RU" sz="2000" b="1" i="0" u="none" strike="noStrike" kern="1200" cap="none" spc="0" normalizeH="0" baseline="0" noProof="0" dirty="0" smtClean="0">
              <a:ln>
                <a:noFill/>
              </a:ln>
              <a:effectLst/>
              <a:uLnTx/>
              <a:uFillTx/>
              <a:latin typeface="Times New Roman" pitchFamily="18" charset="0"/>
              <a:cs typeface="Times New Roman" pitchFamily="18" charset="0"/>
            </a:endParaRPr>
          </a:p>
        </p:txBody>
      </p:sp>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3286116" y="0"/>
            <a:ext cx="5629275" cy="2714620"/>
          </a:xfrm>
          <a:prstGeom prst="rect">
            <a:avLst/>
          </a:prstGeom>
          <a:noFill/>
        </p:spPr>
      </p:pic>
      <p:sp>
        <p:nvSpPr>
          <p:cNvPr id="6145" name="Rectangle 1"/>
          <p:cNvSpPr>
            <a:spLocks noChangeArrowheads="1"/>
          </p:cNvSpPr>
          <p:nvPr/>
        </p:nvSpPr>
        <p:spPr bwMode="auto">
          <a:xfrm>
            <a:off x="4499334" y="0"/>
            <a:ext cx="464466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Муниципальное бюджетное общеобразовательное учреждение</a:t>
            </a:r>
            <a:endPar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Верхнепашинская</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средняя общеобразовательная школа № 2»</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571472" y="571480"/>
            <a:ext cx="7960968" cy="584775"/>
          </a:xfrm>
          <a:prstGeom prst="rect">
            <a:avLst/>
          </a:prstGeom>
        </p:spPr>
        <p:txBody>
          <a:bodyPr wrap="square">
            <a:spAutoFit/>
          </a:bodyPr>
          <a:lstStyle/>
          <a:p>
            <a:pPr algn="ctr"/>
            <a:endParaRPr lang="ru-RU" sz="3200" b="1" dirty="0">
              <a:latin typeface="Times New Roman" pitchFamily="18" charset="0"/>
              <a:cs typeface="Times New Roman" pitchFamily="18" charset="0"/>
            </a:endParaRPr>
          </a:p>
        </p:txBody>
      </p:sp>
      <p:sp>
        <p:nvSpPr>
          <p:cNvPr id="20482" name="AutoShape 2" descr="Музей деревенской жизни и истории села «Гостеприимный дом бабушки Марии» —  Ассоциация частных и народных музеев Росс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4" name="AutoShape 4" descr="data:image/jpeg;base64,/9j/4AAQSkZJRgABAQAAAQABAAD/2wCEAAoHCBUVFBgVFRcZGRgYGh0fGxsaGh0fIR0iGyEfIR0bJBscIS0kGyMqHyIiJjclKi4xNDQ0ISQ6PzozPi0zNDEBCwsLEA8QHxISHzMqJCozMzMzMzMzMzMzMzMzMzMzMzMzMzMzMzMzMzMzMzMzMzMzMzMzMzMzMzMzMzMzMzMzM//AABEIALcBEwMBIgACEQEDEQH/xAAbAAACAgMBAAAAAAAAAAAAAAAEBQMGAAECB//EAEEQAAECBAMFBgQEBQEIAwAAAAECEQADITEEEkEFIlFhcQYTgZGhsTLB0fBCUmLhFCOCkvFyFRYzU6KywuIHJHP/xAAZAQADAQEBAAAAAAAAAAAAAAAAAQIDBAX/xAAlEQACAgICAQQDAQEAAAAAAAAAAQIRITEDEkEEIjJRYXGBwRP/2gAMAwEAAhEDEQA/ALQqaQd8MONG1o+nWOpaQ9AGVbrrXmPbnEeHQQMpVySq4VTXm/o0SpkKS1EkUuGPO1Drp4whkUtHAlLkMA0cJkKCt4hYAN7hzegrbWOJ8xRIyywUpUcxB0DioIrXnoY7kYgZwXIJDFKt3UcWDwDAJgAX8eSwKVgEMBo5BbnVjxieTJVmdIqq2UuFWLvRqDy9C8dhpapaQteQh2Br9NKXa8Jpc91JmIyhWhLM1sx8CWhAG48TczBQSX3SpLksNFA04OxN6awJjJqFUGZBIKSVFwR+YKSSKFiCpvB4nxe2UndykmjEKauvSri/vGT8MFDLKVmJYEKbMkixr7tCtMZxLwyglJSUqA8R1GvqbwsnFechST8TEDKWLA6MWbg+hhsjZ4QpKgCgsN5O7wuE/EL35dYglKWqYvKUKILMtiSA4FQKUgoLFs/CIUAybHepUbvKpqRAs/ZxAdBcQ5XJSkVdCjXUgNS+nU0vASQtRJSCa13mcBg4UGe3N+EJxTKUqEMwlJZQIPOI++h5PFSVJIDcQodbCx04eDLcThkKO4GcU8P8xLgCkCGcYwTTEa5Kkh7iITNa7xPUdhgWeMbznjAneRmcwUOwzOeMbzHjAXemNd9B1CyybNWBLUavnDU1AJbrEu18cZkxcxWp+2gPYeF7yXv1SVOztVJId+lG5QVtnZyQlSkJAIFgXAatvR6xPbwadcWJJycjTED8RJF2KcpBA6mo6R1j0d3MWElkBTCuht6awx2TLB3pjhBkTCk6O6klTEVKVDStBAG0loRlSouCkEKPAozgtpRqG3NopxM4yF0wa/Y+xDDCTwsB3cXqR40hYthYjlGsPNKFOKg6dYIuxSXksqJlG9yTGzNUPwk+BhajE1YlvP384NlqJtmPR/lF0KyRc0lqERmY6AEcSa+0QmSFFmUSOIV840WTdx4H6QUImUsi4EDrnJJ08x7R0jes51+E/OOESSbA3Is1ix1goCNcyB1eMFT0sctlEUS4BNSKA3tGjgl6B34HXrBTCwLJGQX/AAiv0/3ftGQUwtFqwm30O8yWMzABSdW4jrBsjakkly56pdjqzB6ni8VnDbKnrSFAoILtcW1tFh2Fs8y1ETCFEgMEuw87+kc3G/UWlKq+y5KHgMXi5aQciWcaqCUnkyvaJUATEAhNq71HI0o/nBOKEruylTJQaVLCvX0iufw0qWHTiQkjgoH2/eOicpReFZCSfkH228tapqkMhCUhRC0/9uYXfn8oSbMxRUtSCkpyDezMWCgx4VZ6cT4wVtLaIIKAe8SaHMC39qh+0CbKw6itay7EitySKXOgcwKXZaodUg+QmppViE8K+2lYfyEJlpSFZVEigfeJccrCgfpCxpYXvOkBIAYZmU3xtch9AKOKw3wypan3RmIDUYsRUsQCN59IqKJbCJa1ZCSS6KbzHQOc1y97wrlzipdQyrv0D+VtRDNyU5SyQxSxGlhUEaNHm20kKGKmJzCiic1mDCobgKdIpiLwJhL5ikOLOK8nVSto1mSqqK+gpfS/jwivSMZOlis1Cn1UCdLO9RXXWsHI2pLdlDIcuZwb6MAGc20hdkOmdY18pAWouGYAdKvWsBZzlFCDShtowrB0pKCpagCMxe/UV8GoY5VKvc1FTy+cMBXOWQDmSCeCSEnqczjp4aQOrCpJCfzCrtDjF4YApPNvl60EBY6S1RYkiFQWALwSUsSCQXFC3jWv3zglGDF8gA0CsxJ8XAgqWcwSpZYVo1wY5x2KRLS5zVYJGp1IbTTzgpBYox+MlSikLDKKXZIB8fGoHSNyNrYOgKmf8yFUJHFqQn7QkzViYEZWSxDvQEl2a+9CzCsp/XgYpJCbZaMXtJKG7slSdMswgcmuI5wO0iuYAxSCQ++on0aKlNlKSSQW6GGmy8LMOWY9PoWMZygtlqbPfNh7DlLwstSswKpdClSkkBRUq6SMwdTsXEUPtHhEieANEJFAGqhAtys1GtBWC2glaJpmrUFpQEAJUtIISUgAhNAWFSGuYUd93rFe8QUgNVmdIA4sKc4VJO6C21QDP2MUj+Wk5dUsaPqOXLygNOzpoUDkWzjQ8Yt2HlKYOksCx0b3eI8RipdUhBUrMKXavAcjyvFdVsVvRzKwLFSmVUAVSLUcMfGDJKGYmhiHDz5ZZAICgLKZ+dPnBuIxcqWEBSgFL+EaqqLcbgNzEXaJpkGIQHBSbFlVADN1rp5xFPloJAdP96eR1MaXtQA5ZhKFLUcubXQcuA8uMAba2pJklpil5yHSADxZ+AFD+8JZ0DTWwj+GSFNmHFgoacwYlky6UIZ9L8WisI7RSs2ZWagpS4D0HjxaH+ycVJmozoU4SWLgpY315GHT+hX+QpeHqT98o7lSKfC1bjVvlHaTR28uH+NY1h1li6gOUAAmRAp9da8IyCO5P525ZbekZAIK7Mv3aq2V9+8O0JqC0Iey5+IfqB8x+0WTIHJ0eMOF3xo1mvcyr9rMcWEsWfMf6aD3JhEnjBnas/z1h6BKRZtH+cKsBiHQE/iFPAff28U9glgJEvMQNPpWG0mWyclKgvw+9IFwqQHVwFOpb78YNSsBSRyPDVm/fnCBg22EMgKzMUkdakChen7CIdn7cWg5VELQaKJFUvcgi+t7xJ2gDoSo2BfzEJ5aMoJJYw7oFovMubLIASsK5hTU6Wiprwp/jK1UrU1egIqL0SYebPlmXJSFJqxJBTxNifIdYSyZj4h+DEOeSgA/MmL8E+TjHoQJmQpFSKCgScqDmpfe83jpezZKpaQEKSpRSRVILhiaguH9o3iJalYicXcJS5FKZe6av3aDELExKVuCUJtl1FCObg+Dwlsb0JdpYedIqiatSSpiwBIa28QRy0iFE2aCoCbNUUlilnINmIyki0P9szZYllAzMaCjMzFqtSjU58IVSUpCHBUJinYooyUkOkgXDZlcA0Jv3UOsWDInYkvmUQACTnSKMH4PU/ONf7VmHdUEKH6X9qxYRhVEZs5GYasoEaGwLGFmIxCghHwsSSTwyuGPWsDbWWTt0RYfaS1LQhKCxLZmVlANCXZqRD2g/wCOngEAh+ZIf09IfYOqbNmS5B0t9W4xFjNnJnCgKSlwlXXkbj761WAKuuWCmvmIXI2Osk5BmTW2mUZjTpbja8WkbAm52UtIT+YAn0084d4XAJlAJSCQHY8TqS3SEkxtnmcvBzJhIQkqIyv/AFFhfR4d4bDqlyghTBQzUGm8S0W7A7PlykgJG65LO9zZhRhQDoI42lgEd5LmAFlr3gdapanOsN6Eti9XZszFqWqY2Ykndv60g7ZEgHdBAKCGepZI6vrDaaMgLahvE/vAmAlZVrG6CkJcDo17/v4Q+qtBeA7Dg1BL1uzW4NQawr7TS09xmUAcqkmpZvw3YkXh4rdZtOFbQp2xXDLqKB6ppuqFw2rN90bWCWUIJObMkAVNtGJar3F9HbSkZjcYtZSqY68oyb5U1K3SoFwaE9OAbTJNCWJYVP7nkX1vrHGKc5Xu9gQWq9uX1vWMEPi+SNDE/wAxEwobIpKicylk5S9c5Ledj5eg9otkypspaloBUmWooWKKBAJFRcPoaR5wSK+Hg7UPH96vcen7OX3uDQblUvKeZAKSfMRadOzflR5NiCrIhwllC4Qkc7gc4fdiMWpMxcoVStL9Cmj+IPoIQ4mYlSUZSaJDg3FEi+tod9hkvixyQT/1IHzjskvYzii/ci/GZlKkgUB928rxyshyDf71+UaU5mEpNwH8Pr8o4xX4TqaEkWoa+fvHMmbtZOmR9mNx3/FS0bpy7tNNPGMgsmgfs6D3ik/p9UlvnFzTKduGvLjFQ7Plp6g7bqqeIi6GYySpxQVjm9K741/TXlVSPL9tTM+ImEmiphboCw9oWqSQpQHG/wB+Md4lytJ1LHxevvHc9DLHSLGtE0jGFJbUeVwfk0TYrEZ5gNQlOSjs+7V+hbjrHCEVc8Pv1jSZLs5cwWFBO1sUFISgVOZ/AWL+PpCqchRUObwYiTQ86xBOplJNAT62h3kEsFzwKgqWnWiT6CngYrs1DYijh1JGru4e/WkPNhoBluo/C6bBqE1r+kiFOPJTiUks4WLW3UI+jtF3hEVk0JZ72ewdSkqejVIR/mJdkEOkPSYgGuik0LciNdSDBWAripqkv8VrPYVfSntAqJJEhQQDmkLVla7oUTlvqHHjABD2kpLQL73uDrAOwkoSp5ii6QpQLgMDmBT4hXXcgvais0lKwoZSQQOrlhRz+0KpaB+LMQATQgEkNyazxEnUrLirjQ8wxKcOqapZUjOmWEE/DuUWDo7VTatxFd2tMCScrD+XLIb9UtBPvDWXs+QpTJWss71FWqa5R6awm2hLQFZAty7KBFQRpS/7RUrrJMd2gjYGOmLmlKiCGKqjUNW8Otp4zupeYJGcqYDQk1duA/aF2xMAlIMxySp0sWNARW3vE+3cOpctJT+AuByN9KxS0J7FCdozSQe8U/WnkKDo0WHYG0TNzImfGgOD+ZJ9mIbxismQQHYtx0/bS8PezuFKM01YIzABL6h3KmOjt5GAB3iF5UpKEjM4SAXYlZSG+b1jjapKUJP5Vg8ONWjSyFpubgihNQQRWmukDTJxWTLKScsyWlRKgQMxBatTunhAAzxJqlPEP5Ofp5QPhie+W4ukj/tHsIImqeYR+VA81H6CJpuzwMi2IzS1LcqBzHMlJAAs2YFr6Q2xHSqka0A5f4gTaKHkLA/5Z11Y/f28EfipwHmW/aI8UQlC3LAA34MDU8HMV4EecAigfoQeI3Tfi3sNIhxRoHIJCi1Rz9q+viSFCgNm4uQDUC/I1rajViDEIoG0UWc2uBThTjoeTc6Dj+SIFadfHmz+N9CYvWxcT3eBKzmIQiYv+1SiwfV39IoyRwpVx79ObU94teMV3WyU5SQV7teClKzD+33jSKt0dPK6iUFIi/dkdkpliXPLhS0kGtCFKCknlRIEUSPTuz2ZWElCvwAeVvRo7OZvqefxfIOSSA5/wNC0DY/E5UEljWgrUM/g/GD8pNHI8L24QHisMJhCS7ZrDWjAPpUxym5VO/B/EBypSMg/Fy5KFqQlmSW/EbXrrWNxnRpbH2zm/iiQ9Uk+JIfweHW0JhTJmHUS1sf6S0I8IkpxS0qYZUkUL2Y3N4O25if5C2/Kz9SB84x4H7cfbK5PkUpnmI6N6j5RPPOaYANAfv74xEj4wWt9/KJUD+YDyPzjUlhYln0iKUrSC0J9RC2UtlUiRoOR8xC3asv+Wafi08frB8g+/wA4j2kl5ahwrDQMY9nsSvPkfd7tSiGdykoDteqeHCONsIeYtSvwrDNU1QhNPFvKOOzX/FQOS0jplJ9MsS7XlEzFlLDJMSsjkBLfyBJ8BFrSE9hux1AzZyh+UGnnRuRgLBY3NMmS8uULJUK2Ovo/lG+zGZK1jkQddSw+XhEWPw5lzQUg1ZgHN+fV69IbdKxJAeNw6pcpSVBkImPLPFKnoeDPAWGW7EWY8YebbWVyTuvZ+HUaisV9DJaw0FdOnlGU1kuLwWXs9hpcxxMVlCHLakpFhzIsYqO0kZZ0xyCRMJfiND4pYwZInKQvOhRUD8SSks+jEHgzgiF+Pwapi1TFFQzEUyEWaleUaN3HJCVPBYNigd2ovULfpbhejcLw3KAQVWDuC93v0rCXZpIljmonhQMLt+YQQkgqASXJPy+sVHQpbNrwsq4SHbgKtc+cFlQIoSCa1c6Mb9Y7UtCWKqswo9hr1vERUlT3e921sIYjWJWEFFagg3NvhJ6AGsAIQ0lanJMyYFptQOkeAFQ/QaxPiUGpTUZVA8nAIPRxXwiPZCTM7yWKIMwZl0DBk7oe28DU0AJhDG+xJC5qyA5CgCs3ypRcv4lvARbJyAvIoAJzyVpBBcbwScvA2NeQiLu+6kFMtLFQACATvLW7BzUlzcsL2aNFa8yCt861KK0v8O4WAD/CwHk9HMMR5biNpT+8U6lgpNgwFCWtQigfygReLXMzlS1KOUCtRulhUaAwb2hw5RiZyR/zCq1gsZn5UUK6s0AISal+JJOprXMLX+Jw2XnGTbM2c94ASw5Hjq7B6i3g4geaoPlF3elmBs97Vd9TWkEm128GcHnfS7a84AI3jyfz5cTQGBGvFG5WbSbNQ18OJHnw484dbcmn/Z+HT+t/ACYAPB4TAXP3U2/bmb2OtpTZkwIAByS0ZWFQ+ZTmliXrGvD8jT1HxFwEerdmDlwsr/8ANB86x5UpBBYgg8w0erbARlw8nnKlv/aHEdPNpHFxbYymLpRn4iEW1sUZSUr/ABEj2NhD1gBwhbtLZaZxTmfdSpvFmPmI5XZ0Kild4TVr9Y1DfGbMTLWUOaNpyEbhdSuxYZiT/HKYtrbikRnaQkSylmfJ4klPziWaGxv+pI/7P/WOO0Mt5ea+8KvS731/eOb0/wAX+2aT+RW0I3STf7EblVUk9YlYZfeOUJbL96iNiA3Dlx4e0KpZ3vL5QxkQsBZX3yhDWwySupjJhdKuYV7RqWqnWI81uqoRQZsZeWbJbWYaclJUPciGeIQTiZ6AwKgb1umWDCPZqj3knkpJ8lJ+kWOa4xS1Bi4+Q4dI0j/pDFGypuWeokjKoJzcGWAXbkW9eMdzZqk4paFGijStqCnlpC3FrKVqLboGQnmCoJ9E/bxxPmKVKQt94FQfgR8L8iKeMElaoUXkb7SWUS1h3sPBRZ/cQo2YveAGrv43Pn84OEpUySSVEqWlLO7ApU6hS1GhdhMOpEwF0lrEF36UiKeGU2sosZlsLux4Qj2+SkouzKo9rfWDJ2JWEjKvqGH0tEaJneH+YlK63IHKkayaaozjjIHslSsoTUsRUdB7wwwmFQTvUNeI9YyXISguAACCSBS2g0tC1c+Yp1FagVizlh04Qr6oddmMsQhTqqlhUPr6cI4rLllaik6btTXgPGI8JjETEAKZzQgqHTU8uGsD7UxqEKQggqCVpUWYsxcDnx8oYhnNlhKCb1Y66jj4xP2HShSB3n45h0LMlIIfk4r9IE2nPCpYyMy6gvUhjVvKGfYSWFZswokFjasylCLboUPMQeQ8FnxJVnQJYdT0JYZsozkcKskPzU0aXSZKBy5icqQgEboRMIBCzmB37VZucdoWoz0hIFErUSWIAJASQLuyVJ/qPCu9qymVIUlgEzEjgzhSQx0cqA5snhFMRQe3mHCZyFWzoP8AchWU1bgpNOUVlDVuC+7obeQN+VTHofb/AAmbD52fJMBJZ2CtwgBjqUx54lV6JPFtKCjepEZSWSXs0kUs/Atxpxp+4eA2qTWnoNenCCEzGdrgC+mvNnIP3f0hfZfDsAUDdAqQl3atQBBFGnHPqzy4ini1vCz8+tdWqJOWoKDEhgGYnWsemY7sphij48hzNmBBc/lLljTxpCn/AHElzBnl4nMC1cgIqBwV4+Ma8dRlbK5Z9o0ijTZqlF1Ek849ZwEhpUt1PlQndHJIYVisTP8A49mMWnJ8UEf+Ri5owpSkBnYceEbcs00qObji07ZwUpegF9aWbSO8GA5LNYedflAWL2tKlTBKmHKtga/Cc3Owp0goYqWhitQQ6mTmIDllUHH4oxNXohxWHSVqLCpjIWTNplRJTkAJo9/SMhk5+g/a0zLikK5J9cwiXbVZTszkM/3wgbtFSYhXJPoo/WGM6XLmymXUJc3IYpFKghqe8cHpvK/J08m0VXEKsGveNcIj7shSak8QS/vXjrEifr7R0EBUul+MKZiHJaGZX8oBHxefvCGjuUn3P398IjkVp+pUEITXnWIZA3h/qV7QhnGzVEqQQHOUaWd6k6Rayo9+5Z1JSoNQMQunl5wBhcKuVhmooHfDUYZUkDrT0jk4ppgLP/LIINqBfyPpGmiNirE4055yMmYLWtJBCid1T5glI8QX1EC4WfRUpacqbjNQlQYs1w9GfjDNGJeepRYbzKa1UkHqymhVtVDzCtAKkruQDRSQA/JwB4vD2IcYYLLhLEBidPwgKELUyFDKpgwJPBmLeMG7FnnMkmgXmSeoJPzPkIKxuHO8kAM738YUXmmOWrREgA5eCgf2gaUpn8Pdo6M0JITc6ANpfW0AYjF5QpTVegNPxQIGdYnbSBMyF2SACwBLkaOWsYEnbUkpSQnOTpmCfcK+URlKZiAtkg5lAkC7BDekTTMOAxyj0hSkvI4xZDhpksIStRDZkqJ1ZwSb8I5x6x3iyLBRABuWp5x3taYhCZaFJBdFaPqdNYVJmjvhMUV5czkAb2tvGHHIp0i3TkMiWlwcqQ5DUZuHSPR9kYISMOiWAyilJXxzEB/I0jzns+hOKny0JzFKluvPfLLdShSzvl8Y9Nx08OfvnFrZHgiwhHeTFCmUpR5Aq/8AOMx66JqzTJZ8M6YX7N2jLWpUsK31rWrLWtaM/wCkAt1hX2ixqlEShqxU1XcsgU0cEtyENukLyH7Y2jImS5kkkrC0KS6Q4BUKEEkAsdRHnY2HPYsAeQUD6joPWLvhdlTUpGVCHOswJUom4cqdndmoIrW0p6Jc1SJwKFHeZJKQxDOAmlwehjOuw2hXI2ROStOeWsAlOYt0cuNI9D2lMlzkqQmYipDgkEKGqSHdiPlpSKV2dxYUhC1zVlRFQF5bKNQzVyw+kbRlLQoqXNASVPm7uYNwkGhBOkNJolDnv0SpQzknKg1IFct3KQEgnwvCsqlpS9BKVcnKVFaWawqsFPMBuHw4O7sFy/65C0+ZQQ0ZNQlQKc0lQOgnrF/0zMw1h2MPlyUypZMsmiKbzg3VYkAEk8RHOyseZqMyk5agBi4IPB+Fjo9ot2z9hSDJRmlgKUhCl1urKHJIYE82iVfZ+VpmHQ/WKAoO2ZcqYJiVlJ0qzilCDoX1gDs+pUzBozB1JcBw9lMNCQMqWJFWJi5bT7ASJuc5t5b7ykJJB4i32I52f2MXJQEJnBQGuVvYwAecf7vpN0rT+kLFOVRG49Em9lJ5JPeIryMZBgr/AKS+yr9oU7yNXceqfrDHFZUSFkXCFdXag++ML+0Ct1CuCj6t9Im2gsGStmeg9Q4jh4Nv+G/L4K1JnOEmxIfyaCQOB1iGWgVGgiSUA/SOgzNYhVEwPKLuR93MEYn4X4GAMOsjzPoYQ1sYJSXPn5xBLNf6j7RKibW2ggLDzHmMbOR+8CBl32bLC5CAqrp9or84lKgnUS1u3+kj3hvsrEfyEOCWzWbRagOkJcWj+ZwOZaTyC1BY9DFy0iY7YvmXWWqFv5nNbwELsPNUCoBRG8a9Ia7QLzJjCiv/AFPq0J5yCmYebH0YnnvAwloPI0kTFqoVeR+2iWcpZA15k+PTWBMKC1fKClkADjch9Pt4Q7FmJxSpagoMVaBuTWHKFeKUqYrMTX26Qw2hVQZSQQCWId62vSFhxpSSFILPcH5GNIpURJuxtsTEy5aTLmM6lul+aQL6VHqIczUywCVEJAqTZmim4mc4TlBdTu4EN9ognCySS53Hqa7pu96h4zlHJpGRm1sYha0d2oKRkSPMksxsQCKQN/DrUl0JHMgAe3OAwlhT7eL12WkSp8tNUBQ/CpmJbQ2Bd6FtK1pSSQbCewUkyA5Qpayk/CHASqrO9CVBFTYJI/FRrjNo75TMSsIUWIBAYv8AEQRcB68ID2LtmYlfcTUqG9lQQMuUHM2YEVTT4tOcNVImTVplzJZCFJcLXlJlrDHIWJACkOyuYpSJ72jefp+rzr9ivE4WVLKSkAkF31CkkhQerV9wYF2TiFTJ6ZkwMEKSGIylgGSyTq6wfOHu2MPJ/hzMDEhYGYi2RWQipL7wAJ/UmE+xcItWIlKQssVrXmU5zJlhKVB7tvBIL+bEQ39nO2qotC9sSS4zgEioIIIIJe46RVO1WFRPyKGVS3yXFQq5JuAL+Jj0rFbGkzXIdJCgS1UkpsSlVNNG1iu4/slOzLXLyLBG6kbhBbgbVH5tYp3RMaKJsPsoiZLQtlAFIJNr1oNIenYmHRQJAyn8JuaGvG9fGJxsyfLw4XNkqExISCylOWYFyMyXPKkLBInhRyKlkAkpBzA1d/hLO/IwmESVezEFyVEOSol9a08PnHKthrZRTM5tW1YgXipqf+KhIBsUrd1M6UtlevEmDNl7RJmplqQpJUpKSlYAG8cu6Qo5mesSkNyPVsMjKhCfypSPIARKY0Y28bGRqI1zAG5xFisWlAclqgW1OkL8NLmLzKmAJIOUHldw71rfrEtmkYWm2wyZi2JoT4iMjP4JBqpydYyDIe38nl23aygdAu2tjXziLH4hsOnTMtNP6SfpBO1kvLUE1IINOVz5QunYVUyUgoY5bh2u1tOMcfD8n+kb8gJIWI7lqYmOBs6cCXQzWcivHWNzcMuWRnDZreF/eN6MkcT1bqn4P5GFuGVTxPrB0w7qukLpYIt98oEN7DwSz+HWB5QZRPP5REVqs4HgfrHOdfEEjiL9RAgZbOzuIGRSD+Y+tSPbzjja6SJhOqkhQ5l2P/TAHZqce8UFEP8AhIDAEhxRzdmPIw42ssBSFsfxBtaJzZfNMXuJGpCRaaq1aWF9cuT6Qu2mgOhXB0Hm1j5pfxhoE7/EGSoBtd4pHnCjGl2Br8KvMZT6iGB1hkLOhEFGXM+EJJo766iBsC4F78YZYcnOknVBEQykLpeyVzM4KAXspRAAy61cg3ivTkqSWStTeY/6hHocmYlVLEof6+8VxMgpDKa59zwiuN28hNUsFbmlRbpVgzv0taH2LT/9KVT8vsYgweFSpKlEBsxbj0/aGWIlPh0C1m9Yco6JjLYikSHSVZkgAsxUMx6Jd25s0NNhYoSCskhiy0tUhQ+IpALva1aQN/CEEWHP9oIOxpa5koLUFgrCQlLh8xAq4BA6a05xVUJuy5FM1IMlfehakqKZmXOFEEqCBMINQLWAL0s7jALxCZb4kJVlYBYKsxTqFg1SGahDVq1X7xHbLB504fvU58xSXSooCk6EsUlyyQQTWJTOlqCw4K0XZQJAqXBu1ba141xmq0bubks7JpOcgy1EKqcrsxYhSRS4JqeahwpzgVmXLUAkEh0pDAFs6sjUAyMpNGoE6tEEnFpUUqzHMgEEVZQcbzlKasl8rBwVNaMwyAVSkhwHYuQTuqAd+LW/zEWZstSFkgBOarMM5IpxJFv34Qxl53OYgjRgzcufWIcKUhKWDCrX66wTHSkZNmNA03Cy1HfQlT8Ugv4mCI5Wuw4n2r8ooQpxXZnCzGeWxBBBSpSWIsWBaA1dkJKZiJqVrBlqzAEpILMWLpfTjFkeFe3doCVLs5U6R5VtEulkuEXKSivIarGSwjOVgJGr/bxBNmKVlUm2gtU2J1AaKhLUta0rW5GYEg3Z3IA0pTx8YtsnGomFkqD6jX94lSvZ0cnA+LKz/gQlAAYsSangPONTVliUpKmBIFA5FhU+HCOTQvf9okTMBZvKKRysBkGc2+4U5+CzOcul8rPzeMgzvRGQUI8vxM4AbxADF9G84j2OrcS/5R7RFjJKRKWw/CS+vmY52MtkpqzfKOTifur8HVyaHuUFIGtqu45wBjcEmZlzZmS5ABbx+kHImEhVgxIfyjSlbzDoH9T4CsdJiU3beG7uYlKFq3gHfLrm4J4ARAUAB4P7SoaeHoMqW9R8oWrmUfgYyls0hoHxk0AVLH69I5w68wHUv4FvLhGlS84zEUagOvAn6RtUlIHAjUcYWKHmw/ZyVZ8yQWFM3N6RZMYlRlpXlJDpIfmQT1oTEOy1pVIyUZviA1dwWB6GOsRtfukJlEFRCdGoA5DueRYageeqVKjJu2LBjAJKyLoKx5lPo5hUJKVAkqVmOr042jU/EuJgAYTGYnQ60Hh5QuROmpDFPk3194LGkMcOsgkEuxuOEMJa7sLD3eK7hTMWsZUnO4ctRIF368IeSElBUqYsAFLWN3BB94Ti6BSV0HSJwZJaxPrAeJd6DM5Iv5e8Rytpyk0Cs3+lJPyiSXihMICULAc1UG94IpphJ2gTDYQoTlNTehB9YLnzf5aU2Iv6t1jsSjzDXUBQRAmSpZ3lDgAR7xTuWhKlsFqQSSeRjhSiS6CoKSxChcHQg6VgxWGASSRmPE/SOkymDtX5cIl2tsrD0hcrDlTqWiWtU1QzFRmJ3iXUoBCksly5oWcMItImJQt0qQlZJKU5wtaQk1Qs0ZKXoCaMQLqhQspAKlBYKGIKClKirMnKnMoECoFWNrHQnDTJZCU/jWTu5kqCUkkMpSUgAqWoHKxto4TEt2gqixqUsBwWABcaEFmDWABLVrQdAbschU1AOYlS2BLpch1m1mSPF2NHhdgsq0ZUqLlkgEAAgvd7HXg5N9G+xAU42Wn4kpSpSjwUq56ilOCukRFWwkXiVKCU8wb8a1MEPEJsW4nx5R0hbgHxjrMTsmNNV40TGiYANvAu0MOJiG1Bcc+X3+0EPEc9dG4wmOLadoRDZyAzqKVqdnI1I3ebfWF+Nwy0KJIcJsRp8w3zg/a2FmFeYB0hOlSGqTl18HhSjaK0avxB9uXCnlGUq0epxdpRtO/tBWG21MQGVvjnQ+evuYd4LGomBxQtY0Iivy5cuefyEep0bjHcxKpBCjXKQxGo1D9IFJoifFGSdKmWXuzG4EVtWQPimSwWBrMAuHFCaUjI1ODr+DziaXlrGpSfZoC2WvcHiWjuZjEIDKVXgKnyhfg8UEAA6WOhf2jk44+6zabxRbZKn4We/keUdYVDKdSnLFhyPM3t6QuwuMSoULgprSg6mn2IK/iwEu/3paOgyAO1eHJSJiRVNFf6VNXwPvFRxC+dFFq87lho0XpM+WqlwQQrytzBiido8J3YJQoEAvl/EE8eYqK6PCcbdjUqVFx2VseTkCqLcO9C/wAhGtsy8NKypmSw6iwomnE00Diseb4faGU5sxBp43rZj48YJwOI7xS6mwqYbVIlO2Eja/drWmUVGWVboL5j0F7/ACtHJnzlzCpagkhJIS7qtR2N2A8eEQfwilLJfKHPwGtXNTcDl1iPB4MCYopsDuseDvW9wYdphTQxlKzFjxfyZ+geJ+5+xA+GkBwahr3cn/VQ+UMs6UpjCcsm8Vgiw8sJJOY1b8JFuf3aCcJPC1hBAILuSHsHELp08npoI3hppTUUPEQRk7sJRTVFnRhnSCGaIFSQ+be1D9KHrWFkjaS0gAGnhSCsNtYhgUuz11qXMdHeLMOkkETZYUzVAINbuNY0EKBD28I7G0JStAPvlEWKxKUsxo1XrBihUzjFjMpgKD3/AGjkJNWjuRNSapUD98IydO1Zzq9B5tGLuTNUqRtCSpCkJCytakZQhgCBnBBdQBLkAU1VxouwkjulKLEiWCQq+ZQBAY2s4DmxcVhxszHS0TUzFiqdTkIHMKDFRZ2sXaCdp4aWhIlS155h3nScwIJd6u+4oHgzmLuOkJ3sH2FOC1rKT8SUqAdzdT1IYPmSWHFouPZWeDjZiWcpQTmpcqSG9ft4Q9npIYLykOhLAjgTu1sWDEaP5OeycnJjcTchSLOBUL3iHDhyeJtyiY4kTLMS5zZmWWsv8IUR4AmKLhtrrShbKPwgpr+pHlQxbdqzcsiaTuslTu1HDPSPNEuQWrUl/L6RcgjouCO0C0g1dkg155PqYkw3akkDMAX+doo+IxChU9PIP8omkTt1P+ke0HZj6o9AR2iRuEj4yR0aNJ2qiZM/lnNubyacaEEkAVOUv+ZPCKKvFMAPyuf7oN7KnNNWSnPkllQT+oFLX1hp2S0kegO4hXtTBJmAuAFfmF6cW+LoYml4vKKhwWIPF/pGlTAXbS/Czt1av+YGacbcXaEK8EuWl2CkaqTUePDxEdox5yKQveSQRW4+/u0M1TctQrKWNAKUBLHS2mvrCrHSwZapgSEEJcpoEtckP8J5eIiOtaO2POp+2a/pLJwScoYCoe3Gp9YyA8HtyRkT/NTbiR6aRkaWcJ5whMGoZoyMjIAjCyGFHD0JCiKeF4LGGSkDMSWLEEmt+FNIyMiiTrEbTAGXKP0pFOrk/fWE2JBmklTVPwig/wDbx8hGRkROTLikJcZsQlWZBSAbpNPEEA+UcYfZqpZKioO1gHduZaNRkPs6DqrNYcqKnSSynLskP618RHcuac3dpbOaszCtyT9I3GRRK2HSnQGJzLUbsw6Dl1jmYsuxqdTw+sZGRzLMjfSNZH+7xiUgRkZFDO6axroYyMhkmBbXDxt30jIyAAjAYEzJgQktQnwH20OJkwIBSUh2oK+4LHxEZGQ7ai6+iZbQR/sOWhBmTlErBBQlL5XqmpuXBPDSAp83LMVloe6CajVKZYKg2oQlZHGxjIyFD4r9ClssHZ6ae5lk3BqfzfEa8N4K8OsR4bHhM5nU6gsjKSk7pDjMCCxdJ4OAWu+RkPi2TPQZje0BnYVaAS65cte8CTlmEkEKevwkMoAxVJeIUkGpb08oyMjaZMCCfiXRbQ26NBRxSBqfKzRkZGfk18E6ZiVChfzHuIsHYxWXv1s+RA8blvSMjIuOzKZMNvy00WrKrMoHKgkM4oC4Yu4fVno8HqxW8zrOQW3WUpCgh6jM5zOxU1q3jIyGho4XnE1IZZUyg5WAAQFKdgd5VU3pws8Ke12J7vCKSoMqayGcq+MuoFR5A1jcZDQ/B5cQOAjIyMhE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486" name="Picture 6" descr="C:\Users\danii\OneDrive\Рабочий стол\Без названия.jpg"/>
          <p:cNvPicPr>
            <a:picLocks noChangeAspect="1" noChangeArrowheads="1"/>
          </p:cNvPicPr>
          <p:nvPr/>
        </p:nvPicPr>
        <p:blipFill>
          <a:blip r:embed="rId3"/>
          <a:srcRect/>
          <a:stretch>
            <a:fillRect/>
          </a:stretch>
        </p:blipFill>
        <p:spPr bwMode="auto">
          <a:xfrm>
            <a:off x="127158" y="4786322"/>
            <a:ext cx="2846690" cy="1894343"/>
          </a:xfrm>
          <a:prstGeom prst="rect">
            <a:avLst/>
          </a:prstGeom>
          <a:noFill/>
        </p:spPr>
      </p:pic>
      <p:pic>
        <p:nvPicPr>
          <p:cNvPr id="20488" name="Picture 8" descr="C:\Users\danii\OneDrive\Рабочий стол\Без названия (1).jpg"/>
          <p:cNvPicPr>
            <a:picLocks noChangeAspect="1" noChangeArrowheads="1"/>
          </p:cNvPicPr>
          <p:nvPr/>
        </p:nvPicPr>
        <p:blipFill>
          <a:blip r:embed="rId4"/>
          <a:srcRect/>
          <a:stretch>
            <a:fillRect/>
          </a:stretch>
        </p:blipFill>
        <p:spPr bwMode="auto">
          <a:xfrm>
            <a:off x="5000627" y="285728"/>
            <a:ext cx="3814937" cy="2857520"/>
          </a:xfrm>
          <a:prstGeom prst="rect">
            <a:avLst/>
          </a:prstGeom>
          <a:noFill/>
        </p:spPr>
      </p:pic>
      <p:sp>
        <p:nvSpPr>
          <p:cNvPr id="13" name="Скругленный прямоугольник 12"/>
          <p:cNvSpPr/>
          <p:nvPr/>
        </p:nvSpPr>
        <p:spPr>
          <a:xfrm>
            <a:off x="109530" y="2954993"/>
            <a:ext cx="5360747" cy="1725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latin typeface="Times New Roman" pitchFamily="18" charset="0"/>
                <a:cs typeface="Times New Roman" pitchFamily="18" charset="0"/>
              </a:rPr>
              <a:t>Цель занятия</a:t>
            </a:r>
            <a:r>
              <a:rPr lang="ru-RU" b="1" dirty="0" smtClean="0">
                <a:solidFill>
                  <a:schemeClr val="bg1"/>
                </a:solidFill>
                <a:latin typeface="Times New Roman" pitchFamily="18" charset="0"/>
                <a:cs typeface="Times New Roman" pitchFamily="18" charset="0"/>
              </a:rPr>
              <a:t>– </a:t>
            </a:r>
            <a:r>
              <a:rPr lang="ru-RU" b="1" dirty="0" smtClean="0">
                <a:solidFill>
                  <a:schemeClr val="bg1"/>
                </a:solidFill>
                <a:latin typeface="Times New Roman" pitchFamily="18" charset="0"/>
                <a:cs typeface="Times New Roman" pitchFamily="18" charset="0"/>
              </a:rPr>
              <a:t>развивать представления обучающихся о русской культуре и  русском быте, формировать интерес к своему народу, истории, приобщить  учеников к духовно – нравственному  и социокультурному развитию, воспитывать патриотические чувства.</a:t>
            </a:r>
            <a:endParaRPr lang="ru-RU" b="1" dirty="0">
              <a:solidFill>
                <a:schemeClr val="bg1"/>
              </a:solidFill>
              <a:latin typeface="Times New Roman" pitchFamily="18" charset="0"/>
              <a:cs typeface="Times New Roman" pitchFamily="18" charset="0"/>
            </a:endParaRPr>
          </a:p>
        </p:txBody>
      </p:sp>
      <p:sp>
        <p:nvSpPr>
          <p:cNvPr id="15" name="Скругленный прямоугольник 14"/>
          <p:cNvSpPr/>
          <p:nvPr/>
        </p:nvSpPr>
        <p:spPr>
          <a:xfrm>
            <a:off x="6286512" y="2857496"/>
            <a:ext cx="285748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latin typeface="Times New Roman" pitchFamily="18" charset="0"/>
                <a:cs typeface="Times New Roman" pitchFamily="18" charset="0"/>
              </a:rPr>
              <a:t>Задачи:</a:t>
            </a:r>
          </a:p>
          <a:p>
            <a:pPr algn="ctr">
              <a:buFont typeface="Wingdings" pitchFamily="2" charset="2"/>
              <a:buChar char="v"/>
            </a:pPr>
            <a:r>
              <a:rPr lang="ru-RU" sz="1400" b="1" dirty="0" smtClean="0">
                <a:latin typeface="Times New Roman" pitchFamily="18" charset="0"/>
                <a:cs typeface="Times New Roman" pitchFamily="18" charset="0"/>
              </a:rPr>
              <a:t>Исследовать  предметы быта, а именно  некоторые экспонаты керамической</a:t>
            </a:r>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и фарфоровой </a:t>
            </a:r>
          </a:p>
          <a:p>
            <a:pPr algn="ctr"/>
            <a:r>
              <a:rPr lang="ru-RU" sz="1400" b="1" dirty="0" smtClean="0">
                <a:latin typeface="Times New Roman" pitchFamily="18" charset="0"/>
                <a:cs typeface="Times New Roman" pitchFamily="18" charset="0"/>
              </a:rPr>
              <a:t>посуды периода  1930-1980х гг</a:t>
            </a:r>
            <a:r>
              <a:rPr lang="ru-RU" sz="1600" b="1" dirty="0" smtClean="0">
                <a:latin typeface="Times New Roman" pitchFamily="18" charset="0"/>
                <a:cs typeface="Times New Roman" pitchFamily="18" charset="0"/>
              </a:rPr>
              <a:t>.</a:t>
            </a:r>
            <a:endParaRPr lang="ru-RU" sz="1600" b="1" dirty="0">
              <a:latin typeface="Times New Roman" pitchFamily="18" charset="0"/>
              <a:cs typeface="Times New Roman" pitchFamily="18" charset="0"/>
            </a:endParaRPr>
          </a:p>
        </p:txBody>
      </p:sp>
      <p:sp>
        <p:nvSpPr>
          <p:cNvPr id="16" name="Скругленный прямоугольник 15"/>
          <p:cNvSpPr/>
          <p:nvPr/>
        </p:nvSpPr>
        <p:spPr>
          <a:xfrm>
            <a:off x="6286512" y="4786322"/>
            <a:ext cx="2795606"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ru-RU" sz="1600" b="1" dirty="0" smtClean="0">
                <a:latin typeface="Times New Roman" pitchFamily="18" charset="0"/>
                <a:cs typeface="Times New Roman" pitchFamily="18" charset="0"/>
              </a:rPr>
              <a:t>Исследовать  убранство постели периода  1930-1970х гг.</a:t>
            </a:r>
          </a:p>
          <a:p>
            <a:pPr algn="ctr">
              <a:buFont typeface="Wingdings" pitchFamily="2" charset="2"/>
              <a:buChar char="v"/>
            </a:pPr>
            <a:r>
              <a:rPr lang="ru-RU" sz="1600" b="1" dirty="0" smtClean="0">
                <a:latin typeface="Times New Roman" pitchFamily="18" charset="0"/>
                <a:cs typeface="Times New Roman" pitchFamily="18" charset="0"/>
              </a:rPr>
              <a:t>Изучить вопрос  убранства комнат в русской избе</a:t>
            </a:r>
          </a:p>
          <a:p>
            <a:pPr algn="ctr">
              <a:buFont typeface="Wingdings" pitchFamily="2" charset="2"/>
              <a:buChar char="v"/>
            </a:pPr>
            <a:endParaRPr lang="ru-RU" sz="1600" b="1" dirty="0" smtClean="0">
              <a:latin typeface="Times New Roman" pitchFamily="18" charset="0"/>
              <a:cs typeface="Times New Roman" pitchFamily="18" charset="0"/>
            </a:endParaRPr>
          </a:p>
        </p:txBody>
      </p:sp>
      <p:sp>
        <p:nvSpPr>
          <p:cNvPr id="17" name="Скругленный прямоугольник 16"/>
          <p:cNvSpPr/>
          <p:nvPr/>
        </p:nvSpPr>
        <p:spPr>
          <a:xfrm>
            <a:off x="3071802" y="4786322"/>
            <a:ext cx="2928958"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ru-RU" sz="1600" b="1" dirty="0" smtClean="0">
                <a:latin typeface="Times New Roman" pitchFamily="18" charset="0"/>
                <a:cs typeface="Times New Roman" pitchFamily="18" charset="0"/>
              </a:rPr>
              <a:t> Представить  семейную коллекцию  педагога предметов быта эпохи 1 -2 половины 20 века</a:t>
            </a:r>
          </a:p>
        </p:txBody>
      </p:sp>
      <p:sp>
        <p:nvSpPr>
          <p:cNvPr id="14" name="Стрелка вправо 13"/>
          <p:cNvSpPr/>
          <p:nvPr/>
        </p:nvSpPr>
        <p:spPr>
          <a:xfrm>
            <a:off x="5429256" y="4000504"/>
            <a:ext cx="100013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5286380" y="4357694"/>
            <a:ext cx="484632" cy="785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rot="-2220000">
            <a:off x="5857884" y="435769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5"/>
          <a:stretch>
            <a:fillRect/>
          </a:stretch>
        </p:blipFill>
        <p:spPr>
          <a:xfrm>
            <a:off x="847309" y="338507"/>
            <a:ext cx="3870193" cy="2510967"/>
          </a:xfrm>
          <a:prstGeom prst="rect">
            <a:avLst/>
          </a:prstGeom>
        </p:spPr>
      </p:pic>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571472" y="571480"/>
            <a:ext cx="7960968" cy="584775"/>
          </a:xfrm>
          <a:prstGeom prst="rect">
            <a:avLst/>
          </a:prstGeom>
        </p:spPr>
        <p:txBody>
          <a:bodyPr wrap="square">
            <a:spAutoFit/>
          </a:bodyPr>
          <a:lstStyle/>
          <a:p>
            <a:pPr algn="ctr"/>
            <a:endParaRPr lang="ru-RU" sz="3200" b="1" dirty="0">
              <a:latin typeface="Times New Roman" pitchFamily="18" charset="0"/>
              <a:cs typeface="Times New Roman" pitchFamily="18" charset="0"/>
            </a:endParaRPr>
          </a:p>
        </p:txBody>
      </p:sp>
      <p:sp>
        <p:nvSpPr>
          <p:cNvPr id="20482" name="AutoShape 2" descr="Музей деревенской жизни и истории села «Гостеприимный дом бабушки Марии» —  Ассоциация частных и народных музеев Росс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4" name="AutoShape 4" descr="data:image/jpeg;base64,/9j/4AAQSkZJRgABAQAAAQABAAD/2wCEAAoHCBUVFBgVFRcZGRgYGh0fGxsaGh0fIR0iGyEfIR0bJBscIS0kGyMqHyIiJjclKi4xNDQ0ISQ6PzozPi0zNDEBCwsLEA8QHxISHzMqJCozMzMzMzMzMzMzMzMzMzMzMzMzMzMzMzMzMzMzMzMzMzMzMzMzMzMzMzMzMzMzMzMzM//AABEIALcBEwMBIgACEQEDEQH/xAAbAAACAgMBAAAAAAAAAAAAAAAEBQMGAAECB//EAEEQAAECBAMFBgQEBQEIAwAAAAECEQADITEEEkEFIlFhcQYTgZGhsTLB0fBCUmLhFCOCkvFyFRYzU6KywuIHJHP/xAAZAQADAQEBAAAAAAAAAAAAAAAAAQIDBAX/xAAlEQACAgICAQQDAQEAAAAAAAAAAQIRITEDEkEEIjJRYXGBwRP/2gAMAwEAAhEDEQA/ALQqaQd8MONG1o+nWOpaQ9AGVbrrXmPbnEeHQQMpVySq4VTXm/o0SpkKS1EkUuGPO1Drp4whkUtHAlLkMA0cJkKCt4hYAN7hzegrbWOJ8xRIyywUpUcxB0DioIrXnoY7kYgZwXIJDFKt3UcWDwDAJgAX8eSwKVgEMBo5BbnVjxieTJVmdIqq2UuFWLvRqDy9C8dhpapaQteQh2Br9NKXa8Jpc91JmIyhWhLM1sx8CWhAG48TczBQSX3SpLksNFA04OxN6awJjJqFUGZBIKSVFwR+YKSSKFiCpvB4nxe2UndykmjEKauvSri/vGT8MFDLKVmJYEKbMkixr7tCtMZxLwyglJSUqA8R1GvqbwsnFechST8TEDKWLA6MWbg+hhsjZ4QpKgCgsN5O7wuE/EL35dYglKWqYvKUKILMtiSA4FQKUgoLFs/CIUAybHepUbvKpqRAs/ZxAdBcQ5XJSkVdCjXUgNS+nU0vASQtRJSCa13mcBg4UGe3N+EJxTKUqEMwlJZQIPOI++h5PFSVJIDcQodbCx04eDLcThkKO4GcU8P8xLgCkCGcYwTTEa5Kkh7iITNa7xPUdhgWeMbznjAneRmcwUOwzOeMbzHjAXemNd9B1CyybNWBLUavnDU1AJbrEu18cZkxcxWp+2gPYeF7yXv1SVOztVJId+lG5QVtnZyQlSkJAIFgXAatvR6xPbwadcWJJycjTED8RJF2KcpBA6mo6R1j0d3MWElkBTCuht6awx2TLB3pjhBkTCk6O6klTEVKVDStBAG0loRlSouCkEKPAozgtpRqG3NopxM4yF0wa/Y+xDDCTwsB3cXqR40hYthYjlGsPNKFOKg6dYIuxSXksqJlG9yTGzNUPwk+BhajE1YlvP384NlqJtmPR/lF0KyRc0lqERmY6AEcSa+0QmSFFmUSOIV840WTdx4H6QUImUsi4EDrnJJ08x7R0jes51+E/OOESSbA3Is1ix1goCNcyB1eMFT0sctlEUS4BNSKA3tGjgl6B34HXrBTCwLJGQX/AAiv0/3ftGQUwtFqwm30O8yWMzABSdW4jrBsjakkly56pdjqzB6ni8VnDbKnrSFAoILtcW1tFh2Fs8y1ETCFEgMEuw87+kc3G/UWlKq+y5KHgMXi5aQciWcaqCUnkyvaJUATEAhNq71HI0o/nBOKEruylTJQaVLCvX0iufw0qWHTiQkjgoH2/eOicpReFZCSfkH228tapqkMhCUhRC0/9uYXfn8oSbMxRUtSCkpyDezMWCgx4VZ6cT4wVtLaIIKAe8SaHMC39qh+0CbKw6itay7EitySKXOgcwKXZaodUg+QmppViE8K+2lYfyEJlpSFZVEigfeJccrCgfpCxpYXvOkBIAYZmU3xtch9AKOKw3wypan3RmIDUYsRUsQCN59IqKJbCJa1ZCSS6KbzHQOc1y97wrlzipdQyrv0D+VtRDNyU5SyQxSxGlhUEaNHm20kKGKmJzCiic1mDCobgKdIpiLwJhL5ikOLOK8nVSto1mSqqK+gpfS/jwivSMZOlis1Cn1UCdLO9RXXWsHI2pLdlDIcuZwb6MAGc20hdkOmdY18pAWouGYAdKvWsBZzlFCDShtowrB0pKCpagCMxe/UV8GoY5VKvc1FTy+cMBXOWQDmSCeCSEnqczjp4aQOrCpJCfzCrtDjF4YApPNvl60EBY6S1RYkiFQWALwSUsSCQXFC3jWv3zglGDF8gA0CsxJ8XAgqWcwSpZYVo1wY5x2KRLS5zVYJGp1IbTTzgpBYox+MlSikLDKKXZIB8fGoHSNyNrYOgKmf8yFUJHFqQn7QkzViYEZWSxDvQEl2a+9CzCsp/XgYpJCbZaMXtJKG7slSdMswgcmuI5wO0iuYAxSCQ++on0aKlNlKSSQW6GGmy8LMOWY9PoWMZygtlqbPfNh7DlLwstSswKpdClSkkBRUq6SMwdTsXEUPtHhEieANEJFAGqhAtys1GtBWC2glaJpmrUFpQEAJUtIISUgAhNAWFSGuYUd93rFe8QUgNVmdIA4sKc4VJO6C21QDP2MUj+Wk5dUsaPqOXLygNOzpoUDkWzjQ8Yt2HlKYOksCx0b3eI8RipdUhBUrMKXavAcjyvFdVsVvRzKwLFSmVUAVSLUcMfGDJKGYmhiHDz5ZZAICgLKZ+dPnBuIxcqWEBSgFL+EaqqLcbgNzEXaJpkGIQHBSbFlVADN1rp5xFPloJAdP96eR1MaXtQA5ZhKFLUcubXQcuA8uMAba2pJklpil5yHSADxZ+AFD+8JZ0DTWwj+GSFNmHFgoacwYlky6UIZ9L8WisI7RSs2ZWagpS4D0HjxaH+ycVJmozoU4SWLgpY315GHT+hX+QpeHqT98o7lSKfC1bjVvlHaTR28uH+NY1h1li6gOUAAmRAp9da8IyCO5P525ZbekZAIK7Mv3aq2V9+8O0JqC0Iey5+IfqB8x+0WTIHJ0eMOF3xo1mvcyr9rMcWEsWfMf6aD3JhEnjBnas/z1h6BKRZtH+cKsBiHQE/iFPAff28U9glgJEvMQNPpWG0mWyclKgvw+9IFwqQHVwFOpb78YNSsBSRyPDVm/fnCBg22EMgKzMUkdakChen7CIdn7cWg5VELQaKJFUvcgi+t7xJ2gDoSo2BfzEJ5aMoJJYw7oFovMubLIASsK5hTU6Wiprwp/jK1UrU1egIqL0SYebPlmXJSFJqxJBTxNifIdYSyZj4h+DEOeSgA/MmL8E+TjHoQJmQpFSKCgScqDmpfe83jpezZKpaQEKSpRSRVILhiaguH9o3iJalYicXcJS5FKZe6av3aDELExKVuCUJtl1FCObg+Dwlsb0JdpYedIqiatSSpiwBIa28QRy0iFE2aCoCbNUUlilnINmIyki0P9szZYllAzMaCjMzFqtSjU58IVSUpCHBUJinYooyUkOkgXDZlcA0Jv3UOsWDInYkvmUQACTnSKMH4PU/ONf7VmHdUEKH6X9qxYRhVEZs5GYasoEaGwLGFmIxCghHwsSSTwyuGPWsDbWWTt0RYfaS1LQhKCxLZmVlANCXZqRD2g/wCOngEAh+ZIf09IfYOqbNmS5B0t9W4xFjNnJnCgKSlwlXXkbj761WAKuuWCmvmIXI2Osk5BmTW2mUZjTpbja8WkbAm52UtIT+YAn0084d4XAJlAJSCQHY8TqS3SEkxtnmcvBzJhIQkqIyv/AFFhfR4d4bDqlyghTBQzUGm8S0W7A7PlykgJG65LO9zZhRhQDoI42lgEd5LmAFlr3gdapanOsN6Eti9XZszFqWqY2Ykndv60g7ZEgHdBAKCGepZI6vrDaaMgLahvE/vAmAlZVrG6CkJcDo17/v4Q+qtBeA7Dg1BL1uzW4NQawr7TS09xmUAcqkmpZvw3YkXh4rdZtOFbQp2xXDLqKB6ppuqFw2rN90bWCWUIJObMkAVNtGJar3F9HbSkZjcYtZSqY68oyb5U1K3SoFwaE9OAbTJNCWJYVP7nkX1vrHGKc5Xu9gQWq9uX1vWMEPi+SNDE/wAxEwobIpKicylk5S9c5Ledj5eg9otkypspaloBUmWooWKKBAJFRcPoaR5wSK+Hg7UPH96vcen7OX3uDQblUvKeZAKSfMRadOzflR5NiCrIhwllC4Qkc7gc4fdiMWpMxcoVStL9Cmj+IPoIQ4mYlSUZSaJDg3FEi+tod9hkvixyQT/1IHzjskvYzii/ci/GZlKkgUB928rxyshyDf71+UaU5mEpNwH8Pr8o4xX4TqaEkWoa+fvHMmbtZOmR9mNx3/FS0bpy7tNNPGMgsmgfs6D3ik/p9UlvnFzTKduGvLjFQ7Plp6g7bqqeIi6GYySpxQVjm9K741/TXlVSPL9tTM+ImEmiphboCw9oWqSQpQHG/wB+Md4lytJ1LHxevvHc9DLHSLGtE0jGFJbUeVwfk0TYrEZ5gNQlOSjs+7V+hbjrHCEVc8Pv1jSZLs5cwWFBO1sUFISgVOZ/AWL+PpCqchRUObwYiTQ86xBOplJNAT62h3kEsFzwKgqWnWiT6CngYrs1DYijh1JGru4e/WkPNhoBluo/C6bBqE1r+kiFOPJTiUks4WLW3UI+jtF3hEVk0JZ72ewdSkqejVIR/mJdkEOkPSYgGuik0LciNdSDBWAripqkv8VrPYVfSntAqJJEhQQDmkLVla7oUTlvqHHjABD2kpLQL73uDrAOwkoSp5ii6QpQLgMDmBT4hXXcgvais0lKwoZSQQOrlhRz+0KpaB+LMQATQgEkNyazxEnUrLirjQ8wxKcOqapZUjOmWEE/DuUWDo7VTatxFd2tMCScrD+XLIb9UtBPvDWXs+QpTJWss71FWqa5R6awm2hLQFZAty7KBFQRpS/7RUrrJMd2gjYGOmLmlKiCGKqjUNW8Otp4zupeYJGcqYDQk1duA/aF2xMAlIMxySp0sWNARW3vE+3cOpctJT+AuByN9KxS0J7FCdozSQe8U/WnkKDo0WHYG0TNzImfGgOD+ZJ9mIbxismQQHYtx0/bS8PezuFKM01YIzABL6h3KmOjt5GAB3iF5UpKEjM4SAXYlZSG+b1jjapKUJP5Vg8ONWjSyFpubgihNQQRWmukDTJxWTLKScsyWlRKgQMxBatTunhAAzxJqlPEP5Ofp5QPhie+W4ukj/tHsIImqeYR+VA81H6CJpuzwMi2IzS1LcqBzHMlJAAs2YFr6Q2xHSqka0A5f4gTaKHkLA/5Z11Y/f28EfipwHmW/aI8UQlC3LAA34MDU8HMV4EecAigfoQeI3Tfi3sNIhxRoHIJCi1Rz9q+viSFCgNm4uQDUC/I1rajViDEIoG0UWc2uBThTjoeTc6Dj+SIFadfHmz+N9CYvWxcT3eBKzmIQiYv+1SiwfV39IoyRwpVx79ObU94teMV3WyU5SQV7teClKzD+33jSKt0dPK6iUFIi/dkdkpliXPLhS0kGtCFKCknlRIEUSPTuz2ZWElCvwAeVvRo7OZvqefxfIOSSA5/wNC0DY/E5UEljWgrUM/g/GD8pNHI8L24QHisMJhCS7ZrDWjAPpUxym5VO/B/EBypSMg/Fy5KFqQlmSW/EbXrrWNxnRpbH2zm/iiQ9Uk+JIfweHW0JhTJmHUS1sf6S0I8IkpxS0qYZUkUL2Y3N4O25if5C2/Kz9SB84x4H7cfbK5PkUpnmI6N6j5RPPOaYANAfv74xEj4wWt9/KJUD+YDyPzjUlhYln0iKUrSC0J9RC2UtlUiRoOR8xC3asv+Wafi08frB8g+/wA4j2kl5ahwrDQMY9nsSvPkfd7tSiGdykoDteqeHCONsIeYtSvwrDNU1QhNPFvKOOzX/FQOS0jplJ9MsS7XlEzFlLDJMSsjkBLfyBJ8BFrSE9hux1AzZyh+UGnnRuRgLBY3NMmS8uULJUK2Ovo/lG+zGZK1jkQddSw+XhEWPw5lzQUg1ZgHN+fV69IbdKxJAeNw6pcpSVBkImPLPFKnoeDPAWGW7EWY8YebbWVyTuvZ+HUaisV9DJaw0FdOnlGU1kuLwWXs9hpcxxMVlCHLakpFhzIsYqO0kZZ0xyCRMJfiND4pYwZInKQvOhRUD8SSks+jEHgzgiF+Pwapi1TFFQzEUyEWaleUaN3HJCVPBYNigd2ovULfpbhejcLw3KAQVWDuC93v0rCXZpIljmonhQMLt+YQQkgqASXJPy+sVHQpbNrwsq4SHbgKtc+cFlQIoSCa1c6Mb9Y7UtCWKqswo9hr1vERUlT3e921sIYjWJWEFFagg3NvhJ6AGsAIQ0lanJMyYFptQOkeAFQ/QaxPiUGpTUZVA8nAIPRxXwiPZCTM7yWKIMwZl0DBk7oe28DU0AJhDG+xJC5qyA5CgCs3ypRcv4lvARbJyAvIoAJzyVpBBcbwScvA2NeQiLu+6kFMtLFQACATvLW7BzUlzcsL2aNFa8yCt861KK0v8O4WAD/CwHk9HMMR5biNpT+8U6lgpNgwFCWtQigfygReLXMzlS1KOUCtRulhUaAwb2hw5RiZyR/zCq1gsZn5UUK6s0AISal+JJOprXMLX+Jw2XnGTbM2c94ASw5Hjq7B6i3g4geaoPlF3elmBs97Vd9TWkEm128GcHnfS7a84AI3jyfz5cTQGBGvFG5WbSbNQ18OJHnw484dbcmn/Z+HT+t/ACYAPB4TAXP3U2/bmb2OtpTZkwIAByS0ZWFQ+ZTmliXrGvD8jT1HxFwEerdmDlwsr/8ANB86x5UpBBYgg8w0erbARlw8nnKlv/aHEdPNpHFxbYymLpRn4iEW1sUZSUr/ABEj2NhD1gBwhbtLZaZxTmfdSpvFmPmI5XZ0Kild4TVr9Y1DfGbMTLWUOaNpyEbhdSuxYZiT/HKYtrbikRnaQkSylmfJ4klPziWaGxv+pI/7P/WOO0Mt5ea+8KvS731/eOb0/wAX+2aT+RW0I3STf7EblVUk9YlYZfeOUJbL96iNiA3Dlx4e0KpZ3vL5QxkQsBZX3yhDWwySupjJhdKuYV7RqWqnWI81uqoRQZsZeWbJbWYaclJUPciGeIQTiZ6AwKgb1umWDCPZqj3knkpJ8lJ+kWOa4xS1Bi4+Q4dI0j/pDFGypuWeokjKoJzcGWAXbkW9eMdzZqk4paFGijStqCnlpC3FrKVqLboGQnmCoJ9E/bxxPmKVKQt94FQfgR8L8iKeMElaoUXkb7SWUS1h3sPBRZ/cQo2YveAGrv43Pn84OEpUySSVEqWlLO7ApU6hS1GhdhMOpEwF0lrEF36UiKeGU2sosZlsLux4Qj2+SkouzKo9rfWDJ2JWEjKvqGH0tEaJneH+YlK63IHKkayaaozjjIHslSsoTUsRUdB7wwwmFQTvUNeI9YyXISguAACCSBS2g0tC1c+Yp1FagVizlh04Qr6oddmMsQhTqqlhUPr6cI4rLllaik6btTXgPGI8JjETEAKZzQgqHTU8uGsD7UxqEKQggqCVpUWYsxcDnx8oYhnNlhKCb1Y66jj4xP2HShSB3n45h0LMlIIfk4r9IE2nPCpYyMy6gvUhjVvKGfYSWFZswokFjasylCLboUPMQeQ8FnxJVnQJYdT0JYZsozkcKskPzU0aXSZKBy5icqQgEboRMIBCzmB37VZucdoWoz0hIFErUSWIAJASQLuyVJ/qPCu9qymVIUlgEzEjgzhSQx0cqA5snhFMRQe3mHCZyFWzoP8AchWU1bgpNOUVlDVuC+7obeQN+VTHofb/AAmbD52fJMBJZ2CtwgBjqUx54lV6JPFtKCjepEZSWSXs0kUs/Atxpxp+4eA2qTWnoNenCCEzGdrgC+mvNnIP3f0hfZfDsAUDdAqQl3atQBBFGnHPqzy4ini1vCz8+tdWqJOWoKDEhgGYnWsemY7sphij48hzNmBBc/lLljTxpCn/AHElzBnl4nMC1cgIqBwV4+Ma8dRlbK5Z9o0ijTZqlF1Ek849ZwEhpUt1PlQndHJIYVisTP8A49mMWnJ8UEf+Ri5owpSkBnYceEbcs00qObji07ZwUpegF9aWbSO8GA5LNYedflAWL2tKlTBKmHKtga/Cc3Owp0goYqWhitQQ6mTmIDllUHH4oxNXohxWHSVqLCpjIWTNplRJTkAJo9/SMhk5+g/a0zLikK5J9cwiXbVZTszkM/3wgbtFSYhXJPoo/WGM6XLmymXUJc3IYpFKghqe8cHpvK/J08m0VXEKsGveNcIj7shSak8QS/vXjrEifr7R0EBUul+MKZiHJaGZX8oBHxefvCGjuUn3P398IjkVp+pUEITXnWIZA3h/qV7QhnGzVEqQQHOUaWd6k6Rayo9+5Z1JSoNQMQunl5wBhcKuVhmooHfDUYZUkDrT0jk4ppgLP/LIINqBfyPpGmiNirE4055yMmYLWtJBCid1T5glI8QX1EC4WfRUpacqbjNQlQYs1w9GfjDNGJeepRYbzKa1UkHqymhVtVDzCtAKkruQDRSQA/JwB4vD2IcYYLLhLEBidPwgKELUyFDKpgwJPBmLeMG7FnnMkmgXmSeoJPzPkIKxuHO8kAM738YUXmmOWrREgA5eCgf2gaUpn8Pdo6M0JITc6ANpfW0AYjF5QpTVegNPxQIGdYnbSBMyF2SACwBLkaOWsYEnbUkpSQnOTpmCfcK+URlKZiAtkg5lAkC7BDekTTMOAxyj0hSkvI4xZDhpksIStRDZkqJ1ZwSb8I5x6x3iyLBRABuWp5x3taYhCZaFJBdFaPqdNYVJmjvhMUV5czkAb2tvGHHIp0i3TkMiWlwcqQ5DUZuHSPR9kYISMOiWAyilJXxzEB/I0jzns+hOKny0JzFKluvPfLLdShSzvl8Y9Nx08OfvnFrZHgiwhHeTFCmUpR5Aq/8AOMx66JqzTJZ8M6YX7N2jLWpUsK31rWrLWtaM/wCkAt1hX2ixqlEShqxU1XcsgU0cEtyENukLyH7Y2jImS5kkkrC0KS6Q4BUKEEkAsdRHnY2HPYsAeQUD6joPWLvhdlTUpGVCHOswJUom4cqdndmoIrW0p6Jc1SJwKFHeZJKQxDOAmlwehjOuw2hXI2ROStOeWsAlOYt0cuNI9D2lMlzkqQmYipDgkEKGqSHdiPlpSKV2dxYUhC1zVlRFQF5bKNQzVyw+kbRlLQoqXNASVPm7uYNwkGhBOkNJolDnv0SpQzknKg1IFct3KQEgnwvCsqlpS9BKVcnKVFaWawqsFPMBuHw4O7sFy/65C0+ZQQ0ZNQlQKc0lQOgnrF/0zMw1h2MPlyUypZMsmiKbzg3VYkAEk8RHOyseZqMyk5agBi4IPB+Fjo9ot2z9hSDJRmlgKUhCl1urKHJIYE82iVfZ+VpmHQ/WKAoO2ZcqYJiVlJ0qzilCDoX1gDs+pUzBozB1JcBw9lMNCQMqWJFWJi5bT7ASJuc5t5b7ykJJB4i32I52f2MXJQEJnBQGuVvYwAecf7vpN0rT+kLFOVRG49Em9lJ5JPeIryMZBgr/AKS+yr9oU7yNXceqfrDHFZUSFkXCFdXag++ML+0Ct1CuCj6t9Im2gsGStmeg9Q4jh4Nv+G/L4K1JnOEmxIfyaCQOB1iGWgVGgiSUA/SOgzNYhVEwPKLuR93MEYn4X4GAMOsjzPoYQ1sYJSXPn5xBLNf6j7RKibW2ggLDzHmMbOR+8CBl32bLC5CAqrp9or84lKgnUS1u3+kj3hvsrEfyEOCWzWbRagOkJcWj+ZwOZaTyC1BY9DFy0iY7YvmXWWqFv5nNbwELsPNUCoBRG8a9Ia7QLzJjCiv/AFPq0J5yCmYebH0YnnvAwloPI0kTFqoVeR+2iWcpZA15k+PTWBMKC1fKClkADjch9Pt4Q7FmJxSpagoMVaBuTWHKFeKUqYrMTX26Qw2hVQZSQQCWId62vSFhxpSSFILPcH5GNIpURJuxtsTEy5aTLmM6lul+aQL6VHqIczUywCVEJAqTZmim4mc4TlBdTu4EN9ognCySS53Hqa7pu96h4zlHJpGRm1sYha0d2oKRkSPMksxsQCKQN/DrUl0JHMgAe3OAwlhT7eL12WkSp8tNUBQ/CpmJbQ2Bd6FtK1pSSQbCewUkyA5Qpayk/CHASqrO9CVBFTYJI/FRrjNo75TMSsIUWIBAYv8AEQRcB68ID2LtmYlfcTUqG9lQQMuUHM2YEVTT4tOcNVImTVplzJZCFJcLXlJlrDHIWJACkOyuYpSJ72jefp+rzr9ivE4WVLKSkAkF31CkkhQerV9wYF2TiFTJ6ZkwMEKSGIylgGSyTq6wfOHu2MPJ/hzMDEhYGYi2RWQipL7wAJ/UmE+xcItWIlKQssVrXmU5zJlhKVB7tvBIL+bEQ39nO2qotC9sSS4zgEioIIIIJe46RVO1WFRPyKGVS3yXFQq5JuAL+Jj0rFbGkzXIdJCgS1UkpsSlVNNG1iu4/slOzLXLyLBG6kbhBbgbVH5tYp3RMaKJsPsoiZLQtlAFIJNr1oNIenYmHRQJAyn8JuaGvG9fGJxsyfLw4XNkqExISCylOWYFyMyXPKkLBInhRyKlkAkpBzA1d/hLO/IwmESVezEFyVEOSol9a08PnHKthrZRTM5tW1YgXipqf+KhIBsUrd1M6UtlevEmDNl7RJmplqQpJUpKSlYAG8cu6Qo5mesSkNyPVsMjKhCfypSPIARKY0Y28bGRqI1zAG5xFisWlAclqgW1OkL8NLmLzKmAJIOUHldw71rfrEtmkYWm2wyZi2JoT4iMjP4JBqpydYyDIe38nl23aygdAu2tjXziLH4hsOnTMtNP6SfpBO1kvLUE1IINOVz5QunYVUyUgoY5bh2u1tOMcfD8n+kb8gJIWI7lqYmOBs6cCXQzWcivHWNzcMuWRnDZreF/eN6MkcT1bqn4P5GFuGVTxPrB0w7qukLpYIt98oEN7DwSz+HWB5QZRPP5REVqs4HgfrHOdfEEjiL9RAgZbOzuIGRSD+Y+tSPbzjja6SJhOqkhQ5l2P/TAHZqce8UFEP8AhIDAEhxRzdmPIw42ssBSFsfxBtaJzZfNMXuJGpCRaaq1aWF9cuT6Qu2mgOhXB0Hm1j5pfxhoE7/EGSoBtd4pHnCjGl2Br8KvMZT6iGB1hkLOhEFGXM+EJJo766iBsC4F78YZYcnOknVBEQykLpeyVzM4KAXspRAAy61cg3ivTkqSWStTeY/6hHocmYlVLEof6+8VxMgpDKa59zwiuN28hNUsFbmlRbpVgzv0taH2LT/9KVT8vsYgweFSpKlEBsxbj0/aGWIlPh0C1m9Yco6JjLYikSHSVZkgAsxUMx6Jd25s0NNhYoSCskhiy0tUhQ+IpALva1aQN/CEEWHP9oIOxpa5koLUFgrCQlLh8xAq4BA6a05xVUJuy5FM1IMlfehakqKZmXOFEEqCBMINQLWAL0s7jALxCZb4kJVlYBYKsxTqFg1SGahDVq1X7xHbLB504fvU58xSXSooCk6EsUlyyQQTWJTOlqCw4K0XZQJAqXBu1ba141xmq0bubks7JpOcgy1EKqcrsxYhSRS4JqeahwpzgVmXLUAkEh0pDAFs6sjUAyMpNGoE6tEEnFpUUqzHMgEEVZQcbzlKasl8rBwVNaMwyAVSkhwHYuQTuqAd+LW/zEWZstSFkgBOarMM5IpxJFv34Qxl53OYgjRgzcufWIcKUhKWDCrX66wTHSkZNmNA03Cy1HfQlT8Ugv4mCI5Wuw4n2r8ooQpxXZnCzGeWxBBBSpSWIsWBaA1dkJKZiJqVrBlqzAEpILMWLpfTjFkeFe3doCVLs5U6R5VtEulkuEXKSivIarGSwjOVgJGr/bxBNmKVlUm2gtU2J1AaKhLUta0rW5GYEg3Z3IA0pTx8YtsnGomFkqD6jX94lSvZ0cnA+LKz/gQlAAYsSangPONTVliUpKmBIFA5FhU+HCOTQvf9okTMBZvKKRysBkGc2+4U5+CzOcul8rPzeMgzvRGQUI8vxM4AbxADF9G84j2OrcS/5R7RFjJKRKWw/CS+vmY52MtkpqzfKOTifur8HVyaHuUFIGtqu45wBjcEmZlzZmS5ABbx+kHImEhVgxIfyjSlbzDoH9T4CsdJiU3beG7uYlKFq3gHfLrm4J4ARAUAB4P7SoaeHoMqW9R8oWrmUfgYyls0hoHxk0AVLH69I5w68wHUv4FvLhGlS84zEUagOvAn6RtUlIHAjUcYWKHmw/ZyVZ8yQWFM3N6RZMYlRlpXlJDpIfmQT1oTEOy1pVIyUZviA1dwWB6GOsRtfukJlEFRCdGoA5DueRYageeqVKjJu2LBjAJKyLoKx5lPo5hUJKVAkqVmOr042jU/EuJgAYTGYnQ60Hh5QuROmpDFPk3194LGkMcOsgkEuxuOEMJa7sLD3eK7hTMWsZUnO4ctRIF368IeSElBUqYsAFLWN3BB94Ti6BSV0HSJwZJaxPrAeJd6DM5Iv5e8Rytpyk0Cs3+lJPyiSXihMICULAc1UG94IpphJ2gTDYQoTlNTehB9YLnzf5aU2Iv6t1jsSjzDXUBQRAmSpZ3lDgAR7xTuWhKlsFqQSSeRjhSiS6CoKSxChcHQg6VgxWGASSRmPE/SOkymDtX5cIl2tsrD0hcrDlTqWiWtU1QzFRmJ3iXUoBCksly5oWcMItImJQt0qQlZJKU5wtaQk1Qs0ZKXoCaMQLqhQspAKlBYKGIKClKirMnKnMoECoFWNrHQnDTJZCU/jWTu5kqCUkkMpSUgAqWoHKxto4TEt2gqixqUsBwWABcaEFmDWABLVrQdAbschU1AOYlS2BLpch1m1mSPF2NHhdgsq0ZUqLlkgEAAgvd7HXg5N9G+xAU42Wn4kpSpSjwUq56ilOCukRFWwkXiVKCU8wb8a1MEPEJsW4nx5R0hbgHxjrMTsmNNV40TGiYANvAu0MOJiG1Bcc+X3+0EPEc9dG4wmOLadoRDZyAzqKVqdnI1I3ebfWF+Nwy0KJIcJsRp8w3zg/a2FmFeYB0hOlSGqTl18HhSjaK0avxB9uXCnlGUq0epxdpRtO/tBWG21MQGVvjnQ+evuYd4LGomBxQtY0Iivy5cuefyEep0bjHcxKpBCjXKQxGo1D9IFJoifFGSdKmWXuzG4EVtWQPimSwWBrMAuHFCaUjI1ODr+DziaXlrGpSfZoC2WvcHiWjuZjEIDKVXgKnyhfg8UEAA6WOhf2jk44+6zabxRbZKn4We/keUdYVDKdSnLFhyPM3t6QuwuMSoULgprSg6mn2IK/iwEu/3paOgyAO1eHJSJiRVNFf6VNXwPvFRxC+dFFq87lho0XpM+WqlwQQrytzBiido8J3YJQoEAvl/EE8eYqK6PCcbdjUqVFx2VseTkCqLcO9C/wAhGtsy8NKypmSw6iwomnE00Diseb4faGU5sxBp43rZj48YJwOI7xS6mwqYbVIlO2Eja/drWmUVGWVboL5j0F7/ACtHJnzlzCpagkhJIS7qtR2N2A8eEQfwilLJfKHPwGtXNTcDl1iPB4MCYopsDuseDvW9wYdphTQxlKzFjxfyZ+geJ+5+xA+GkBwahr3cn/VQ+UMs6UpjCcsm8Vgiw8sJJOY1b8JFuf3aCcJPC1hBAILuSHsHELp08npoI3hppTUUPEQRk7sJRTVFnRhnSCGaIFSQ+be1D9KHrWFkjaS0gAGnhSCsNtYhgUuz11qXMdHeLMOkkETZYUzVAINbuNY0EKBD28I7G0JStAPvlEWKxKUsxo1XrBihUzjFjMpgKD3/AGjkJNWjuRNSapUD98IydO1Zzq9B5tGLuTNUqRtCSpCkJCytakZQhgCBnBBdQBLkAU1VxouwkjulKLEiWCQq+ZQBAY2s4DmxcVhxszHS0TUzFiqdTkIHMKDFRZ2sXaCdp4aWhIlS155h3nScwIJd6u+4oHgzmLuOkJ3sH2FOC1rKT8SUqAdzdT1IYPmSWHFouPZWeDjZiWcpQTmpcqSG9ft4Q9npIYLykOhLAjgTu1sWDEaP5OeycnJjcTchSLOBUL3iHDhyeJtyiY4kTLMS5zZmWWsv8IUR4AmKLhtrrShbKPwgpr+pHlQxbdqzcsiaTuslTu1HDPSPNEuQWrUl/L6RcgjouCO0C0g1dkg155PqYkw3akkDMAX+doo+IxChU9PIP8omkTt1P+ke0HZj6o9AR2iRuEj4yR0aNJ2qiZM/lnNubyacaEEkAVOUv+ZPCKKvFMAPyuf7oN7KnNNWSnPkllQT+oFLX1hp2S0kegO4hXtTBJmAuAFfmF6cW+LoYml4vKKhwWIPF/pGlTAXbS/Czt1av+YGacbcXaEK8EuWl2CkaqTUePDxEdox5yKQveSQRW4+/u0M1TctQrKWNAKUBLHS2mvrCrHSwZapgSEEJcpoEtckP8J5eIiOtaO2POp+2a/pLJwScoYCoe3Gp9YyA8HtyRkT/NTbiR6aRkaWcJ5whMGoZoyMjIAjCyGFHD0JCiKeF4LGGSkDMSWLEEmt+FNIyMiiTrEbTAGXKP0pFOrk/fWE2JBmklTVPwig/wDbx8hGRkROTLikJcZsQlWZBSAbpNPEEA+UcYfZqpZKioO1gHduZaNRkPs6DqrNYcqKnSSynLskP618RHcuac3dpbOaszCtyT9I3GRRK2HSnQGJzLUbsw6Dl1jmYsuxqdTw+sZGRzLMjfSNZH+7xiUgRkZFDO6axroYyMhkmBbXDxt30jIyAAjAYEzJgQktQnwH20OJkwIBSUh2oK+4LHxEZGQ7ai6+iZbQR/sOWhBmTlErBBQlL5XqmpuXBPDSAp83LMVloe6CajVKZYKg2oQlZHGxjIyFD4r9ClssHZ6ae5lk3BqfzfEa8N4K8OsR4bHhM5nU6gsjKSk7pDjMCCxdJ4OAWu+RkPi2TPQZje0BnYVaAS65cte8CTlmEkEKevwkMoAxVJeIUkGpb08oyMjaZMCCfiXRbQ26NBRxSBqfKzRkZGfk18E6ZiVChfzHuIsHYxWXv1s+RA8blvSMjIuOzKZMNvy00WrKrMoHKgkM4oC4Yu4fVno8HqxW8zrOQW3WUpCgh6jM5zOxU1q3jIyGho4XnE1IZZUyg5WAAQFKdgd5VU3pws8Ke12J7vCKSoMqayGcq+MuoFR5A1jcZDQ/B5cQOAjIyMhE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 name="Прямоугольник 19"/>
          <p:cNvSpPr/>
          <p:nvPr/>
        </p:nvSpPr>
        <p:spPr>
          <a:xfrm>
            <a:off x="1357290" y="642919"/>
            <a:ext cx="7358114" cy="1477328"/>
          </a:xfrm>
          <a:prstGeom prst="rect">
            <a:avLst/>
          </a:prstGeom>
        </p:spPr>
        <p:txBody>
          <a:bodyPr wrap="square">
            <a:spAutoFit/>
          </a:bodyPr>
          <a:lstStyle/>
          <a:p>
            <a:pPr algn="ctr"/>
            <a:r>
              <a:rPr lang="ru-RU" dirty="0" smtClean="0">
                <a:latin typeface="Times New Roman" pitchFamily="18" charset="0"/>
                <a:cs typeface="Times New Roman" pitchFamily="18" charset="0"/>
              </a:rPr>
              <a:t>Приобщение детей к истокам народной культуры, знакомство их с</a:t>
            </a:r>
          </a:p>
          <a:p>
            <a:pPr algn="ctr"/>
            <a:r>
              <a:rPr lang="ru-RU" dirty="0" smtClean="0">
                <a:latin typeface="Times New Roman" pitchFamily="18" charset="0"/>
                <a:cs typeface="Times New Roman" pitchFamily="18" charset="0"/>
              </a:rPr>
              <a:t>народным творчеством, декоративно-прикладным искусством,</a:t>
            </a:r>
          </a:p>
          <a:p>
            <a:pPr algn="ctr"/>
            <a:r>
              <a:rPr lang="ru-RU" dirty="0" smtClean="0">
                <a:latin typeface="Times New Roman" pitchFamily="18" charset="0"/>
                <a:cs typeface="Times New Roman" pitchFamily="18" charset="0"/>
              </a:rPr>
              <a:t>предметами национального быта будет способствовать развитию духовно-нравственных качеств, чувства патриотизм а и любви к</a:t>
            </a:r>
          </a:p>
          <a:p>
            <a:pPr algn="ctr"/>
            <a:r>
              <a:rPr lang="ru-RU" dirty="0" smtClean="0">
                <a:latin typeface="Times New Roman" pitchFamily="18" charset="0"/>
                <a:cs typeface="Times New Roman" pitchFamily="18" charset="0"/>
              </a:rPr>
              <a:t>Родине .</a:t>
            </a:r>
            <a:endParaRPr lang="ru-RU" dirty="0">
              <a:latin typeface="Times New Roman" pitchFamily="18" charset="0"/>
              <a:cs typeface="Times New Roman" pitchFamily="18" charset="0"/>
            </a:endParaRPr>
          </a:p>
        </p:txBody>
      </p:sp>
      <p:pic>
        <p:nvPicPr>
          <p:cNvPr id="21506" name="Picture 2" descr="C:\Users\danii\OneDrive\Рабочий стол\detsad-3313929-1711639441.jpg"/>
          <p:cNvPicPr>
            <a:picLocks noChangeAspect="1" noChangeArrowheads="1"/>
          </p:cNvPicPr>
          <p:nvPr/>
        </p:nvPicPr>
        <p:blipFill>
          <a:blip r:embed="rId3"/>
          <a:srcRect/>
          <a:stretch>
            <a:fillRect/>
          </a:stretch>
        </p:blipFill>
        <p:spPr bwMode="auto">
          <a:xfrm>
            <a:off x="8995" y="2144911"/>
            <a:ext cx="2164597" cy="1563320"/>
          </a:xfrm>
          <a:prstGeom prst="rect">
            <a:avLst/>
          </a:prstGeom>
          <a:noFill/>
        </p:spPr>
      </p:pic>
      <p:pic>
        <p:nvPicPr>
          <p:cNvPr id="21508" name="Picture 4" descr="C:\Users\danii\OneDrive\Рабочий стол\foto-i-kartinki-russkoj-pechi-6.jpg"/>
          <p:cNvPicPr>
            <a:picLocks noChangeAspect="1" noChangeArrowheads="1"/>
          </p:cNvPicPr>
          <p:nvPr/>
        </p:nvPicPr>
        <p:blipFill>
          <a:blip r:embed="rId4"/>
          <a:srcRect/>
          <a:stretch>
            <a:fillRect/>
          </a:stretch>
        </p:blipFill>
        <p:spPr bwMode="auto">
          <a:xfrm>
            <a:off x="5796136" y="2060129"/>
            <a:ext cx="2464524" cy="2464524"/>
          </a:xfrm>
          <a:prstGeom prst="rect">
            <a:avLst/>
          </a:prstGeom>
          <a:noFill/>
        </p:spPr>
      </p:pic>
      <p:sp>
        <p:nvSpPr>
          <p:cNvPr id="21" name="Прямоугольник 20"/>
          <p:cNvSpPr/>
          <p:nvPr/>
        </p:nvSpPr>
        <p:spPr>
          <a:xfrm>
            <a:off x="2704215" y="3554879"/>
            <a:ext cx="335758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1200" b="1" dirty="0" smtClean="0">
                <a:latin typeface="Times New Roman" pitchFamily="18" charset="0"/>
                <a:cs typeface="Times New Roman" pitchFamily="18" charset="0"/>
              </a:rPr>
              <a:t>Русская печь</a:t>
            </a:r>
          </a:p>
          <a:p>
            <a:pPr algn="ctr">
              <a:buNone/>
            </a:pPr>
            <a:r>
              <a:rPr lang="ru-RU" sz="1200" dirty="0" smtClean="0">
                <a:latin typeface="Times New Roman" pitchFamily="18" charset="0"/>
                <a:cs typeface="Times New Roman" pitchFamily="18" charset="0"/>
              </a:rPr>
              <a:t>Она избу обогревала, в ней готовили обед, пекли пироги, сушили одежду, лечились от </a:t>
            </a:r>
            <a:r>
              <a:rPr lang="ru-RU" sz="1400" dirty="0" smtClean="0">
                <a:latin typeface="Times New Roman" pitchFamily="18" charset="0"/>
                <a:cs typeface="Times New Roman" pitchFamily="18" charset="0"/>
              </a:rPr>
              <a:t>разных болезней.</a:t>
            </a:r>
            <a:endParaRPr lang="ru-RU" sz="1400" dirty="0">
              <a:latin typeface="Times New Roman" pitchFamily="18" charset="0"/>
              <a:cs typeface="Times New Roman" pitchFamily="18" charset="0"/>
            </a:endParaRPr>
          </a:p>
        </p:txBody>
      </p:sp>
      <p:pic>
        <p:nvPicPr>
          <p:cNvPr id="22" name="Picture 2" descr="C:\Users\admin\Desktop\горница.jpg"/>
          <p:cNvPicPr>
            <a:picLocks noChangeAspect="1" noChangeArrowheads="1"/>
          </p:cNvPicPr>
          <p:nvPr/>
        </p:nvPicPr>
        <p:blipFill>
          <a:blip r:embed="rId5" cstate="print"/>
          <a:srcRect/>
          <a:stretch>
            <a:fillRect/>
          </a:stretch>
        </p:blipFill>
        <p:spPr bwMode="auto">
          <a:xfrm>
            <a:off x="2173592" y="2071026"/>
            <a:ext cx="2421378" cy="1416790"/>
          </a:xfrm>
          <a:prstGeom prst="rect">
            <a:avLst/>
          </a:prstGeom>
          <a:noFill/>
        </p:spPr>
      </p:pic>
      <p:sp>
        <p:nvSpPr>
          <p:cNvPr id="23" name="Прямоугольник 22"/>
          <p:cNvSpPr/>
          <p:nvPr/>
        </p:nvSpPr>
        <p:spPr>
          <a:xfrm>
            <a:off x="0" y="3554879"/>
            <a:ext cx="2571736" cy="1000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1400" dirty="0" smtClean="0">
                <a:latin typeface="Times New Roman" pitchFamily="18" charset="0"/>
                <a:cs typeface="Times New Roman" pitchFamily="18" charset="0"/>
              </a:rPr>
              <a:t>Лучшая комната в избе называлась </a:t>
            </a:r>
            <a:r>
              <a:rPr lang="ru-RU" sz="1400" b="1" u="sng" dirty="0" smtClean="0">
                <a:latin typeface="Times New Roman" pitchFamily="18" charset="0"/>
                <a:cs typeface="Times New Roman" pitchFamily="18" charset="0"/>
              </a:rPr>
              <a:t>горницей</a:t>
            </a:r>
            <a:r>
              <a:rPr lang="ru-RU" sz="1400" dirty="0" smtClean="0">
                <a:latin typeface="Times New Roman" pitchFamily="18" charset="0"/>
                <a:cs typeface="Times New Roman" pitchFamily="18" charset="0"/>
              </a:rPr>
              <a:t>, в ней принимали гостей. В избу входили, кланяясь. </a:t>
            </a:r>
            <a:endParaRPr lang="ru-RU" sz="1400" dirty="0">
              <a:latin typeface="Times New Roman" pitchFamily="18" charset="0"/>
              <a:cs typeface="Times New Roman" pitchFamily="18" charset="0"/>
            </a:endParaRPr>
          </a:p>
        </p:txBody>
      </p:sp>
      <p:pic>
        <p:nvPicPr>
          <p:cNvPr id="2" name="Рисунок 1"/>
          <p:cNvPicPr>
            <a:picLocks noChangeAspect="1"/>
          </p:cNvPicPr>
          <p:nvPr/>
        </p:nvPicPr>
        <p:blipFill>
          <a:blip r:embed="rId6"/>
          <a:stretch>
            <a:fillRect/>
          </a:stretch>
        </p:blipFill>
        <p:spPr>
          <a:xfrm>
            <a:off x="245153" y="4791950"/>
            <a:ext cx="3415688" cy="2021426"/>
          </a:xfrm>
          <a:prstGeom prst="rect">
            <a:avLst/>
          </a:prstGeom>
        </p:spPr>
      </p:pic>
      <p:pic>
        <p:nvPicPr>
          <p:cNvPr id="3" name="Рисунок 2"/>
          <p:cNvPicPr>
            <a:picLocks noChangeAspect="1"/>
          </p:cNvPicPr>
          <p:nvPr/>
        </p:nvPicPr>
        <p:blipFill>
          <a:blip r:embed="rId7"/>
          <a:stretch>
            <a:fillRect/>
          </a:stretch>
        </p:blipFill>
        <p:spPr>
          <a:xfrm>
            <a:off x="3635895" y="4645450"/>
            <a:ext cx="4576113" cy="1677385"/>
          </a:xfrm>
          <a:prstGeom prst="rect">
            <a:avLst/>
          </a:prstGeom>
        </p:spPr>
      </p:pic>
    </p:spTree>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Users\danii\AppData\Local\Temp\Rar$DIa8628.7764\3.jpg"/>
          <p:cNvPicPr>
            <a:picLocks noChangeAspect="1" noChangeArrowheads="1"/>
          </p:cNvPicPr>
          <p:nvPr/>
        </p:nvPicPr>
        <p:blipFill>
          <a:blip r:embed="rId2" cstate="print"/>
          <a:srcRect/>
          <a:stretch>
            <a:fillRect/>
          </a:stretch>
        </p:blipFill>
        <p:spPr bwMode="auto">
          <a:xfrm>
            <a:off x="3143240" y="571480"/>
            <a:ext cx="3714776" cy="2786082"/>
          </a:xfrm>
          <a:prstGeom prst="rect">
            <a:avLst/>
          </a:prstGeom>
          <a:noFill/>
        </p:spPr>
      </p:pic>
      <p:sp>
        <p:nvSpPr>
          <p:cNvPr id="6" name="Содержимое 2"/>
          <p:cNvSpPr txBox="1">
            <a:spLocks/>
          </p:cNvSpPr>
          <p:nvPr/>
        </p:nvSpPr>
        <p:spPr>
          <a:xfrm>
            <a:off x="4143372" y="4143380"/>
            <a:ext cx="4214842" cy="207170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endParaRPr kumimoji="0" lang="ru-RU" sz="2000" b="1" i="0" u="none" strike="noStrike" kern="1200" cap="none" spc="0" normalizeH="0" baseline="0" noProof="0" dirty="0" smtClean="0">
              <a:ln>
                <a:noFill/>
              </a:ln>
              <a:effectLst/>
              <a:uLnTx/>
              <a:uFillTx/>
              <a:latin typeface="Times New Roman" pitchFamily="18" charset="0"/>
              <a:cs typeface="Times New Roman" pitchFamily="18" charset="0"/>
            </a:endParaRPr>
          </a:p>
        </p:txBody>
      </p:sp>
      <p:pic>
        <p:nvPicPr>
          <p:cNvPr id="23554" name="Picture 2" descr="C:\Users\danii\AppData\Local\Temp\Rar$DIa8628.46361\1.jpg"/>
          <p:cNvPicPr>
            <a:picLocks noChangeAspect="1" noChangeArrowheads="1"/>
          </p:cNvPicPr>
          <p:nvPr/>
        </p:nvPicPr>
        <p:blipFill>
          <a:blip r:embed="rId3" cstate="print"/>
          <a:srcRect/>
          <a:stretch>
            <a:fillRect/>
          </a:stretch>
        </p:blipFill>
        <p:spPr bwMode="auto">
          <a:xfrm>
            <a:off x="5715008" y="3714752"/>
            <a:ext cx="3016802" cy="2262602"/>
          </a:xfrm>
          <a:prstGeom prst="rect">
            <a:avLst/>
          </a:prstGeom>
          <a:noFill/>
        </p:spPr>
      </p:pic>
      <p:pic>
        <p:nvPicPr>
          <p:cNvPr id="24578" name="Picture 2" descr="C:\Users\danii\AppData\Local\Temp\Rar$DIa8628.4538\2.jpg"/>
          <p:cNvPicPr>
            <a:picLocks noChangeAspect="1" noChangeArrowheads="1"/>
          </p:cNvPicPr>
          <p:nvPr/>
        </p:nvPicPr>
        <p:blipFill>
          <a:blip r:embed="rId4" cstate="print"/>
          <a:srcRect/>
          <a:stretch>
            <a:fillRect/>
          </a:stretch>
        </p:blipFill>
        <p:spPr bwMode="auto">
          <a:xfrm>
            <a:off x="4929190" y="928670"/>
            <a:ext cx="3818420" cy="2863815"/>
          </a:xfrm>
          <a:prstGeom prst="rect">
            <a:avLst/>
          </a:prstGeom>
          <a:noFill/>
        </p:spPr>
      </p:pic>
      <p:pic>
        <p:nvPicPr>
          <p:cNvPr id="24584" name="Picture 8" descr="C:\Users\danii\AppData\Local\Temp\Rar$DIa8628.14518\5.jpg"/>
          <p:cNvPicPr>
            <a:picLocks noChangeAspect="1" noChangeArrowheads="1"/>
          </p:cNvPicPr>
          <p:nvPr/>
        </p:nvPicPr>
        <p:blipFill>
          <a:blip r:embed="rId5" cstate="print"/>
          <a:srcRect/>
          <a:stretch>
            <a:fillRect/>
          </a:stretch>
        </p:blipFill>
        <p:spPr bwMode="auto">
          <a:xfrm>
            <a:off x="2000232" y="3143248"/>
            <a:ext cx="3786214" cy="2839660"/>
          </a:xfrm>
          <a:prstGeom prst="rect">
            <a:avLst/>
          </a:prstGeom>
          <a:noFill/>
        </p:spPr>
      </p:pic>
      <p:sp>
        <p:nvSpPr>
          <p:cNvPr id="24586" name="AutoShape 10"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88" name="AutoShape 12"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90" name="AutoShape 14" descr="C:\Users\danii\AppData\Local\Temp\Rar$DIa8120.25005\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 name="Скругленный прямоугольник 12"/>
          <p:cNvSpPr/>
          <p:nvPr/>
        </p:nvSpPr>
        <p:spPr>
          <a:xfrm>
            <a:off x="1000100" y="285728"/>
            <a:ext cx="7643866" cy="134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latin typeface="Times New Roman" pitchFamily="18" charset="0"/>
                <a:cs typeface="Times New Roman" pitchFamily="18" charset="0"/>
              </a:rPr>
              <a:t>Часть семейной коллекции педагога</a:t>
            </a:r>
            <a:r>
              <a:rPr lang="ru-RU" b="1" dirty="0" smtClean="0">
                <a:latin typeface="Times New Roman" pitchFamily="18" charset="0"/>
                <a:cs typeface="Times New Roman" pitchFamily="18" charset="0"/>
              </a:rPr>
              <a:t> чайников и </a:t>
            </a:r>
            <a:r>
              <a:rPr lang="ru-RU" b="1" dirty="0" err="1" smtClean="0">
                <a:latin typeface="Times New Roman" pitchFamily="18" charset="0"/>
                <a:cs typeface="Times New Roman" pitchFamily="18" charset="0"/>
              </a:rPr>
              <a:t>заварников</a:t>
            </a:r>
            <a:r>
              <a:rPr lang="ru-RU" b="1" dirty="0" smtClean="0">
                <a:latin typeface="Times New Roman" pitchFamily="18" charset="0"/>
                <a:cs typeface="Times New Roman" pitchFamily="18" charset="0"/>
              </a:rPr>
              <a:t>  периода  1930-2000х гг.</a:t>
            </a:r>
          </a:p>
          <a:p>
            <a:pPr algn="ctr"/>
            <a:r>
              <a:rPr lang="ru-RU" b="1" dirty="0" smtClean="0">
                <a:latin typeface="Times New Roman" pitchFamily="18" charset="0"/>
                <a:cs typeface="Times New Roman" pitchFamily="18" charset="0"/>
              </a:rPr>
              <a:t>У каждого чайника своя история , мы расскажем про  некоторые экспонаты.</a:t>
            </a:r>
            <a:endParaRPr lang="ru-RU" b="1" dirty="0">
              <a:latin typeface="Times New Roman" pitchFamily="18" charset="0"/>
              <a:cs typeface="Times New Roman" pitchFamily="18" charset="0"/>
            </a:endParaRPr>
          </a:p>
        </p:txBody>
      </p:sp>
      <p:sp>
        <p:nvSpPr>
          <p:cNvPr id="24592" name="AutoShape 16" descr="https://ir.ozone.ru/s3/multimedia-r/wc400/605934062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94" name="Picture 18" descr="C:\Users\danii\AppData\Local\Packages\Microsoft.Windows.Photos_8wekyb3d8bbwe\TempState\ShareServiceTempFolder\6059340627.jpeg"/>
          <p:cNvPicPr>
            <a:picLocks noChangeAspect="1" noChangeArrowheads="1"/>
          </p:cNvPicPr>
          <p:nvPr/>
        </p:nvPicPr>
        <p:blipFill>
          <a:blip r:embed="rId6"/>
          <a:srcRect/>
          <a:stretch>
            <a:fillRect/>
          </a:stretch>
        </p:blipFill>
        <p:spPr bwMode="auto">
          <a:xfrm>
            <a:off x="642910" y="1200296"/>
            <a:ext cx="2396686" cy="2977250"/>
          </a:xfrm>
          <a:prstGeom prst="rect">
            <a:avLst/>
          </a:prstGeom>
          <a:noFill/>
        </p:spPr>
      </p:pic>
      <p:sp>
        <p:nvSpPr>
          <p:cNvPr id="16" name="Скругленный прямоугольник 15"/>
          <p:cNvSpPr/>
          <p:nvPr/>
        </p:nvSpPr>
        <p:spPr>
          <a:xfrm>
            <a:off x="0" y="4000504"/>
            <a:ext cx="2500298" cy="264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FF0000"/>
                </a:solidFill>
                <a:latin typeface="Times New Roman" pitchFamily="18" charset="0"/>
                <a:cs typeface="Times New Roman" pitchFamily="18" charset="0"/>
              </a:rPr>
              <a:t>Чайник «Олимпиада -80», </a:t>
            </a:r>
            <a:r>
              <a:rPr lang="ru-RU" sz="1600" b="1" dirty="0" smtClean="0">
                <a:latin typeface="Times New Roman" pitchFamily="18" charset="0"/>
                <a:cs typeface="Times New Roman" pitchFamily="18" charset="0"/>
              </a:rPr>
              <a:t>фарфор, </a:t>
            </a:r>
            <a:r>
              <a:rPr lang="ru-RU" sz="1600" b="1" dirty="0" err="1" smtClean="0">
                <a:latin typeface="Times New Roman" pitchFamily="18" charset="0"/>
                <a:cs typeface="Times New Roman" pitchFamily="18" charset="0"/>
              </a:rPr>
              <a:t>деколь</a:t>
            </a:r>
            <a:r>
              <a:rPr lang="ru-RU" sz="1600" b="1" dirty="0" smtClean="0">
                <a:latin typeface="Times New Roman" pitchFamily="18" charset="0"/>
                <a:cs typeface="Times New Roman" pitchFamily="18" charset="0"/>
              </a:rPr>
              <a:t>, роспись, Фарфоровый завод «Возрождение», СССР 1979- 1980 гг. Новгородская обл., с. </a:t>
            </a:r>
            <a:r>
              <a:rPr lang="ru-RU" sz="1600" b="1" dirty="0" err="1" smtClean="0">
                <a:latin typeface="Times New Roman" pitchFamily="18" charset="0"/>
                <a:cs typeface="Times New Roman" pitchFamily="18" charset="0"/>
              </a:rPr>
              <a:t>Бронница</a:t>
            </a:r>
            <a:r>
              <a:rPr lang="ru-RU" sz="1600" b="1" dirty="0" smtClean="0">
                <a:latin typeface="Times New Roman" pitchFamily="18" charset="0"/>
                <a:cs typeface="Times New Roman" pitchFamily="18" charset="0"/>
              </a:rPr>
              <a:t>, изготовлен  к  XXII </a:t>
            </a:r>
            <a:r>
              <a:rPr lang="ru-RU" sz="1600" b="1" dirty="0" err="1" smtClean="0">
                <a:latin typeface="Times New Roman" pitchFamily="18" charset="0"/>
                <a:cs typeface="Times New Roman" pitchFamily="18" charset="0"/>
              </a:rPr>
              <a:t>Ле́тним</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Олимпи́йским</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и́грам</a:t>
            </a:r>
            <a:r>
              <a:rPr lang="ru-RU" sz="1600" b="1" dirty="0" smtClean="0">
                <a:latin typeface="Times New Roman" pitchFamily="18" charset="0"/>
                <a:cs typeface="Times New Roman" pitchFamily="18" charset="0"/>
              </a:rPr>
              <a:t> 1980 </a:t>
            </a:r>
            <a:r>
              <a:rPr lang="ru-RU" sz="1600" b="1" dirty="0" err="1" smtClean="0">
                <a:latin typeface="Times New Roman" pitchFamily="18" charset="0"/>
                <a:cs typeface="Times New Roman" pitchFamily="18" charset="0"/>
              </a:rPr>
              <a:t>го́да</a:t>
            </a:r>
            <a:r>
              <a:rPr lang="ru-RU" sz="1600" b="1" dirty="0" smtClean="0">
                <a:latin typeface="Times New Roman" pitchFamily="18" charset="0"/>
                <a:cs typeface="Times New Roman" pitchFamily="18" charset="0"/>
              </a:rPr>
              <a:t> в г. Москве</a:t>
            </a:r>
            <a:endParaRPr lang="ru-RU" sz="1600" b="1" dirty="0">
              <a:latin typeface="Times New Roman" pitchFamily="18" charset="0"/>
              <a:cs typeface="Times New Roman" pitchFamily="18" charset="0"/>
            </a:endParaRPr>
          </a:p>
        </p:txBody>
      </p:sp>
    </p:spTree>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txBox="1">
            <a:spLocks/>
          </p:cNvSpPr>
          <p:nvPr/>
        </p:nvSpPr>
        <p:spPr>
          <a:xfrm>
            <a:off x="4143372" y="4143380"/>
            <a:ext cx="4214842" cy="207170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endParaRPr kumimoji="0" lang="ru-RU" sz="2000" b="1" i="0" u="none" strike="noStrike" kern="1200" cap="none" spc="0" normalizeH="0" baseline="0" noProof="0" dirty="0" smtClean="0">
              <a:ln>
                <a:noFill/>
              </a:ln>
              <a:effectLst/>
              <a:uLnTx/>
              <a:uFillTx/>
              <a:latin typeface="Times New Roman" pitchFamily="18" charset="0"/>
              <a:cs typeface="Times New Roman" pitchFamily="18" charset="0"/>
            </a:endParaRPr>
          </a:p>
        </p:txBody>
      </p:sp>
      <p:sp>
        <p:nvSpPr>
          <p:cNvPr id="24586" name="AutoShape 10"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88" name="AutoShape 12"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90" name="AutoShape 14" descr="C:\Users\danii\AppData\Local\Temp\Rar$DIa8120.25005\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 name="Скругленный прямоугольник 12"/>
          <p:cNvSpPr/>
          <p:nvPr/>
        </p:nvSpPr>
        <p:spPr>
          <a:xfrm>
            <a:off x="155575" y="-17094"/>
            <a:ext cx="8488391" cy="164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FF0000"/>
                </a:solidFill>
                <a:latin typeface="Times New Roman" pitchFamily="18" charset="0"/>
                <a:cs typeface="Times New Roman" pitchFamily="18" charset="0"/>
              </a:rPr>
              <a:t>Часть семейной коллекции </a:t>
            </a:r>
            <a:r>
              <a:rPr lang="ru-RU" sz="1400" b="1" dirty="0" smtClean="0">
                <a:solidFill>
                  <a:srgbClr val="FF0000"/>
                </a:solidFill>
                <a:latin typeface="Times New Roman" pitchFamily="18" charset="0"/>
                <a:cs typeface="Times New Roman" pitchFamily="18" charset="0"/>
              </a:rPr>
              <a:t>педагога.</a:t>
            </a:r>
          </a:p>
          <a:p>
            <a:r>
              <a:rPr lang="ru-RU" sz="1400" b="1" dirty="0" smtClean="0">
                <a:latin typeface="Times New Roman" pitchFamily="18" charset="0"/>
                <a:cs typeface="Times New Roman" pitchFamily="18" charset="0"/>
              </a:rPr>
              <a:t>Чайник заварочный. Олимпиада-80.</a:t>
            </a:r>
          </a:p>
          <a:p>
            <a:r>
              <a:rPr lang="ru-RU" sz="1400" b="1" dirty="0" smtClean="0">
                <a:latin typeface="Times New Roman" pitchFamily="18" charset="0"/>
                <a:cs typeface="Times New Roman" pitchFamily="18" charset="0"/>
              </a:rPr>
              <a:t> Керамика. СССР.   </a:t>
            </a:r>
            <a:r>
              <a:rPr lang="ru-RU" sz="1400" b="1" dirty="0" smtClean="0">
                <a:latin typeface="Times New Roman" pitchFamily="18" charset="0"/>
                <a:cs typeface="Times New Roman" pitchFamily="18" charset="0"/>
                <a:hlinkClick r:id="rId2"/>
              </a:rPr>
              <a:t>Завод «Возрождение»</a:t>
            </a:r>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Место создания/находки</a:t>
            </a:r>
          </a:p>
          <a:p>
            <a:r>
              <a:rPr lang="ru-RU" sz="1400" b="1" dirty="0" smtClean="0">
                <a:latin typeface="Times New Roman" pitchFamily="18" charset="0"/>
                <a:cs typeface="Times New Roman" pitchFamily="18" charset="0"/>
              </a:rPr>
              <a:t>Россия, Новгородская обл., с. </a:t>
            </a:r>
            <a:r>
              <a:rPr lang="ru-RU" sz="1400" b="1" dirty="0" err="1" smtClean="0">
                <a:latin typeface="Times New Roman" pitchFamily="18" charset="0"/>
                <a:cs typeface="Times New Roman" pitchFamily="18" charset="0"/>
              </a:rPr>
              <a:t>Бронница</a:t>
            </a:r>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Коллекция</a:t>
            </a:r>
          </a:p>
          <a:p>
            <a:r>
              <a:rPr lang="ru-RU" sz="1400" b="1" dirty="0" smtClean="0">
                <a:latin typeface="Times New Roman" pitchFamily="18" charset="0"/>
                <a:cs typeface="Times New Roman" pitchFamily="18" charset="0"/>
              </a:rPr>
              <a:t>Фарфор, стекло, керамика</a:t>
            </a:r>
          </a:p>
          <a:p>
            <a:pPr algn="ctr"/>
            <a:endParaRPr lang="ru-RU" b="1" dirty="0">
              <a:latin typeface="Times New Roman" pitchFamily="18" charset="0"/>
              <a:cs typeface="Times New Roman" pitchFamily="18" charset="0"/>
            </a:endParaRPr>
          </a:p>
        </p:txBody>
      </p:sp>
      <p:sp>
        <p:nvSpPr>
          <p:cNvPr id="24592" name="AutoShape 16" descr="https://ir.ozone.ru/s3/multimedia-r/wc400/605934062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5602" name="AutoShape 2" descr="https://novgorod-iss.kamiscloud.ru/api/spf/xyx0heZZ2tdE49vFM62klkCd7d02YaD64xERYiOq3ovhteGc3oiYnznSI48rbuEP.webp?w=1000&amp;h=10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6630" name="Picture 6" descr="C:\Users\danii\OneDrive\Рабочий стол\a9821bbdfae5c52e5ec5166a61yl--vintazh-kuvshin-kuvshinchik-vintazhnaya-keramika-vkz.jpg"/>
          <p:cNvPicPr>
            <a:picLocks noChangeAspect="1" noChangeArrowheads="1"/>
          </p:cNvPicPr>
          <p:nvPr/>
        </p:nvPicPr>
        <p:blipFill>
          <a:blip r:embed="rId3" cstate="print"/>
          <a:srcRect/>
          <a:stretch>
            <a:fillRect/>
          </a:stretch>
        </p:blipFill>
        <p:spPr bwMode="auto">
          <a:xfrm>
            <a:off x="5920281" y="2511449"/>
            <a:ext cx="2020194" cy="2519069"/>
          </a:xfrm>
          <a:prstGeom prst="rect">
            <a:avLst/>
          </a:prstGeom>
          <a:noFill/>
        </p:spPr>
      </p:pic>
      <p:pic>
        <p:nvPicPr>
          <p:cNvPr id="26626" name="Picture 2" descr="C:\Users\danii\OneDrive\Рабочий стол\Чайник заварочный. Олимпиада-80. Керамика. СССР. _ Барахолка_files\img_0396_r1.jpg"/>
          <p:cNvPicPr>
            <a:picLocks noChangeAspect="1" noChangeArrowheads="1"/>
          </p:cNvPicPr>
          <p:nvPr/>
        </p:nvPicPr>
        <p:blipFill>
          <a:blip r:embed="rId4"/>
          <a:srcRect/>
          <a:stretch>
            <a:fillRect/>
          </a:stretch>
        </p:blipFill>
        <p:spPr bwMode="auto">
          <a:xfrm>
            <a:off x="5521760" y="0"/>
            <a:ext cx="2641635" cy="2494355"/>
          </a:xfrm>
          <a:prstGeom prst="rect">
            <a:avLst/>
          </a:prstGeom>
          <a:noFill/>
        </p:spPr>
      </p:pic>
      <p:sp>
        <p:nvSpPr>
          <p:cNvPr id="14" name="Прямоугольник 13"/>
          <p:cNvSpPr/>
          <p:nvPr/>
        </p:nvSpPr>
        <p:spPr>
          <a:xfrm>
            <a:off x="5687530" y="4474642"/>
            <a:ext cx="3249483" cy="738664"/>
          </a:xfrm>
          <a:prstGeom prst="rect">
            <a:avLst/>
          </a:prstGeom>
        </p:spPr>
        <p:txBody>
          <a:bodyPr wrap="square">
            <a:spAutoFit/>
          </a:bodyPr>
          <a:lstStyle/>
          <a:p>
            <a:r>
              <a:rPr lang="ru-RU" sz="1400" b="1" dirty="0" err="1" smtClean="0">
                <a:latin typeface="Times New Roman" pitchFamily="18" charset="0"/>
                <a:cs typeface="Times New Roman" pitchFamily="18" charset="0"/>
              </a:rPr>
              <a:t>Винтажный</a:t>
            </a:r>
            <a:r>
              <a:rPr lang="ru-RU" sz="1400" b="1" dirty="0" smtClean="0">
                <a:latin typeface="Times New Roman" pitchFamily="18" charset="0"/>
                <a:cs typeface="Times New Roman" pitchFamily="18" charset="0"/>
              </a:rPr>
              <a:t> кувшин. Керамика. Волгоградский керамический завод (ВКЗ), период 1970 – 1980 гг. </a:t>
            </a:r>
            <a:endParaRPr lang="ru-RU" sz="1400" b="1" dirty="0">
              <a:latin typeface="Times New Roman" pitchFamily="18" charset="0"/>
              <a:cs typeface="Times New Roman" pitchFamily="18" charset="0"/>
            </a:endParaRPr>
          </a:p>
        </p:txBody>
      </p:sp>
      <p:pic>
        <p:nvPicPr>
          <p:cNvPr id="2" name="Рисунок 1"/>
          <p:cNvPicPr>
            <a:picLocks noChangeAspect="1"/>
          </p:cNvPicPr>
          <p:nvPr/>
        </p:nvPicPr>
        <p:blipFill>
          <a:blip r:embed="rId5"/>
          <a:stretch>
            <a:fillRect/>
          </a:stretch>
        </p:blipFill>
        <p:spPr>
          <a:xfrm>
            <a:off x="2952448" y="1201219"/>
            <a:ext cx="2942068" cy="3302961"/>
          </a:xfrm>
          <a:prstGeom prst="rect">
            <a:avLst/>
          </a:prstGeom>
        </p:spPr>
      </p:pic>
      <p:sp>
        <p:nvSpPr>
          <p:cNvPr id="8" name="Прямоугольник 7"/>
          <p:cNvSpPr/>
          <p:nvPr/>
        </p:nvSpPr>
        <p:spPr>
          <a:xfrm>
            <a:off x="683568" y="1649754"/>
            <a:ext cx="2880320" cy="5047536"/>
          </a:xfrm>
          <a:prstGeom prst="rect">
            <a:avLst/>
          </a:prstGeom>
        </p:spPr>
        <p:txBody>
          <a:bodyPr wrap="square">
            <a:spAutoFit/>
          </a:bodyPr>
          <a:lstStyle/>
          <a:p>
            <a:pPr lvl="0"/>
            <a:r>
              <a:rPr lang="ru-RU" sz="1400" b="1" dirty="0">
                <a:solidFill>
                  <a:srgbClr val="FF0000"/>
                </a:solidFill>
                <a:latin typeface="Times New Roman" pitchFamily="18" charset="0"/>
                <a:cs typeface="Times New Roman" pitchFamily="18" charset="0"/>
              </a:rPr>
              <a:t>Не вся посуда изготавливалась с помощью многотысячных заготовок, были и авторские работы: Смоляр В.В. Ваза сувенирная. 1970-е гг.</a:t>
            </a:r>
          </a:p>
          <a:p>
            <a:pPr lvl="0"/>
            <a:r>
              <a:rPr lang="ru-RU" sz="1400" dirty="0">
                <a:solidFill>
                  <a:prstClr val="black"/>
                </a:solidFill>
                <a:latin typeface="Times New Roman" pitchFamily="18" charset="0"/>
                <a:cs typeface="Times New Roman" pitchFamily="18" charset="0"/>
              </a:rPr>
              <a:t>Автор</a:t>
            </a:r>
          </a:p>
          <a:p>
            <a:pPr lvl="0"/>
            <a:r>
              <a:rPr lang="ru-RU" sz="1400" b="1" dirty="0">
                <a:solidFill>
                  <a:prstClr val="black"/>
                </a:solidFill>
                <a:latin typeface="Times New Roman" pitchFamily="18" charset="0"/>
                <a:cs typeface="Times New Roman" pitchFamily="18" charset="0"/>
              </a:rPr>
              <a:t>Смоляр Владимир Владимирович</a:t>
            </a:r>
          </a:p>
          <a:p>
            <a:pPr lvl="0"/>
            <a:r>
              <a:rPr lang="ru-RU" sz="1400" dirty="0">
                <a:solidFill>
                  <a:prstClr val="black"/>
                </a:solidFill>
                <a:latin typeface="Times New Roman" pitchFamily="18" charset="0"/>
                <a:cs typeface="Times New Roman" pitchFamily="18" charset="0"/>
              </a:rPr>
              <a:t>Наименование, название</a:t>
            </a:r>
          </a:p>
          <a:p>
            <a:pPr lvl="0"/>
            <a:r>
              <a:rPr lang="ru-RU" sz="1400" dirty="0">
                <a:solidFill>
                  <a:prstClr val="black"/>
                </a:solidFill>
                <a:latin typeface="Times New Roman" pitchFamily="18" charset="0"/>
                <a:cs typeface="Times New Roman" pitchFamily="18" charset="0"/>
              </a:rPr>
              <a:t>Ваза сувенирная</a:t>
            </a:r>
          </a:p>
          <a:p>
            <a:pPr lvl="0"/>
            <a:r>
              <a:rPr lang="ru-RU" sz="1400" dirty="0">
                <a:solidFill>
                  <a:prstClr val="black"/>
                </a:solidFill>
                <a:latin typeface="Times New Roman" pitchFamily="18" charset="0"/>
                <a:cs typeface="Times New Roman" pitchFamily="18" charset="0"/>
              </a:rPr>
              <a:t>Датировка</a:t>
            </a:r>
          </a:p>
          <a:p>
            <a:pPr lvl="0"/>
            <a:r>
              <a:rPr lang="ru-RU" sz="1400" dirty="0">
                <a:solidFill>
                  <a:prstClr val="black"/>
                </a:solidFill>
                <a:latin typeface="Times New Roman" pitchFamily="18" charset="0"/>
                <a:cs typeface="Times New Roman" pitchFamily="18" charset="0"/>
              </a:rPr>
              <a:t>1970-е гг.</a:t>
            </a:r>
          </a:p>
          <a:p>
            <a:pPr lvl="0"/>
            <a:r>
              <a:rPr lang="ru-RU" sz="1400" dirty="0">
                <a:solidFill>
                  <a:prstClr val="black"/>
                </a:solidFill>
                <a:latin typeface="Times New Roman" pitchFamily="18" charset="0"/>
                <a:cs typeface="Times New Roman" pitchFamily="18" charset="0"/>
              </a:rPr>
              <a:t>Материал, техника</a:t>
            </a:r>
          </a:p>
          <a:p>
            <a:pPr lvl="0"/>
            <a:r>
              <a:rPr lang="ru-RU" sz="1400" dirty="0">
                <a:solidFill>
                  <a:prstClr val="black"/>
                </a:solidFill>
                <a:latin typeface="Times New Roman" pitchFamily="18" charset="0"/>
                <a:cs typeface="Times New Roman" pitchFamily="18" charset="0"/>
              </a:rPr>
              <a:t>фарфор; </a:t>
            </a:r>
            <a:r>
              <a:rPr lang="ru-RU" sz="1400" dirty="0" err="1">
                <a:solidFill>
                  <a:prstClr val="black"/>
                </a:solidFill>
                <a:latin typeface="Times New Roman" pitchFamily="18" charset="0"/>
                <a:cs typeface="Times New Roman" pitchFamily="18" charset="0"/>
              </a:rPr>
              <a:t>крытье</a:t>
            </a:r>
            <a:r>
              <a:rPr lang="ru-RU" sz="1400" dirty="0">
                <a:solidFill>
                  <a:prstClr val="black"/>
                </a:solidFill>
                <a:latin typeface="Times New Roman" pitchFamily="18" charset="0"/>
                <a:cs typeface="Times New Roman" pitchFamily="18" charset="0"/>
              </a:rPr>
              <a:t>, золочение</a:t>
            </a:r>
          </a:p>
          <a:p>
            <a:pPr lvl="0"/>
            <a:r>
              <a:rPr lang="ru-RU" sz="1400" dirty="0">
                <a:solidFill>
                  <a:prstClr val="black"/>
                </a:solidFill>
                <a:latin typeface="Times New Roman" pitchFamily="18" charset="0"/>
                <a:cs typeface="Times New Roman" pitchFamily="18" charset="0"/>
              </a:rPr>
              <a:t>Размер</a:t>
            </a:r>
          </a:p>
          <a:p>
            <a:pPr lvl="0"/>
            <a:r>
              <a:rPr lang="ru-RU" sz="1400" dirty="0">
                <a:solidFill>
                  <a:prstClr val="black"/>
                </a:solidFill>
                <a:latin typeface="Times New Roman" pitchFamily="18" charset="0"/>
                <a:cs typeface="Times New Roman" pitchFamily="18" charset="0"/>
              </a:rPr>
              <a:t>16x17x10 см</a:t>
            </a:r>
          </a:p>
          <a:p>
            <a:pPr lvl="0"/>
            <a:r>
              <a:rPr lang="ru-RU" sz="1400" dirty="0">
                <a:solidFill>
                  <a:prstClr val="black"/>
                </a:solidFill>
                <a:latin typeface="Times New Roman" pitchFamily="18" charset="0"/>
                <a:cs typeface="Times New Roman" pitchFamily="18" charset="0"/>
              </a:rPr>
              <a:t>Организация-изготовитель</a:t>
            </a:r>
          </a:p>
          <a:p>
            <a:pPr lvl="0"/>
            <a:r>
              <a:rPr lang="ru-RU" sz="1400" dirty="0">
                <a:solidFill>
                  <a:prstClr val="black"/>
                </a:solidFill>
                <a:latin typeface="Times New Roman" pitchFamily="18" charset="0"/>
                <a:cs typeface="Times New Roman" pitchFamily="18" charset="0"/>
                <a:hlinkClick r:id="rId2"/>
              </a:rPr>
              <a:t>Завод «Возрождение»</a:t>
            </a:r>
            <a:endParaRPr lang="ru-RU" sz="1400" dirty="0">
              <a:solidFill>
                <a:prstClr val="black"/>
              </a:solidFill>
              <a:latin typeface="Times New Roman" pitchFamily="18" charset="0"/>
              <a:cs typeface="Times New Roman" pitchFamily="18" charset="0"/>
            </a:endParaRPr>
          </a:p>
          <a:p>
            <a:pPr lvl="0"/>
            <a:r>
              <a:rPr lang="ru-RU" sz="1400" dirty="0">
                <a:solidFill>
                  <a:prstClr val="black"/>
                </a:solidFill>
                <a:latin typeface="Times New Roman" pitchFamily="18" charset="0"/>
                <a:cs typeface="Times New Roman" pitchFamily="18" charset="0"/>
              </a:rPr>
              <a:t>Место создания/находки</a:t>
            </a:r>
          </a:p>
          <a:p>
            <a:pPr lvl="0"/>
            <a:r>
              <a:rPr lang="ru-RU" sz="1400" dirty="0">
                <a:solidFill>
                  <a:prstClr val="black"/>
                </a:solidFill>
                <a:latin typeface="Times New Roman" pitchFamily="18" charset="0"/>
                <a:cs typeface="Times New Roman" pitchFamily="18" charset="0"/>
              </a:rPr>
              <a:t>Россия, Новгородская обл., с. </a:t>
            </a:r>
            <a:r>
              <a:rPr lang="ru-RU" sz="1400" dirty="0" err="1">
                <a:solidFill>
                  <a:prstClr val="black"/>
                </a:solidFill>
                <a:latin typeface="Times New Roman" pitchFamily="18" charset="0"/>
                <a:cs typeface="Times New Roman" pitchFamily="18" charset="0"/>
              </a:rPr>
              <a:t>Бронница</a:t>
            </a:r>
            <a:endParaRPr lang="ru-RU" sz="1400" dirty="0">
              <a:solidFill>
                <a:prstClr val="black"/>
              </a:solidFill>
              <a:latin typeface="Times New Roman" pitchFamily="18" charset="0"/>
              <a:cs typeface="Times New Roman" pitchFamily="18" charset="0"/>
            </a:endParaRPr>
          </a:p>
          <a:p>
            <a:pPr lvl="0"/>
            <a:r>
              <a:rPr lang="ru-RU" sz="1400" dirty="0">
                <a:solidFill>
                  <a:prstClr val="black"/>
                </a:solidFill>
                <a:latin typeface="Times New Roman" pitchFamily="18" charset="0"/>
                <a:cs typeface="Times New Roman" pitchFamily="18" charset="0"/>
              </a:rPr>
              <a:t>Коллекция</a:t>
            </a:r>
          </a:p>
          <a:p>
            <a:pPr lvl="0"/>
            <a:r>
              <a:rPr lang="ru-RU" sz="1400" dirty="0">
                <a:solidFill>
                  <a:prstClr val="black"/>
                </a:solidFill>
                <a:latin typeface="Times New Roman" pitchFamily="18" charset="0"/>
                <a:cs typeface="Times New Roman" pitchFamily="18" charset="0"/>
              </a:rPr>
              <a:t>Фарфор, стекло, керамика</a:t>
            </a:r>
          </a:p>
        </p:txBody>
      </p:sp>
      <p:pic>
        <p:nvPicPr>
          <p:cNvPr id="26628" name="Picture 4" descr="Клеймо"/>
          <p:cNvPicPr>
            <a:picLocks noChangeAspect="1" noChangeArrowheads="1"/>
          </p:cNvPicPr>
          <p:nvPr/>
        </p:nvPicPr>
        <p:blipFill>
          <a:blip r:embed="rId6"/>
          <a:srcRect/>
          <a:stretch>
            <a:fillRect/>
          </a:stretch>
        </p:blipFill>
        <p:spPr bwMode="auto">
          <a:xfrm>
            <a:off x="4023033" y="548680"/>
            <a:ext cx="1592175" cy="1111869"/>
          </a:xfrm>
          <a:prstGeom prst="rect">
            <a:avLst/>
          </a:prstGeom>
          <a:noFill/>
        </p:spPr>
      </p:pic>
      <p:pic>
        <p:nvPicPr>
          <p:cNvPr id="9" name="Рисунок 8"/>
          <p:cNvPicPr>
            <a:picLocks noChangeAspect="1"/>
          </p:cNvPicPr>
          <p:nvPr/>
        </p:nvPicPr>
        <p:blipFill>
          <a:blip r:embed="rId7"/>
          <a:stretch>
            <a:fillRect/>
          </a:stretch>
        </p:blipFill>
        <p:spPr>
          <a:xfrm>
            <a:off x="3341376" y="4315197"/>
            <a:ext cx="2234153" cy="1683044"/>
          </a:xfrm>
          <a:prstGeom prst="rect">
            <a:avLst/>
          </a:prstGeom>
        </p:spPr>
      </p:pic>
      <p:pic>
        <p:nvPicPr>
          <p:cNvPr id="10" name="Рисунок 9"/>
          <p:cNvPicPr>
            <a:picLocks noChangeAspect="1"/>
          </p:cNvPicPr>
          <p:nvPr/>
        </p:nvPicPr>
        <p:blipFill>
          <a:blip r:embed="rId8"/>
          <a:stretch>
            <a:fillRect/>
          </a:stretch>
        </p:blipFill>
        <p:spPr>
          <a:xfrm>
            <a:off x="5492936" y="5141352"/>
            <a:ext cx="1515714" cy="1513022"/>
          </a:xfrm>
          <a:prstGeom prst="rect">
            <a:avLst/>
          </a:prstGeom>
        </p:spPr>
      </p:pic>
      <p:pic>
        <p:nvPicPr>
          <p:cNvPr id="11" name="Рисунок 10"/>
          <p:cNvPicPr>
            <a:picLocks noChangeAspect="1"/>
          </p:cNvPicPr>
          <p:nvPr/>
        </p:nvPicPr>
        <p:blipFill>
          <a:blip r:embed="rId9"/>
          <a:stretch>
            <a:fillRect/>
          </a:stretch>
        </p:blipFill>
        <p:spPr>
          <a:xfrm>
            <a:off x="7044041" y="5156719"/>
            <a:ext cx="1892972" cy="963252"/>
          </a:xfrm>
          <a:prstGeom prst="rect">
            <a:avLst/>
          </a:prstGeom>
        </p:spPr>
      </p:pic>
      <p:sp>
        <p:nvSpPr>
          <p:cNvPr id="22" name="Скругленный прямоугольник 21"/>
          <p:cNvSpPr/>
          <p:nvPr/>
        </p:nvSpPr>
        <p:spPr>
          <a:xfrm>
            <a:off x="7081359" y="6119971"/>
            <a:ext cx="1763688" cy="628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FF0000"/>
                </a:solidFill>
                <a:latin typeface="Times New Roman" pitchFamily="18" charset="0"/>
                <a:cs typeface="Times New Roman" pitchFamily="18" charset="0"/>
              </a:rPr>
              <a:t>Керамика 50-70 е гг. прошлого столетия </a:t>
            </a:r>
            <a:endParaRPr lang="ru-RU" sz="1200" b="1" dirty="0">
              <a:solidFill>
                <a:srgbClr val="FF0000"/>
              </a:solidFill>
              <a:latin typeface="Times New Roman" pitchFamily="18" charset="0"/>
              <a:cs typeface="Times New Roman" pitchFamily="18" charset="0"/>
            </a:endParaRPr>
          </a:p>
        </p:txBody>
      </p:sp>
    </p:spTree>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67701" y="3448064"/>
            <a:ext cx="4109060" cy="3084843"/>
          </a:xfrm>
          <a:prstGeom prst="rect">
            <a:avLst/>
          </a:prstGeom>
        </p:spPr>
      </p:pic>
      <p:pic>
        <p:nvPicPr>
          <p:cNvPr id="12" name="Picture 4" descr="https://avatars.dzeninfra.ru/get-zen_doc/246252/pub_60fe7216d0a97d5400bf7da1_60fe8252102b875176e9a542/scale_2400"/>
          <p:cNvPicPr>
            <a:picLocks noChangeAspect="1" noChangeArrowheads="1"/>
          </p:cNvPicPr>
          <p:nvPr/>
        </p:nvPicPr>
        <p:blipFill>
          <a:blip r:embed="rId3" cstate="print"/>
          <a:srcRect/>
          <a:stretch>
            <a:fillRect/>
          </a:stretch>
        </p:blipFill>
        <p:spPr bwMode="auto">
          <a:xfrm>
            <a:off x="637142" y="3097713"/>
            <a:ext cx="2698919" cy="2024189"/>
          </a:xfrm>
          <a:prstGeom prst="rect">
            <a:avLst/>
          </a:prstGeom>
          <a:noFill/>
        </p:spPr>
      </p:pic>
      <p:sp>
        <p:nvSpPr>
          <p:cNvPr id="6" name="Содержимое 2"/>
          <p:cNvSpPr txBox="1">
            <a:spLocks/>
          </p:cNvSpPr>
          <p:nvPr/>
        </p:nvSpPr>
        <p:spPr>
          <a:xfrm>
            <a:off x="4143372" y="4143380"/>
            <a:ext cx="4214842" cy="207170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endParaRPr kumimoji="0" lang="ru-RU" sz="2000" b="1" i="0" u="none" strike="noStrike" kern="1200" cap="none" spc="0" normalizeH="0" baseline="0" noProof="0" dirty="0" smtClean="0">
              <a:ln>
                <a:noFill/>
              </a:ln>
              <a:effectLst/>
              <a:uLnTx/>
              <a:uFillTx/>
              <a:latin typeface="Times New Roman" pitchFamily="18" charset="0"/>
              <a:cs typeface="Times New Roman" pitchFamily="18" charset="0"/>
            </a:endParaRPr>
          </a:p>
        </p:txBody>
      </p:sp>
      <p:sp>
        <p:nvSpPr>
          <p:cNvPr id="24586" name="AutoShape 10"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88" name="AutoShape 12" descr="C:\Users\danii\AppData\Local\Temp\Rar$DIa8628.19104\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90" name="AutoShape 14" descr="C:\Users\danii\AppData\Local\Temp\Rar$DIa8120.25005\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92" name="AutoShape 16" descr="https://ir.ozone.ru/s3/multimedia-r/wc400/605934062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5602" name="AutoShape 2" descr="https://novgorod-iss.kamiscloud.ru/api/spf/xyx0heZZ2tdE49vFM62klkCd7d02YaD64xERYiOq3ovhteGc3oiYnznSI48rbuEP.webp?w=1000&amp;h=10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 name="Прямоугольник 10"/>
          <p:cNvSpPr/>
          <p:nvPr/>
        </p:nvSpPr>
        <p:spPr>
          <a:xfrm>
            <a:off x="785786" y="428604"/>
            <a:ext cx="7500990" cy="2708434"/>
          </a:xfrm>
          <a:prstGeom prst="rect">
            <a:avLst/>
          </a:prstGeom>
        </p:spPr>
        <p:txBody>
          <a:bodyPr wrap="square">
            <a:spAutoFit/>
          </a:bodyPr>
          <a:lstStyle/>
          <a:p>
            <a:r>
              <a:rPr lang="ru-RU" sz="1200" b="1" dirty="0" smtClean="0">
                <a:solidFill>
                  <a:srgbClr val="FF0000"/>
                </a:solidFill>
                <a:latin typeface="Times New Roman" pitchFamily="18" charset="0"/>
                <a:cs typeface="Times New Roman" pitchFamily="18" charset="0"/>
              </a:rPr>
              <a:t>Фото соответствуют предметам из коллекции педагога. </a:t>
            </a:r>
            <a:r>
              <a:rPr lang="ru-RU" sz="1200" b="1" dirty="0" smtClean="0">
                <a:latin typeface="Times New Roman" pitchFamily="18" charset="0"/>
                <a:cs typeface="Times New Roman" pitchFamily="18" charset="0"/>
              </a:rPr>
              <a:t>На Руси глиняная посуда издавна считалась символом деревенской жизни. Блюда преимущественно готовили в печи, и горшки из глины подходили для этого лучше всего. Эту же посуду использовали и для хранения молока, сметаны и других натуральных продуктов. Назывались же такие горшки и кувшины из глины очень просто — крынка.</a:t>
            </a:r>
          </a:p>
          <a:p>
            <a:r>
              <a:rPr lang="ru-RU" sz="1200" b="1" dirty="0" smtClean="0">
                <a:latin typeface="Times New Roman" pitchFamily="18" charset="0"/>
                <a:cs typeface="Times New Roman" pitchFamily="18" charset="0"/>
              </a:rPr>
              <a:t>На самом же деле, крынка </a:t>
            </a:r>
          </a:p>
          <a:p>
            <a:r>
              <a:rPr lang="ru-RU" sz="1200" b="1" dirty="0" smtClean="0">
                <a:latin typeface="Times New Roman" pitchFamily="18" charset="0"/>
                <a:cs typeface="Times New Roman" pitchFamily="18" charset="0"/>
              </a:rPr>
              <a:t>— это глиняный сосуд с </a:t>
            </a:r>
          </a:p>
          <a:p>
            <a:r>
              <a:rPr lang="ru-RU" sz="1200" b="1" dirty="0" smtClean="0">
                <a:latin typeface="Times New Roman" pitchFamily="18" charset="0"/>
                <a:cs typeface="Times New Roman" pitchFamily="18" charset="0"/>
              </a:rPr>
              <a:t>широким краем, более узким </a:t>
            </a:r>
          </a:p>
          <a:p>
            <a:r>
              <a:rPr lang="ru-RU" sz="1200" b="1" dirty="0" smtClean="0">
                <a:latin typeface="Times New Roman" pitchFamily="18" charset="0"/>
                <a:cs typeface="Times New Roman" pitchFamily="18" charset="0"/>
              </a:rPr>
              <a:t>горлом, имеющий </a:t>
            </a:r>
          </a:p>
          <a:p>
            <a:r>
              <a:rPr lang="ru-RU" sz="1200" b="1" dirty="0" smtClean="0">
                <a:latin typeface="Times New Roman" pitchFamily="18" charset="0"/>
                <a:cs typeface="Times New Roman" pitchFamily="18" charset="0"/>
              </a:rPr>
              <a:t>шарообразную форму в </a:t>
            </a:r>
          </a:p>
          <a:p>
            <a:r>
              <a:rPr lang="ru-RU" sz="1200" b="1" dirty="0" smtClean="0">
                <a:latin typeface="Times New Roman" pitchFamily="18" charset="0"/>
                <a:cs typeface="Times New Roman" pitchFamily="18" charset="0"/>
              </a:rPr>
              <a:t>нижней части. Крынка </a:t>
            </a:r>
          </a:p>
          <a:p>
            <a:r>
              <a:rPr lang="ru-RU" sz="1200" b="1" dirty="0" smtClean="0">
                <a:latin typeface="Times New Roman" pitchFamily="18" charset="0"/>
                <a:cs typeface="Times New Roman" pitchFamily="18" charset="0"/>
              </a:rPr>
              <a:t>конструировалась по такому </a:t>
            </a:r>
          </a:p>
          <a:p>
            <a:r>
              <a:rPr lang="ru-RU" sz="1200" b="1" dirty="0" smtClean="0">
                <a:latin typeface="Times New Roman" pitchFamily="18" charset="0"/>
                <a:cs typeface="Times New Roman" pitchFamily="18" charset="0"/>
              </a:rPr>
              <a:t>принципу, чтобы ее можно </a:t>
            </a:r>
          </a:p>
          <a:p>
            <a:r>
              <a:rPr lang="ru-RU" sz="1200" b="1" dirty="0" smtClean="0">
                <a:latin typeface="Times New Roman" pitchFamily="18" charset="0"/>
                <a:cs typeface="Times New Roman" pitchFamily="18" charset="0"/>
              </a:rPr>
              <a:t>было легко обхватить </a:t>
            </a:r>
          </a:p>
          <a:p>
            <a:r>
              <a:rPr lang="ru-RU" sz="1200" b="1" dirty="0" smtClean="0">
                <a:latin typeface="Times New Roman" pitchFamily="18" charset="0"/>
                <a:cs typeface="Times New Roman" pitchFamily="18" charset="0"/>
              </a:rPr>
              <a:t>рукою в узкой части.</a:t>
            </a:r>
            <a:endParaRPr lang="ru-RU" sz="1200" b="1" dirty="0">
              <a:latin typeface="Times New Roman" pitchFamily="18" charset="0"/>
              <a:cs typeface="Times New Roman" pitchFamily="18" charset="0"/>
            </a:endParaRPr>
          </a:p>
        </p:txBody>
      </p:sp>
      <p:pic>
        <p:nvPicPr>
          <p:cNvPr id="26626" name="Picture 2" descr=" "/>
          <p:cNvPicPr>
            <a:picLocks noChangeAspect="1" noChangeArrowheads="1"/>
          </p:cNvPicPr>
          <p:nvPr/>
        </p:nvPicPr>
        <p:blipFill>
          <a:blip r:embed="rId4"/>
          <a:srcRect/>
          <a:stretch>
            <a:fillRect/>
          </a:stretch>
        </p:blipFill>
        <p:spPr bwMode="auto">
          <a:xfrm>
            <a:off x="5077545" y="1340768"/>
            <a:ext cx="2445422" cy="2325343"/>
          </a:xfrm>
          <a:prstGeom prst="rect">
            <a:avLst/>
          </a:prstGeom>
          <a:noFill/>
        </p:spPr>
      </p:pic>
      <p:pic>
        <p:nvPicPr>
          <p:cNvPr id="14" name="Picture 8" descr="5004"/>
          <p:cNvPicPr>
            <a:picLocks noChangeAspect="1" noChangeArrowheads="1"/>
          </p:cNvPicPr>
          <p:nvPr/>
        </p:nvPicPr>
        <p:blipFill>
          <a:blip r:embed="rId5" cstate="print"/>
          <a:srcRect/>
          <a:stretch>
            <a:fillRect/>
          </a:stretch>
        </p:blipFill>
        <p:spPr bwMode="auto">
          <a:xfrm>
            <a:off x="3250397" y="1340768"/>
            <a:ext cx="1785950" cy="1864354"/>
          </a:xfrm>
          <a:prstGeom prst="rect">
            <a:avLst/>
          </a:prstGeom>
          <a:noFill/>
          <a:ln w="9525">
            <a:noFill/>
            <a:miter lim="800000"/>
            <a:headEnd/>
            <a:tailEnd/>
          </a:ln>
        </p:spPr>
      </p:pic>
      <p:sp>
        <p:nvSpPr>
          <p:cNvPr id="13" name="Скругленный прямоугольник 12"/>
          <p:cNvSpPr/>
          <p:nvPr/>
        </p:nvSpPr>
        <p:spPr>
          <a:xfrm>
            <a:off x="3224017" y="3068960"/>
            <a:ext cx="2123728" cy="590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FF0000"/>
                </a:solidFill>
                <a:latin typeface="Times New Roman" pitchFamily="18" charset="0"/>
                <a:cs typeface="Times New Roman" pitchFamily="18" charset="0"/>
              </a:rPr>
              <a:t>Керамика 50-60 е гг. прошлого столетия.</a:t>
            </a:r>
            <a:endParaRPr lang="ru-RU" sz="1400" b="1" dirty="0">
              <a:solidFill>
                <a:srgbClr val="FF0000"/>
              </a:solidFill>
              <a:latin typeface="Times New Roman" pitchFamily="18" charset="0"/>
              <a:cs typeface="Times New Roman" pitchFamily="18" charset="0"/>
            </a:endParaRPr>
          </a:p>
        </p:txBody>
      </p:sp>
      <p:sp>
        <p:nvSpPr>
          <p:cNvPr id="15" name="Прямоугольник 14"/>
          <p:cNvSpPr/>
          <p:nvPr/>
        </p:nvSpPr>
        <p:spPr>
          <a:xfrm>
            <a:off x="671198" y="5229200"/>
            <a:ext cx="2686387" cy="1200329"/>
          </a:xfrm>
          <a:prstGeom prst="rect">
            <a:avLst/>
          </a:prstGeom>
        </p:spPr>
        <p:txBody>
          <a:bodyPr wrap="square">
            <a:spAutoFit/>
          </a:bodyPr>
          <a:lstStyle/>
          <a:p>
            <a:r>
              <a:rPr lang="ru-RU" sz="1200" b="1" dirty="0" smtClean="0">
                <a:latin typeface="Times New Roman" pitchFamily="18" charset="0"/>
                <a:cs typeface="Times New Roman" pitchFamily="18" charset="0"/>
              </a:rPr>
              <a:t>Кровать у бабушек была с кружевными подзором, откинув который можно было попасть на огромную перину. Как много скрывала это кружевная кайма на кровати.</a:t>
            </a:r>
            <a:endParaRPr lang="ru-RU" sz="1200" b="1" dirty="0">
              <a:latin typeface="Times New Roman" pitchFamily="18" charset="0"/>
              <a:cs typeface="Times New Roman" pitchFamily="18" charset="0"/>
            </a:endParaRPr>
          </a:p>
        </p:txBody>
      </p:sp>
      <p:pic>
        <p:nvPicPr>
          <p:cNvPr id="3" name="Рисунок 2"/>
          <p:cNvPicPr>
            <a:picLocks noChangeAspect="1"/>
          </p:cNvPicPr>
          <p:nvPr/>
        </p:nvPicPr>
        <p:blipFill>
          <a:blip r:embed="rId6"/>
          <a:stretch>
            <a:fillRect/>
          </a:stretch>
        </p:blipFill>
        <p:spPr>
          <a:xfrm>
            <a:off x="4504709" y="3659482"/>
            <a:ext cx="1961176" cy="751501"/>
          </a:xfrm>
          <a:prstGeom prst="rect">
            <a:avLst/>
          </a:prstGeom>
        </p:spPr>
      </p:pic>
      <p:pic>
        <p:nvPicPr>
          <p:cNvPr id="4" name="Рисунок 3"/>
          <p:cNvPicPr>
            <a:picLocks noChangeAspect="1"/>
          </p:cNvPicPr>
          <p:nvPr/>
        </p:nvPicPr>
        <p:blipFill>
          <a:blip r:embed="rId7"/>
          <a:stretch>
            <a:fillRect/>
          </a:stretch>
        </p:blipFill>
        <p:spPr>
          <a:xfrm rot="5400000">
            <a:off x="6888418" y="1525419"/>
            <a:ext cx="2575725" cy="1692401"/>
          </a:xfrm>
          <a:prstGeom prst="rect">
            <a:avLst/>
          </a:prstGeom>
        </p:spPr>
      </p:pic>
      <p:sp>
        <p:nvSpPr>
          <p:cNvPr id="5" name="Прямоугольник 4"/>
          <p:cNvSpPr/>
          <p:nvPr/>
        </p:nvSpPr>
        <p:spPr>
          <a:xfrm>
            <a:off x="6538713" y="3768258"/>
            <a:ext cx="2483768" cy="2446824"/>
          </a:xfrm>
          <a:prstGeom prst="rect">
            <a:avLst/>
          </a:prstGeom>
        </p:spPr>
        <p:txBody>
          <a:bodyPr wrap="square">
            <a:spAutoFit/>
          </a:bodyPr>
          <a:lstStyle/>
          <a:p>
            <a:r>
              <a:rPr lang="ru-RU" sz="900" b="1" dirty="0" smtClean="0">
                <a:solidFill>
                  <a:srgbClr val="FF0000"/>
                </a:solidFill>
                <a:latin typeface="Times New Roman" panose="02020603050405020304" pitchFamily="18" charset="0"/>
                <a:cs typeface="Times New Roman" panose="02020603050405020304" pitchFamily="18" charset="0"/>
              </a:rPr>
              <a:t>БАБУШКИНЫ ПОЛОВИЧКИ</a:t>
            </a:r>
          </a:p>
          <a:p>
            <a:r>
              <a:rPr lang="ru-RU" sz="900" dirty="0" smtClean="0">
                <a:latin typeface="Times New Roman" panose="02020603050405020304" pitchFamily="18" charset="0"/>
                <a:cs typeface="Times New Roman" panose="02020603050405020304" pitchFamily="18" charset="0"/>
              </a:rPr>
              <a:t>Для такого вида рукоделия требуется использование либо специального станка, либо его подобия (деревянная рама с вбитыми по краям гвоздиками). Значительную часть работы по созданию классических домотканых «дорожек» занимала заправка станка основой. Как правило, это были более тонкие нити, чем те, которыми далее плелись сами коврики. Размеры дорожки «диктовались» параметрами станка.</a:t>
            </a:r>
          </a:p>
          <a:p>
            <a:r>
              <a:rPr lang="ru-RU" sz="900" dirty="0" smtClean="0">
                <a:latin typeface="Times New Roman" panose="02020603050405020304" pitchFamily="18" charset="0"/>
                <a:cs typeface="Times New Roman" panose="02020603050405020304" pitchFamily="18" charset="0"/>
              </a:rPr>
              <a:t>Применяя различные способы переплетения рабочих нитей и нитей основы, мастерицы формировали различную фактуру изделий. Узоры и орнаменты получались благодаря различной гамме цветов использованных материалов. </a:t>
            </a:r>
            <a:endParaRPr lang="ru-RU" sz="900"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554486"/>
            <a:ext cx="3035829" cy="2276872"/>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959" y="2852936"/>
            <a:ext cx="2387266" cy="1790449"/>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585" y="2707101"/>
            <a:ext cx="2026160" cy="247040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774" y="2409424"/>
            <a:ext cx="2088233" cy="271889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1750" y="2737155"/>
            <a:ext cx="1666307" cy="2221743"/>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9574" y="188764"/>
            <a:ext cx="3194520" cy="2395890"/>
          </a:xfrm>
          <a:prstGeom prst="rect">
            <a:avLst/>
          </a:prstGeom>
        </p:spPr>
      </p:pic>
      <p:sp>
        <p:nvSpPr>
          <p:cNvPr id="11" name="Прямоугольник 10"/>
          <p:cNvSpPr/>
          <p:nvPr/>
        </p:nvSpPr>
        <p:spPr>
          <a:xfrm>
            <a:off x="611560" y="1173220"/>
            <a:ext cx="4572000" cy="1772024"/>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ea typeface="Calibri" panose="020F0502020204030204" pitchFamily="34" charset="0"/>
                <a:cs typeface="Times New Roman" panose="02020603050405020304" pitchFamily="18" charset="0"/>
              </a:rPr>
              <a:t>22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предмета. Чайный </a:t>
            </a:r>
            <a:r>
              <a:rPr lang="ru-RU" sz="1200" dirty="0">
                <a:latin typeface="Times New Roman" panose="02020603050405020304" pitchFamily="18" charset="0"/>
                <a:ea typeface="Calibri" panose="020F0502020204030204" pitchFamily="34" charset="0"/>
                <a:cs typeface="Times New Roman" panose="02020603050405020304" pitchFamily="18" charset="0"/>
              </a:rPr>
              <a:t>сервиз </a:t>
            </a:r>
            <a:r>
              <a:rPr lang="ru-RU" sz="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"Аленький цветочек".</a:t>
            </a:r>
            <a:r>
              <a:rPr lang="ru-RU" sz="1200" dirty="0">
                <a:latin typeface="Times New Roman" panose="02020603050405020304" pitchFamily="18" charset="0"/>
                <a:ea typeface="Calibri" panose="020F0502020204030204" pitchFamily="34" charset="0"/>
                <a:cs typeface="Times New Roman" panose="02020603050405020304" pitchFamily="18" charset="0"/>
              </a:rPr>
              <a:t> СССР, редкость, ЛФЗ Белейший фарфор. Позолота обильная - горит, тонкая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деколь</a:t>
            </a:r>
            <a:r>
              <a:rPr lang="ru-RU" sz="1200" dirty="0">
                <a:latin typeface="Times New Roman" panose="02020603050405020304" pitchFamily="18" charset="0"/>
                <a:ea typeface="Calibri" panose="020F0502020204030204" pitchFamily="34" charset="0"/>
                <a:cs typeface="Times New Roman" panose="02020603050405020304" pitchFamily="18" charset="0"/>
              </a:rPr>
              <a:t> и ручная дорисовка. Широкие обводки золотом на крышечках, ручки крышечек в форме полураспустившихся бутонов. Роспись была создана в 1983 году художницей по фарфору Афанасьевой Любовь Родионовной, автор формы Яковлева Серафима Евгеньевна. Клеймо красное, 1 сорт, 14 группа сложности (из 15).</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3923929" y="5141933"/>
            <a:ext cx="4392487" cy="1804468"/>
          </a:xfrm>
          <a:prstGeom prst="rect">
            <a:avLst/>
          </a:prstGeom>
        </p:spPr>
        <p:txBody>
          <a:bodyPr wrap="square">
            <a:spAutoFit/>
          </a:bodyPr>
          <a:lstStyle/>
          <a:p>
            <a:pPr>
              <a:lnSpc>
                <a:spcPct val="107000"/>
              </a:lnSpc>
              <a:spcAft>
                <a:spcPts val="800"/>
              </a:spcAft>
            </a:pPr>
            <a:r>
              <a:rPr lang="ru-RU" sz="800" dirty="0">
                <a:latin typeface="Times New Roman" panose="02020603050405020304" pitchFamily="18" charset="0"/>
                <a:ea typeface="Calibri" panose="020F0502020204030204" pitchFamily="34" charset="0"/>
                <a:cs typeface="Times New Roman" panose="02020603050405020304" pitchFamily="18" charset="0"/>
              </a:rPr>
              <a:t>СССР, ЛФЗ, 1 сорт, красное клеймо, экспортный вариант ВНЕ ГРЕ. ГР - это обозначение группы сложности. Группы имели нумерацию от 6 </a:t>
            </a:r>
            <a:r>
              <a:rPr lang="ru-RU" sz="800">
                <a:latin typeface="Times New Roman" panose="02020603050405020304" pitchFamily="18" charset="0"/>
                <a:ea typeface="Calibri" panose="020F0502020204030204" pitchFamily="34" charset="0"/>
                <a:cs typeface="Times New Roman" panose="02020603050405020304" pitchFamily="18" charset="0"/>
              </a:rPr>
              <a:t>до </a:t>
            </a:r>
            <a:r>
              <a:rPr lang="ru-RU" sz="800" smtClean="0">
                <a:latin typeface="Times New Roman" panose="02020603050405020304" pitchFamily="18" charset="0"/>
                <a:ea typeface="Calibri" panose="020F0502020204030204" pitchFamily="34" charset="0"/>
                <a:cs typeface="Times New Roman" panose="02020603050405020304" pitchFamily="18" charset="0"/>
              </a:rPr>
              <a:t>15 </a:t>
            </a:r>
            <a:r>
              <a:rPr lang="ru-RU" sz="800" dirty="0">
                <a:latin typeface="Times New Roman" panose="02020603050405020304" pitchFamily="18" charset="0"/>
                <a:ea typeface="Calibri" panose="020F0502020204030204" pitchFamily="34" charset="0"/>
                <a:cs typeface="Times New Roman" panose="02020603050405020304" pitchFamily="18" charset="0"/>
              </a:rPr>
              <a:t>по возрастанию степени сложности рисунка. Обозначение ВНЕ ГР применялось, когда рисунок изделия превышал по сложности 15 группу. Наличие цифр на изделии с указанием процентов, говорит о прибавке к цене за использования росписи золотом или кобальтом. Данный сервиз с указанием группы сложности - ВНЕ ГР обозначает максимальную сложность исполнения. </a:t>
            </a:r>
            <a:r>
              <a:rPr lang="ru-RU" sz="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Чайный сервиз "Весёлые петушки" </a:t>
            </a:r>
            <a:r>
              <a:rPr lang="ru-RU" sz="800" dirty="0">
                <a:latin typeface="Times New Roman" panose="02020603050405020304" pitchFamily="18" charset="0"/>
                <a:ea typeface="Calibri" panose="020F0502020204030204" pitchFamily="34" charset="0"/>
                <a:cs typeface="Times New Roman" panose="02020603050405020304" pitchFamily="18" charset="0"/>
              </a:rPr>
              <a:t>на 6 персон из 22 предметов! Чайник, сливочник, сахарница, сухарница, 6 чайных троек из чашечек, блюдец и десертных тарелочек. Форма "Чайка", автор рисунка Григорьева Лариса Ивановна, автор формы Владимир Лаврентьевич Семёнов. Твердый белоснежный фарфор, ручная отливка, над глазурная </a:t>
            </a:r>
            <a:r>
              <a:rPr lang="ru-RU" sz="800" dirty="0" err="1">
                <a:latin typeface="Times New Roman" panose="02020603050405020304" pitchFamily="18" charset="0"/>
                <a:ea typeface="Calibri" panose="020F0502020204030204" pitchFamily="34" charset="0"/>
                <a:cs typeface="Times New Roman" panose="02020603050405020304" pitchFamily="18" charset="0"/>
              </a:rPr>
              <a:t>деколь</a:t>
            </a:r>
            <a:r>
              <a:rPr lang="ru-RU" sz="800" dirty="0">
                <a:latin typeface="Times New Roman" panose="02020603050405020304" pitchFamily="18" charset="0"/>
                <a:ea typeface="Calibri" panose="020F0502020204030204" pitchFamily="34" charset="0"/>
                <a:cs typeface="Times New Roman" panose="02020603050405020304" pitchFamily="18" charset="0"/>
              </a:rPr>
              <a:t>, ручная роспись красками и золотом, щедрое золотое оформление горлышка, носика, ручек и крышечек. Сервиз - колоритный, яркий, жизнерадостный с контрастным рисунком в виде петушков, дополненный растительным орнаментом. Роскошное украшение коллекции, а также чайного стола.</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Скругленный прямоугольник 14"/>
          <p:cNvSpPr/>
          <p:nvPr/>
        </p:nvSpPr>
        <p:spPr>
          <a:xfrm>
            <a:off x="711018" y="329294"/>
            <a:ext cx="522913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Узнаете? Сервизы, которые были изготовлены  в стране, где жили наши бабушки. Они пили чай из посуды, которую сегодня можно приравнять к произведениям искусства, она радовала семью и гостей своей неповторимостью </a:t>
            </a:r>
            <a:r>
              <a:rPr lang="ru-RU" sz="1400" smtClean="0">
                <a:latin typeface="Times New Roman" panose="02020603050405020304" pitchFamily="18" charset="0"/>
                <a:cs typeface="Times New Roman" panose="02020603050405020304" pitchFamily="18" charset="0"/>
              </a:rPr>
              <a:t>и теплотой.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031599"/>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Спасибо за внимание!</a:t>
            </a:r>
            <a:br>
              <a:rPr lang="ru-RU" dirty="0"/>
            </a:br>
            <a:endParaRPr lang="ru-RU" dirty="0"/>
          </a:p>
        </p:txBody>
      </p:sp>
      <p:sp>
        <p:nvSpPr>
          <p:cNvPr id="3" name="Объект 2"/>
          <p:cNvSpPr>
            <a:spLocks noGrp="1"/>
          </p:cNvSpPr>
          <p:nvPr>
            <p:ph idx="1"/>
          </p:nvPr>
        </p:nvSpPr>
        <p:spPr/>
        <p:txBody>
          <a:bodyPr/>
          <a:lstStyle/>
          <a:p>
            <a:r>
              <a:rPr lang="ru-RU" dirty="0" smtClean="0"/>
              <a:t>Интересный факт! </a:t>
            </a:r>
          </a:p>
          <a:p>
            <a:r>
              <a:rPr lang="ru-RU" dirty="0" smtClean="0"/>
              <a:t>Сегодня стоимость такого сервиза –</a:t>
            </a:r>
          </a:p>
          <a:p>
            <a:r>
              <a:rPr lang="ru-RU" dirty="0" smtClean="0"/>
              <a:t>42000 р.  Раньше могли позволить купить такой подарок дорогой бабушке на любой праздник. Хорошо, что могли. Сегодня у нас есть возможность наслаждаться КРАСОТОЙ ЖИВОПИСИ НА ПОСУДЕ!</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1988840"/>
            <a:ext cx="1178296" cy="883722"/>
          </a:xfrm>
          <a:prstGeom prst="rect">
            <a:avLst/>
          </a:prstGeom>
        </p:spPr>
      </p:pic>
    </p:spTree>
    <p:extLst>
      <p:ext uri="{BB962C8B-B14F-4D97-AF65-F5344CB8AC3E}">
        <p14:creationId xmlns:p14="http://schemas.microsoft.com/office/powerpoint/2010/main" val="1697874885"/>
      </p:ext>
    </p:extLst>
  </p:cSld>
  <p:clrMapOvr>
    <a:masterClrMapping/>
  </p:clrMapOvr>
  <p:transition spd="slow">
    <p:zoom/>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2355</TotalTime>
  <Words>746</Words>
  <Application>Microsoft Office PowerPoint</Application>
  <PresentationFormat>Экран (4:3)</PresentationFormat>
  <Paragraphs>71</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 </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user</cp:lastModifiedBy>
  <cp:revision>214</cp:revision>
  <dcterms:created xsi:type="dcterms:W3CDTF">2017-01-17T16:31:58Z</dcterms:created>
  <dcterms:modified xsi:type="dcterms:W3CDTF">2025-11-21T05:01:49Z</dcterms:modified>
</cp:coreProperties>
</file>