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1" r:id="rId5"/>
    <p:sldId id="264" r:id="rId6"/>
    <p:sldId id="268" r:id="rId7"/>
    <p:sldId id="269" r:id="rId8"/>
    <p:sldId id="279" r:id="rId9"/>
    <p:sldId id="278" r:id="rId10"/>
    <p:sldId id="271" r:id="rId11"/>
    <p:sldId id="272" r:id="rId12"/>
    <p:sldId id="281" r:id="rId13"/>
    <p:sldId id="283" r:id="rId14"/>
    <p:sldId id="286" r:id="rId15"/>
    <p:sldId id="289" r:id="rId16"/>
    <p:sldId id="273" r:id="rId17"/>
    <p:sldId id="287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2" autoAdjust="0"/>
    <p:restoredTop sz="94660"/>
  </p:normalViewPr>
  <p:slideViewPr>
    <p:cSldViewPr snapToGrid="0" showGuides="1">
      <p:cViewPr varScale="1">
        <p:scale>
          <a:sx n="101" d="100"/>
          <a:sy n="101" d="100"/>
        </p:scale>
        <p:origin x="132" y="6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89213" y="1977273"/>
            <a:ext cx="8915399" cy="226278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Финансовый рынок </a:t>
            </a:r>
            <a:r>
              <a:rPr lang="ru-RU" smtClean="0"/>
              <a:t>и финансовые </a:t>
            </a:r>
            <a:r>
              <a:rPr lang="ru-RU" dirty="0" smtClean="0"/>
              <a:t>посредники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                                                                      Обществознание,  8кл, урок 10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49801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66925" y="704849"/>
            <a:ext cx="9437687" cy="2476501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БАНК</a:t>
            </a:r>
            <a:r>
              <a:rPr lang="ru-RU" sz="2000" dirty="0" smtClean="0"/>
              <a:t>- это финансовый посредник, который является кредитной организацией и имеет право:</a:t>
            </a:r>
            <a:br>
              <a:rPr lang="ru-RU" sz="2000" dirty="0" smtClean="0"/>
            </a:br>
            <a:r>
              <a:rPr lang="ru-RU" sz="2000" dirty="0"/>
              <a:t>-</a:t>
            </a:r>
            <a:r>
              <a:rPr lang="ru-RU" sz="2000" dirty="0" smtClean="0"/>
              <a:t> привлекать денежные средства ;</a:t>
            </a:r>
            <a:br>
              <a:rPr lang="ru-RU" sz="2000" dirty="0" smtClean="0"/>
            </a:br>
            <a:r>
              <a:rPr lang="ru-RU" sz="2000" dirty="0"/>
              <a:t>-</a:t>
            </a:r>
            <a:r>
              <a:rPr lang="ru-RU" sz="2000" dirty="0" smtClean="0"/>
              <a:t> размещать их;</a:t>
            </a:r>
            <a:br>
              <a:rPr lang="ru-RU" sz="2000" dirty="0" smtClean="0"/>
            </a:br>
            <a:r>
              <a:rPr lang="ru-RU" sz="2000" dirty="0"/>
              <a:t>-</a:t>
            </a:r>
            <a:r>
              <a:rPr lang="ru-RU" sz="2000" dirty="0" smtClean="0"/>
              <a:t> выдавать  кредиты;</a:t>
            </a:r>
            <a:br>
              <a:rPr lang="ru-RU" sz="2000" dirty="0" smtClean="0"/>
            </a:br>
            <a:r>
              <a:rPr lang="ru-RU" sz="2000" dirty="0" smtClean="0"/>
              <a:t>-инвестировать деньги в различные финансовые инструменты (займы, депозиты, ценные бумаги</a:t>
            </a:r>
            <a:r>
              <a:rPr lang="ru-RU" sz="1800" dirty="0" smtClean="0"/>
              <a:t>).</a:t>
            </a: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895475" y="3629025"/>
            <a:ext cx="4485314" cy="2933700"/>
          </a:xfrm>
        </p:spPr>
        <p:txBody>
          <a:bodyPr>
            <a:normAutofit lnSpcReduction="10000"/>
          </a:bodyPr>
          <a:lstStyle/>
          <a:p>
            <a:r>
              <a:rPr lang="ru-RU" b="1" dirty="0" smtClean="0"/>
              <a:t>Депозит (или вклад</a:t>
            </a:r>
            <a:r>
              <a:rPr lang="ru-RU" dirty="0" smtClean="0"/>
              <a:t>)-</a:t>
            </a:r>
            <a:r>
              <a:rPr lang="ru-RU" sz="2000" dirty="0" smtClean="0"/>
              <a:t>денежная сумма, переданная вкладчиком в </a:t>
            </a:r>
            <a:r>
              <a:rPr lang="ru-RU" sz="2000" dirty="0" err="1" smtClean="0"/>
              <a:t>бану</a:t>
            </a:r>
            <a:r>
              <a:rPr lang="ru-RU" sz="2000" dirty="0" smtClean="0"/>
              <a:t> на определенный срок с целью получить доход в виде процентов, в результате финансовых операций банка с вкладом</a:t>
            </a:r>
            <a:endParaRPr lang="ru-RU" sz="20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200901" y="3181350"/>
            <a:ext cx="4217986" cy="3676649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b="1" dirty="0" smtClean="0"/>
              <a:t>Кредит</a:t>
            </a:r>
          </a:p>
          <a:p>
            <a:pPr marL="0" indent="0">
              <a:buNone/>
            </a:pPr>
            <a:r>
              <a:rPr lang="ru-RU" b="1" dirty="0" smtClean="0"/>
              <a:t> Характеристики кредита:</a:t>
            </a:r>
          </a:p>
          <a:p>
            <a:pPr marL="0" indent="0">
              <a:buNone/>
            </a:pPr>
            <a:r>
              <a:rPr lang="ru-RU" b="1" dirty="0" smtClean="0"/>
              <a:t>1. платность: </a:t>
            </a:r>
            <a:r>
              <a:rPr lang="ru-RU" dirty="0" smtClean="0"/>
              <a:t>за использование кредита нужно платить;</a:t>
            </a:r>
          </a:p>
          <a:p>
            <a:pPr marL="0" indent="0">
              <a:buNone/>
            </a:pPr>
            <a:r>
              <a:rPr lang="ru-RU" b="1" dirty="0" smtClean="0"/>
              <a:t>2.срочность: </a:t>
            </a:r>
            <a:r>
              <a:rPr lang="ru-RU" dirty="0" smtClean="0"/>
              <a:t>выдается заемщику на определенный срок; а за несоблюдение графика погашения кредита предусматривается штраф;</a:t>
            </a:r>
          </a:p>
          <a:p>
            <a:pPr marL="0" indent="0">
              <a:buNone/>
            </a:pPr>
            <a:r>
              <a:rPr lang="ru-RU" b="1" dirty="0" smtClean="0"/>
              <a:t>3.возвратность: </a:t>
            </a:r>
            <a:r>
              <a:rPr lang="ru-RU" dirty="0" smtClean="0"/>
              <a:t>заемщик обязан вернуть банку долг на указанных в договоре условиях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65179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1325" y="624110"/>
            <a:ext cx="8523286" cy="57604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/>
              <a:t>Виды кредитов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90800" y="2133599"/>
            <a:ext cx="4312276" cy="4257675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Банковский кредит- </a:t>
            </a:r>
            <a:r>
              <a:rPr lang="ru-RU" sz="2000" dirty="0" smtClean="0"/>
              <a:t>денежная сумма, выдаваемая банком на определенный срок на условиях возвратности и оплаты определенных процентов.</a:t>
            </a:r>
          </a:p>
          <a:p>
            <a:r>
              <a:rPr lang="ru-RU" sz="2000" b="1" dirty="0" smtClean="0"/>
              <a:t>Потребительский кредит-</a:t>
            </a:r>
            <a:r>
              <a:rPr lang="ru-RU" sz="2000" dirty="0"/>
              <a:t>кредит, предоставляемый непосредственно гражданам для приобретения предметов потребления.</a:t>
            </a:r>
            <a:endParaRPr lang="ru-RU" sz="2000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038975" y="2126221"/>
            <a:ext cx="4465636" cy="4455553"/>
          </a:xfrm>
        </p:spPr>
        <p:txBody>
          <a:bodyPr>
            <a:normAutofit fontScale="47500" lnSpcReduction="20000"/>
          </a:bodyPr>
          <a:lstStyle/>
          <a:p>
            <a:r>
              <a:rPr lang="ru-RU" sz="4200" b="1" dirty="0" smtClean="0"/>
              <a:t>Целевой </a:t>
            </a:r>
            <a:r>
              <a:rPr lang="ru-RU" sz="4200" dirty="0" smtClean="0"/>
              <a:t>кредит-кредит на строго определенные цели(например, автокредит, ипотечный кредит)</a:t>
            </a:r>
          </a:p>
          <a:p>
            <a:endParaRPr lang="ru-RU" sz="4200" dirty="0"/>
          </a:p>
          <a:p>
            <a:pPr marL="0" indent="0">
              <a:buNone/>
            </a:pPr>
            <a:r>
              <a:rPr lang="ru-RU" sz="2200" dirty="0" smtClean="0"/>
              <a:t> </a:t>
            </a:r>
            <a:r>
              <a:rPr lang="ru-RU" sz="3800" b="1" dirty="0" smtClean="0"/>
              <a:t>МИКРОФИНАНСОВЫЕ ОРГАНИЗАЦИИ  (МФО</a:t>
            </a:r>
            <a:r>
              <a:rPr lang="ru-RU" sz="2900" dirty="0" smtClean="0"/>
              <a:t>)</a:t>
            </a:r>
          </a:p>
          <a:p>
            <a:pPr marL="0" indent="0">
              <a:buNone/>
            </a:pPr>
            <a:r>
              <a:rPr lang="ru-RU" sz="4200" dirty="0"/>
              <a:t>Кредит, который предоставляют МФО, называется </a:t>
            </a:r>
            <a:r>
              <a:rPr lang="ru-RU" sz="4200" dirty="0" err="1"/>
              <a:t>микрозаймом</a:t>
            </a:r>
            <a:r>
              <a:rPr lang="ru-RU" sz="4200" dirty="0" smtClean="0"/>
              <a:t>. </a:t>
            </a:r>
          </a:p>
          <a:p>
            <a:pPr marL="0" indent="0">
              <a:buNone/>
            </a:pPr>
            <a:r>
              <a:rPr lang="ru-RU" sz="4200" dirty="0" smtClean="0"/>
              <a:t>Он</a:t>
            </a:r>
            <a:r>
              <a:rPr lang="ru-RU" sz="4200" dirty="0"/>
              <a:t> отличается от банковского небольшими сроками погашения и высокой процентной ставкой. </a:t>
            </a:r>
          </a:p>
          <a:p>
            <a:pPr marL="0" indent="0">
              <a:buNone/>
            </a:pPr>
            <a:r>
              <a:rPr lang="ru-RU" sz="4200" dirty="0"/>
              <a:t>  </a:t>
            </a:r>
          </a:p>
          <a:p>
            <a:pPr marL="0" indent="0">
              <a:buNone/>
            </a:pP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10669615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/>
              <a:t>Платёжные карты</a:t>
            </a:r>
            <a:r>
              <a:rPr lang="ru-RU" sz="2400" dirty="0"/>
              <a:t> — это идентификационные карты, которые позволяют держателю (владельцу) производить оплату электронным переводом денежных средств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b="1" dirty="0" smtClean="0"/>
              <a:t>Платежная карта</a:t>
            </a:r>
            <a:r>
              <a:rPr lang="ru-RU" dirty="0" smtClean="0"/>
              <a:t>(банковская карта) - это инструмент для оплаты товаров и услуг в безналичной форме, для хранения и перевозки денег, снятия наличных и проведения расчетов в интернете.</a:t>
            </a:r>
          </a:p>
          <a:p>
            <a:r>
              <a:rPr lang="ru-RU" b="1" dirty="0" smtClean="0"/>
              <a:t>Дебетовая карта</a:t>
            </a:r>
            <a:r>
              <a:rPr lang="ru-RU" dirty="0" smtClean="0"/>
              <a:t>-платежная карта, которая </a:t>
            </a:r>
            <a:r>
              <a:rPr lang="ru-RU" dirty="0" err="1" smtClean="0"/>
              <a:t>которая</a:t>
            </a:r>
            <a:r>
              <a:rPr lang="ru-RU" dirty="0" smtClean="0"/>
              <a:t> может использоваться для безналичной оплаты товаров и услуг.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b="1" dirty="0" smtClean="0"/>
              <a:t>Кредитная карта</a:t>
            </a:r>
            <a:r>
              <a:rPr lang="ru-RU" dirty="0" smtClean="0"/>
              <a:t>-банковская карта, которая может использоваться для безналичной оплаты товаров и услуг   за счет кредитных средств.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11717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059" y="552450"/>
            <a:ext cx="8125881" cy="608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78880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6" y="0"/>
            <a:ext cx="121681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8068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7975" y="538385"/>
            <a:ext cx="8689436" cy="699865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Дистанционное банковское обслуживание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2400" b="1" dirty="0"/>
              <a:t>Мобильный банк </a:t>
            </a:r>
            <a:r>
              <a:rPr lang="ru-RU" sz="2400" dirty="0"/>
              <a:t>– это дистанционное получение банковской услуги через </a:t>
            </a:r>
            <a:r>
              <a:rPr lang="ru-RU" sz="2400" b="1" i="1" dirty="0"/>
              <a:t>приложение,</a:t>
            </a:r>
            <a:r>
              <a:rPr lang="ru-RU" sz="2400" dirty="0"/>
              <a:t> установленное на телефоне, компьютере или планшете.</a:t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2000" b="1" dirty="0"/>
              <a:t>Онлайн-банкинг</a:t>
            </a:r>
            <a:r>
              <a:rPr lang="ru-RU" sz="2000" dirty="0"/>
              <a:t> (</a:t>
            </a:r>
            <a:r>
              <a:rPr lang="ru-RU" sz="2000" dirty="0" smtClean="0"/>
              <a:t>интернет-банкинг) </a:t>
            </a:r>
            <a:r>
              <a:rPr lang="ru-RU" sz="2000" dirty="0"/>
              <a:t>— это система, которая позволяет клиентам банка </a:t>
            </a:r>
            <a:r>
              <a:rPr lang="ru-RU" sz="2000" dirty="0" smtClean="0"/>
              <a:t>выполнять </a:t>
            </a:r>
            <a:r>
              <a:rPr lang="ru-RU" sz="2000" dirty="0"/>
              <a:t>финансовые операции через </a:t>
            </a:r>
            <a:r>
              <a:rPr lang="ru-RU" sz="2000" b="1" i="1" dirty="0"/>
              <a:t>интернет </a:t>
            </a:r>
            <a:r>
              <a:rPr lang="ru-RU" sz="2000" dirty="0"/>
              <a:t>с помощью компьютера или мобильного устройства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9039425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Валютный рынок</a:t>
            </a:r>
            <a:r>
              <a:rPr lang="ru-RU" dirty="0"/>
              <a:t>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sz="2800" dirty="0"/>
              <a:t>Операции с валютными ценностями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/>
              <a:t>Валюта</a:t>
            </a:r>
            <a:r>
              <a:rPr lang="ru-RU" sz="2400" dirty="0" smtClean="0"/>
              <a:t>- денежная единица какого-либо государства.</a:t>
            </a:r>
          </a:p>
          <a:p>
            <a:r>
              <a:rPr lang="ru-RU" sz="2400" b="1" dirty="0" smtClean="0"/>
              <a:t>ТРЕБОВАНИЯ:</a:t>
            </a:r>
          </a:p>
          <a:p>
            <a:pPr marL="0" indent="0">
              <a:buNone/>
            </a:pPr>
            <a:r>
              <a:rPr lang="ru-RU" sz="2400" dirty="0" smtClean="0"/>
              <a:t> 1. подлинность</a:t>
            </a:r>
          </a:p>
          <a:p>
            <a:pPr marL="0" indent="0">
              <a:buNone/>
            </a:pPr>
            <a:r>
              <a:rPr lang="ru-RU" sz="2400" dirty="0"/>
              <a:t> </a:t>
            </a:r>
            <a:r>
              <a:rPr lang="ru-RU" sz="2400" dirty="0" smtClean="0"/>
              <a:t>2. платежность (возможность   расплатиться ею за товары и услуги ли обменять на другую валюту)</a:t>
            </a:r>
            <a:endParaRPr lang="ru-RU" sz="24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sz="2400" b="1" dirty="0" smtClean="0"/>
              <a:t>Виды валют</a:t>
            </a:r>
            <a:r>
              <a:rPr lang="ru-RU" sz="2400" dirty="0" smtClean="0"/>
              <a:t>:</a:t>
            </a:r>
          </a:p>
          <a:p>
            <a:pPr marL="0" indent="0">
              <a:buNone/>
            </a:pPr>
            <a:r>
              <a:rPr lang="ru-RU" sz="2400" dirty="0" smtClean="0"/>
              <a:t>1.Национальная валюта</a:t>
            </a:r>
          </a:p>
          <a:p>
            <a:pPr marL="0" indent="0">
              <a:buNone/>
            </a:pPr>
            <a:r>
              <a:rPr lang="ru-RU" sz="2400" dirty="0" smtClean="0"/>
              <a:t>2.Иностранная валюта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33608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74913" y="4604773"/>
            <a:ext cx="8915400" cy="566738"/>
          </a:xfrm>
        </p:spPr>
        <p:txBody>
          <a:bodyPr/>
          <a:lstStyle/>
          <a:p>
            <a:r>
              <a:rPr lang="ru-RU" dirty="0" smtClean="0"/>
              <a:t>Говорят мудрые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65337" y="493363"/>
            <a:ext cx="8915400" cy="3854970"/>
          </a:xfrm>
        </p:spPr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89212" y="5367337"/>
            <a:ext cx="8915400" cy="1252537"/>
          </a:xfrm>
        </p:spPr>
        <p:txBody>
          <a:bodyPr>
            <a:normAutofit fontScale="92500"/>
          </a:bodyPr>
          <a:lstStyle/>
          <a:p>
            <a:r>
              <a:rPr lang="ru-RU" sz="2600" b="1" dirty="0" smtClean="0"/>
              <a:t>« Все преимущество иметь деньги заключается в возможности ими пользоваться» 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                                                   </a:t>
            </a:r>
            <a:r>
              <a:rPr lang="ru-RU" sz="1600" b="1" dirty="0" smtClean="0"/>
              <a:t>Б Франклин (1706-1790), американский политический деятель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949" y="297537"/>
            <a:ext cx="6389901" cy="4246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6560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43200" y="624110"/>
            <a:ext cx="8761412" cy="861790"/>
          </a:xfrm>
        </p:spPr>
        <p:txBody>
          <a:bodyPr/>
          <a:lstStyle/>
          <a:p>
            <a:r>
              <a:rPr lang="ru-RU" dirty="0" smtClean="0"/>
              <a:t>              </a:t>
            </a:r>
            <a:r>
              <a:rPr lang="ru-RU" dirty="0" smtClean="0"/>
              <a:t>План </a:t>
            </a:r>
            <a:r>
              <a:rPr lang="ru-RU" dirty="0" smtClean="0"/>
              <a:t>урока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05075" y="1638301"/>
            <a:ext cx="8999537" cy="444817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2100" dirty="0" smtClean="0"/>
              <a:t> 1. </a:t>
            </a:r>
            <a:r>
              <a:rPr lang="ru-RU" sz="2100" dirty="0"/>
              <a:t>Ф</a:t>
            </a:r>
            <a:r>
              <a:rPr lang="ru-RU" sz="2100" dirty="0" smtClean="0"/>
              <a:t>инансовый рынок. Функции и услуги  финансового рынка.</a:t>
            </a:r>
            <a:endParaRPr lang="ru-RU" sz="2100" dirty="0" smtClean="0"/>
          </a:p>
          <a:p>
            <a:pPr marL="0" indent="0">
              <a:buNone/>
            </a:pPr>
            <a:r>
              <a:rPr lang="ru-RU" sz="2100" dirty="0" smtClean="0"/>
              <a:t> 2. Основные </a:t>
            </a:r>
            <a:r>
              <a:rPr lang="ru-RU" sz="2100" dirty="0" smtClean="0"/>
              <a:t>товары финансового рынка.</a:t>
            </a:r>
          </a:p>
          <a:p>
            <a:pPr marL="0" indent="0">
              <a:buNone/>
            </a:pPr>
            <a:r>
              <a:rPr lang="ru-RU" sz="2100" dirty="0" smtClean="0"/>
              <a:t> 3. Участники  </a:t>
            </a:r>
            <a:r>
              <a:rPr lang="ru-RU" sz="2100" dirty="0" smtClean="0"/>
              <a:t>финансового рынка.</a:t>
            </a:r>
          </a:p>
          <a:p>
            <a:pPr marL="0" indent="0">
              <a:buNone/>
            </a:pPr>
            <a:r>
              <a:rPr lang="ru-RU" sz="2100" dirty="0" smtClean="0"/>
              <a:t> 4. Финансовые </a:t>
            </a:r>
            <a:r>
              <a:rPr lang="ru-RU" sz="2100" dirty="0" smtClean="0"/>
              <a:t>посредники.</a:t>
            </a:r>
          </a:p>
          <a:p>
            <a:pPr marL="0" indent="0">
              <a:buNone/>
            </a:pPr>
            <a:r>
              <a:rPr lang="ru-RU" sz="2100" dirty="0" smtClean="0"/>
              <a:t> 5.Элементы </a:t>
            </a:r>
            <a:r>
              <a:rPr lang="ru-RU" sz="2100" dirty="0" smtClean="0"/>
              <a:t>финансового рынка.</a:t>
            </a:r>
          </a:p>
          <a:p>
            <a:pPr marL="0" indent="0">
              <a:buNone/>
            </a:pPr>
            <a:r>
              <a:rPr lang="ru-RU" sz="2100" dirty="0" smtClean="0"/>
              <a:t> 6.Рынок </a:t>
            </a:r>
            <a:r>
              <a:rPr lang="ru-RU" sz="2100" dirty="0" smtClean="0"/>
              <a:t>ценных бумаг.</a:t>
            </a:r>
          </a:p>
          <a:p>
            <a:pPr marL="0" indent="0">
              <a:buNone/>
            </a:pPr>
            <a:r>
              <a:rPr lang="ru-RU" sz="2100" dirty="0" smtClean="0"/>
              <a:t> 7. Кредитный </a:t>
            </a:r>
            <a:r>
              <a:rPr lang="ru-RU" sz="2100" dirty="0" smtClean="0"/>
              <a:t>рынок</a:t>
            </a:r>
            <a:r>
              <a:rPr lang="ru-RU" sz="2100" dirty="0" smtClean="0"/>
              <a:t>. </a:t>
            </a:r>
            <a:r>
              <a:rPr lang="ru-RU" sz="2100" dirty="0" smtClean="0"/>
              <a:t>Участники, заемщики.</a:t>
            </a:r>
            <a:endParaRPr lang="ru-RU" sz="2100" dirty="0" smtClean="0"/>
          </a:p>
          <a:p>
            <a:pPr marL="0" indent="0">
              <a:buNone/>
            </a:pPr>
            <a:r>
              <a:rPr lang="ru-RU" sz="2100" dirty="0"/>
              <a:t> </a:t>
            </a:r>
            <a:r>
              <a:rPr lang="ru-RU" sz="2100" dirty="0" smtClean="0"/>
              <a:t>8.Банк как финансовый посредник. Депозит, кредит, платежные карты.</a:t>
            </a:r>
          </a:p>
          <a:p>
            <a:pPr marL="0" indent="0">
              <a:buNone/>
            </a:pPr>
            <a:r>
              <a:rPr lang="ru-RU" sz="2100" dirty="0"/>
              <a:t> </a:t>
            </a:r>
            <a:r>
              <a:rPr lang="ru-RU" sz="2100" dirty="0" smtClean="0"/>
              <a:t>Виды кредитов.</a:t>
            </a:r>
          </a:p>
          <a:p>
            <a:pPr marL="0" indent="0">
              <a:buNone/>
            </a:pPr>
            <a:r>
              <a:rPr lang="ru-RU" sz="2100" dirty="0" smtClean="0"/>
              <a:t> 9. Электронные деньги.</a:t>
            </a:r>
          </a:p>
          <a:p>
            <a:pPr marL="0" indent="0">
              <a:buNone/>
            </a:pPr>
            <a:r>
              <a:rPr lang="ru-RU" sz="2100" dirty="0" smtClean="0"/>
              <a:t>10.Дистанционное банковское обслуживание.</a:t>
            </a:r>
          </a:p>
          <a:p>
            <a:pPr marL="0" indent="0">
              <a:buNone/>
            </a:pPr>
            <a:r>
              <a:rPr lang="ru-RU" sz="2100" dirty="0" smtClean="0"/>
              <a:t>11. Валютный рынок.</a:t>
            </a:r>
            <a:endParaRPr lang="ru-RU" sz="2100" dirty="0" smtClean="0"/>
          </a:p>
          <a:p>
            <a:pPr marL="0" indent="0">
              <a:buNone/>
            </a:pPr>
            <a:endParaRPr lang="ru-RU" dirty="0" smtClean="0"/>
          </a:p>
          <a:p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00860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Picture background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768" y="452487"/>
            <a:ext cx="10174378" cy="570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87893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24346" y="4119512"/>
            <a:ext cx="8431474" cy="556183"/>
          </a:xfrm>
        </p:spPr>
        <p:txBody>
          <a:bodyPr/>
          <a:lstStyle/>
          <a:p>
            <a:r>
              <a:rPr lang="ru-RU" b="1" dirty="0" smtClean="0"/>
              <a:t>Основные товары финансового рынка</a:t>
            </a:r>
            <a:endParaRPr lang="ru-RU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724345" y="4892511"/>
            <a:ext cx="8780267" cy="968539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Золото, наличные деньги и деньги на счетах клиентов, валюта, ценные бумаги, кредитные ресурсы</a:t>
            </a:r>
            <a:r>
              <a:rPr lang="ru-RU" sz="2000" dirty="0" smtClean="0"/>
              <a:t>. </a:t>
            </a:r>
            <a:endParaRPr lang="ru-RU" sz="2000" dirty="0"/>
          </a:p>
        </p:txBody>
      </p:sp>
      <p:pic>
        <p:nvPicPr>
          <p:cNvPr id="3074" name="Picture 2" descr="https://avatars.mds.yandex.net/i?id=88d58df64d4a51e008e4eecfa2d9c57c749251b5-7552222-images-thumbs&amp;n=13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75" b="17575"/>
          <a:stretch>
            <a:fillRect/>
          </a:stretch>
        </p:blipFill>
        <p:spPr bwMode="auto">
          <a:xfrm>
            <a:off x="2724345" y="682099"/>
            <a:ext cx="7532017" cy="3256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6726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685800"/>
            <a:ext cx="97536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3669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Финансовые посредники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 </a:t>
            </a:r>
            <a:r>
              <a:rPr lang="ru-RU" sz="2000" dirty="0"/>
              <a:t>это организация или физическое лицо, которое выступает в качестве моста между вкладчиками и заёмщиками, инвесторами и компаниями, обеспечивая эффективное функционирование финансовой системы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 Банки</a:t>
            </a:r>
          </a:p>
          <a:p>
            <a:r>
              <a:rPr lang="ru-RU" dirty="0" smtClean="0"/>
              <a:t>Пенсионные фонды</a:t>
            </a:r>
          </a:p>
          <a:p>
            <a:r>
              <a:rPr lang="ru-RU" dirty="0" smtClean="0"/>
              <a:t>Страховые компании, инвестиционные фонды</a:t>
            </a:r>
          </a:p>
          <a:p>
            <a:r>
              <a:rPr lang="ru-RU" dirty="0" smtClean="0"/>
              <a:t>Кредитные союзы</a:t>
            </a:r>
          </a:p>
          <a:p>
            <a:r>
              <a:rPr lang="ru-RU" dirty="0" err="1"/>
              <a:t>микрофинансовые</a:t>
            </a:r>
            <a:r>
              <a:rPr lang="ru-RU" dirty="0"/>
              <a:t> организации</a:t>
            </a:r>
          </a:p>
        </p:txBody>
      </p:sp>
    </p:spTree>
    <p:extLst>
      <p:ext uri="{BB962C8B-B14F-4D97-AF65-F5344CB8AC3E}">
        <p14:creationId xmlns:p14="http://schemas.microsoft.com/office/powerpoint/2010/main" val="37041728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405" y="1841289"/>
            <a:ext cx="11059308" cy="2337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71497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9192" y="485776"/>
            <a:ext cx="8096250" cy="6072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70480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4600" y="942975"/>
            <a:ext cx="9159695" cy="1790700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Кредитный</a:t>
            </a:r>
            <a:r>
              <a:rPr lang="ru-RU" sz="3200" b="1" dirty="0" smtClean="0"/>
              <a:t> </a:t>
            </a:r>
            <a:r>
              <a:rPr lang="ru-RU" sz="2000" b="1" dirty="0" smtClean="0"/>
              <a:t>рынок </a:t>
            </a:r>
            <a:r>
              <a:rPr lang="ru-RU" sz="2200" dirty="0" smtClean="0"/>
              <a:t>-это </a:t>
            </a:r>
            <a:r>
              <a:rPr lang="ru-RU" sz="2200" dirty="0"/>
              <a:t>система финансовых отношений, в рамках которой осуществляется процесс предоставления и </a:t>
            </a:r>
            <a:r>
              <a:rPr lang="ru-RU" sz="2200" dirty="0" smtClean="0"/>
              <a:t>получения  </a:t>
            </a:r>
            <a:r>
              <a:rPr lang="ru-RU" sz="2200" dirty="0" smtClean="0"/>
              <a:t>кредитов</a:t>
            </a:r>
            <a:r>
              <a:rPr lang="ru-RU" sz="2200" dirty="0" smtClean="0"/>
              <a:t>, займов</a:t>
            </a:r>
            <a:endParaRPr lang="ru-RU" sz="2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4600" y="3286125"/>
            <a:ext cx="9009061" cy="2438400"/>
          </a:xfrm>
        </p:spPr>
        <p:txBody>
          <a:bodyPr/>
          <a:lstStyle/>
          <a:p>
            <a:r>
              <a:rPr lang="ru-RU" sz="2000" b="1" dirty="0" smtClean="0"/>
              <a:t>Участники</a:t>
            </a:r>
            <a:r>
              <a:rPr lang="ru-RU" sz="2000" dirty="0" smtClean="0"/>
              <a:t>: банки</a:t>
            </a:r>
            <a:r>
              <a:rPr lang="ru-RU" sz="2000" dirty="0"/>
              <a:t>, кредитные союзы, </a:t>
            </a:r>
            <a:r>
              <a:rPr lang="ru-RU" sz="2000" dirty="0" err="1"/>
              <a:t>микрофинансовые</a:t>
            </a:r>
            <a:r>
              <a:rPr lang="ru-RU" sz="2000" dirty="0"/>
              <a:t> организации. </a:t>
            </a:r>
            <a:endParaRPr lang="ru-RU" sz="2000" dirty="0" smtClean="0"/>
          </a:p>
          <a:p>
            <a:r>
              <a:rPr lang="ru-RU" sz="2000" b="1" dirty="0"/>
              <a:t>Заёмщики</a:t>
            </a:r>
            <a:r>
              <a:rPr lang="ru-RU" sz="2000" dirty="0"/>
              <a:t> — физические и юридические лица. Физические лица часто обращаются за кредитами для покупки жилья, автомобилей или финансирования образования, юридические — для финансирования проектов, расширения бизнеса или для покрытия текущих расходов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99328760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348</TotalTime>
  <Words>473</Words>
  <Application>Microsoft Office PowerPoint</Application>
  <PresentationFormat>Широкоэкранный</PresentationFormat>
  <Paragraphs>64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Century Gothic</vt:lpstr>
      <vt:lpstr>Wingdings 3</vt:lpstr>
      <vt:lpstr>Легкий дым</vt:lpstr>
      <vt:lpstr>Финансовый рынок и финансовые посредники</vt:lpstr>
      <vt:lpstr>              План урока</vt:lpstr>
      <vt:lpstr>Презентация PowerPoint</vt:lpstr>
      <vt:lpstr>Основные товары финансового рынка</vt:lpstr>
      <vt:lpstr>Презентация PowerPoint</vt:lpstr>
      <vt:lpstr>Финансовые посредники</vt:lpstr>
      <vt:lpstr>Презентация PowerPoint</vt:lpstr>
      <vt:lpstr>Презентация PowerPoint</vt:lpstr>
      <vt:lpstr>Кредитный рынок -это система финансовых отношений, в рамках которой осуществляется процесс предоставления и получения  кредитов, займов</vt:lpstr>
      <vt:lpstr>БАНК- это финансовый посредник, который является кредитной организацией и имеет право: - привлекать денежные средства ; - размещать их; - выдавать  кредиты; -инвестировать деньги в различные финансовые инструменты (займы, депозиты, ценные бумаги).</vt:lpstr>
      <vt:lpstr>Виды кредитов</vt:lpstr>
      <vt:lpstr>Платёжные карты — это идентификационные карты, которые позволяют держателю (владельцу) производить оплату электронным переводом денежных средств</vt:lpstr>
      <vt:lpstr>Презентация PowerPoint</vt:lpstr>
      <vt:lpstr>Презентация PowerPoint</vt:lpstr>
      <vt:lpstr>Дистанционное банковское обслуживание</vt:lpstr>
      <vt:lpstr>Валютный рынок.   Операции с валютными ценностями</vt:lpstr>
      <vt:lpstr>Говорят мудрые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Финансвый рынок и финансоые посредники</dc:title>
  <dc:creator>user</dc:creator>
  <cp:lastModifiedBy>user</cp:lastModifiedBy>
  <cp:revision>26</cp:revision>
  <dcterms:created xsi:type="dcterms:W3CDTF">2025-11-17T16:15:14Z</dcterms:created>
  <dcterms:modified xsi:type="dcterms:W3CDTF">2025-11-19T16:25:25Z</dcterms:modified>
</cp:coreProperties>
</file>