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66" r:id="rId6"/>
    <p:sldId id="259" r:id="rId7"/>
    <p:sldId id="262" r:id="rId8"/>
    <p:sldId id="263" r:id="rId9"/>
    <p:sldId id="265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75B5"/>
    <a:srgbClr val="C63A80"/>
    <a:srgbClr val="7DE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284" autoAdjust="0"/>
  </p:normalViewPr>
  <p:slideViewPr>
    <p:cSldViewPr>
      <p:cViewPr varScale="1">
        <p:scale>
          <a:sx n="69" d="100"/>
          <a:sy n="69" d="100"/>
        </p:scale>
        <p:origin x="12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genc.ru/c/difteriia-44a68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4%D0%B8%D1%84%D1%82%D0%B5%D1%80%D0%B8%D1%8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s-clinics.ru/diseases/koklyush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dy\Desktop\HTB1oPCba.vrK1RjSspcq6zzSXXa3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 l="2778" r="83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2071678"/>
            <a:ext cx="8215370" cy="2000264"/>
          </a:xfrm>
          <a:prstGeom prst="rect">
            <a:avLst/>
          </a:prstGeom>
          <a:solidFill>
            <a:schemeClr val="tx1">
              <a:lumMod val="95000"/>
              <a:alpha val="93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071678"/>
            <a:ext cx="8215370" cy="2000264"/>
          </a:xfrm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«Бактериальные инфекции Дифтерия и Коклюш»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0"/>
            <a:ext cx="6400800" cy="6858000"/>
          </a:xfrm>
        </p:spPr>
        <p:txBody>
          <a:bodyPr>
            <a:normAutofit/>
          </a:bodyPr>
          <a:lstStyle/>
          <a:p>
            <a:r>
              <a:rPr lang="ru-RU" altLang="ru-RU" sz="2200" dirty="0" smtClean="0">
                <a:solidFill>
                  <a:schemeClr val="bg1"/>
                </a:solidFill>
                <a:latin typeface="Times New Roman" pitchFamily="18" charset="0"/>
              </a:rPr>
              <a:t>Бюджетное профессиональное образовательное учреждение</a:t>
            </a:r>
          </a:p>
          <a:p>
            <a:r>
              <a:rPr lang="ru-RU" altLang="ru-RU" sz="2200" dirty="0" smtClean="0">
                <a:solidFill>
                  <a:schemeClr val="bg1"/>
                </a:solidFill>
                <a:latin typeface="Times New Roman" pitchFamily="18" charset="0"/>
              </a:rPr>
              <a:t>Воронежской области</a:t>
            </a:r>
          </a:p>
          <a:p>
            <a:r>
              <a:rPr lang="ru-RU" altLang="ru-RU" sz="2200" dirty="0" smtClean="0">
                <a:solidFill>
                  <a:schemeClr val="bg1"/>
                </a:solidFill>
                <a:latin typeface="Times New Roman" pitchFamily="18" charset="0"/>
              </a:rPr>
              <a:t>«</a:t>
            </a:r>
            <a:r>
              <a:rPr lang="ru-RU" altLang="ru-RU" sz="2200" dirty="0" err="1" smtClean="0">
                <a:solidFill>
                  <a:schemeClr val="bg1"/>
                </a:solidFill>
                <a:latin typeface="Times New Roman" pitchFamily="18" charset="0"/>
              </a:rPr>
              <a:t>Бутурлиновский</a:t>
            </a:r>
            <a:r>
              <a:rPr lang="ru-RU" altLang="ru-RU" sz="2200" dirty="0" smtClean="0">
                <a:solidFill>
                  <a:schemeClr val="bg1"/>
                </a:solidFill>
                <a:latin typeface="Times New Roman" pitchFamily="18" charset="0"/>
              </a:rPr>
              <a:t>  медицинский колледж»</a:t>
            </a:r>
            <a:endParaRPr lang="ru-RU" altLang="ru-RU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35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  <a:p>
            <a:endParaRPr lang="ru-RU" alt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Специальность 31.02.01 «Лечебное дело»</a:t>
            </a:r>
          </a:p>
          <a:p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Бутурлиновка, 2025 год.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24128" y="6021288"/>
            <a:ext cx="341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Преподаватель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ru-RU" dirty="0" smtClean="0">
                <a:solidFill>
                  <a:schemeClr val="bg1"/>
                </a:solidFill>
              </a:rPr>
              <a:t>Сушкова С.А.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ady\Desktop\HTB1oPCba.vrK1RjSspcq6zzSXXa3.jpg"/>
          <p:cNvPicPr>
            <a:picLocks noChangeAspect="1" noChangeArrowheads="1"/>
          </p:cNvPicPr>
          <p:nvPr/>
        </p:nvPicPr>
        <p:blipFill>
          <a:blip r:embed="rId2">
            <a:lum bright="-48000" contrast="-40000"/>
          </a:blip>
          <a:srcRect l="2778" r="83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chemeClr val="bg1">
              <a:lumMod val="95000"/>
              <a:lumOff val="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4997"/>
            <a:ext cx="8229600" cy="1143000"/>
          </a:xfrm>
        </p:spPr>
        <p:txBody>
          <a:bodyPr/>
          <a:lstStyle/>
          <a:p>
            <a:r>
              <a:rPr lang="ru-RU" dirty="0" smtClean="0"/>
              <a:t>Специфическая профилактика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1600200"/>
            <a:ext cx="5643570" cy="5257800"/>
          </a:xfrm>
        </p:spPr>
        <p:txBody>
          <a:bodyPr>
            <a:normAutofit fontScale="92500" lnSpcReduction="20000"/>
          </a:bodyPr>
          <a:lstStyle/>
          <a:p>
            <a:r>
              <a:rPr lang="ru-RU" sz="3400" b="1" dirty="0" smtClean="0"/>
              <a:t>Комплексные </a:t>
            </a:r>
            <a:r>
              <a:rPr lang="ru-RU" sz="3400" b="1" dirty="0" err="1" smtClean="0"/>
              <a:t>иммуноглобулиновые</a:t>
            </a:r>
            <a:r>
              <a:rPr lang="ru-RU" sz="3400" b="1" dirty="0" smtClean="0"/>
              <a:t> препараты</a:t>
            </a:r>
            <a:r>
              <a:rPr lang="ru-RU" sz="3400" dirty="0" smtClean="0"/>
              <a:t> — обладают специфической активностью (содержат антитела) против токсинов возбудителя, применяются у детей в первые полгода жизни при тяжёлом течении заболевания.</a:t>
            </a:r>
          </a:p>
          <a:p>
            <a:r>
              <a:rPr lang="ru-RU" sz="3400" dirty="0" smtClean="0"/>
              <a:t>В нашей стране используется вакцина АКДС.</a:t>
            </a:r>
          </a:p>
          <a:p>
            <a:endParaRPr lang="ru-RU" dirty="0"/>
          </a:p>
        </p:txBody>
      </p:sp>
      <p:pic>
        <p:nvPicPr>
          <p:cNvPr id="5122" name="Picture 2" descr="C:\Users\Lady\Desktop\zdoroviimalish_ru.png"/>
          <p:cNvPicPr>
            <a:picLocks noChangeAspect="1" noChangeArrowheads="1"/>
          </p:cNvPicPr>
          <p:nvPr/>
        </p:nvPicPr>
        <p:blipFill>
          <a:blip r:embed="rId3" cstate="print">
            <a:lum bright="9000"/>
          </a:blip>
          <a:srcRect/>
          <a:stretch>
            <a:fillRect/>
          </a:stretch>
        </p:blipFill>
        <p:spPr bwMode="auto">
          <a:xfrm>
            <a:off x="-95250" y="1201718"/>
            <a:ext cx="4024308" cy="301823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0" name="Picture 2" descr="C:\Users\Lady\Desktop\spritze.png"/>
          <p:cNvPicPr>
            <a:picLocks noChangeAspect="1" noChangeArrowheads="1"/>
          </p:cNvPicPr>
          <p:nvPr/>
        </p:nvPicPr>
        <p:blipFill>
          <a:blip r:embed="rId4">
            <a:lum bright="3000" contrast="-14000"/>
          </a:blip>
          <a:srcRect/>
          <a:stretch>
            <a:fillRect/>
          </a:stretch>
        </p:blipFill>
        <p:spPr bwMode="auto">
          <a:xfrm>
            <a:off x="0" y="4286256"/>
            <a:ext cx="4824403" cy="2711493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19256" cy="3456384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5363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ady\Desktop\HTB1oPCba.vrK1RjSspcq6zzSXXa3.jpg"/>
          <p:cNvPicPr>
            <a:picLocks noChangeAspect="1" noChangeArrowheads="1"/>
          </p:cNvPicPr>
          <p:nvPr/>
        </p:nvPicPr>
        <p:blipFill>
          <a:blip r:embed="rId2">
            <a:lum bright="-48000" contrast="-40000"/>
          </a:blip>
          <a:srcRect l="2778" r="83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solidFill>
            <a:schemeClr val="bg1">
              <a:lumMod val="95000"/>
              <a:lumOff val="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8102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370286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b="1" dirty="0" smtClean="0"/>
              <a:t>Дифтерия</a:t>
            </a:r>
            <a:r>
              <a:rPr lang="ru-RU" dirty="0" smtClean="0"/>
              <a:t> — </a:t>
            </a:r>
            <a:r>
              <a:rPr lang="ru-RU" b="1" dirty="0" smtClean="0"/>
              <a:t>острое инфекционное заболевание бактериальной природы</a:t>
            </a:r>
            <a:r>
              <a:rPr lang="ru-RU" dirty="0" smtClean="0"/>
              <a:t>. Характеризуется воспалением слизистых оболочек рта и носоглотки, явлениями интоксикации и поражением внутренних органов. Чаще всего поражает ротоглотку, но нередко затрагивает гортань, бронхи, кожу и другие органы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Lady\Desktop\i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945" y="2852936"/>
            <a:ext cx="8568535" cy="3771973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ady\Desktop\HTB1oPCba.vrK1RjSspcq6zzSXXa3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 l="2778" r="83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Lady\Desktop\HTB1oPCba.vrK1RjSspcq6zzSXXa3.jpg"/>
          <p:cNvPicPr>
            <a:picLocks noChangeAspect="1" noChangeArrowheads="1"/>
          </p:cNvPicPr>
          <p:nvPr/>
        </p:nvPicPr>
        <p:blipFill>
          <a:blip r:embed="rId2">
            <a:lum bright="-48000" contrast="-40000"/>
          </a:blip>
          <a:srcRect l="2778" r="83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chemeClr val="bg1">
              <a:lumMod val="95000"/>
              <a:lumOff val="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810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63A80"/>
                </a:solidFill>
              </a:rPr>
              <a:t>Возбудитель</a:t>
            </a:r>
            <a:endParaRPr lang="ru-RU" dirty="0">
              <a:solidFill>
                <a:srgbClr val="C63A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3"/>
            <a:ext cx="9144000" cy="3806734"/>
          </a:xfrm>
        </p:spPr>
        <p:txBody>
          <a:bodyPr>
            <a:normAutofit fontScale="55000" lnSpcReduction="20000"/>
          </a:bodyPr>
          <a:lstStyle/>
          <a:p>
            <a:pPr marL="137160" indent="0">
              <a:buNone/>
            </a:pP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Corynebacterium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diphtheriae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дифтерийная палочка, бацилла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Лёффлера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 </a:t>
            </a:r>
          </a:p>
          <a:p>
            <a:pPr marL="137160" indent="0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Устойчива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воздействию внешней среды, способна сохраняться на предметах и в пыли до двух месяцев.</a:t>
            </a:r>
          </a:p>
          <a:p>
            <a:pPr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Выделяет токсины, которые вызывают гибель клеток, образуя на слизистой фиброзный налёт — </a:t>
            </a:r>
            <a:r>
              <a:rPr lang="ru-RU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специфическую плёнку.</a:t>
            </a:r>
          </a:p>
          <a:p>
            <a:pPr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Токсичные выделения возбудителя проникают через кровоток в другие органы и поражают сердце, сосуды, почки, нервную и выделительную системы.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143380"/>
            <a:ext cx="57150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Механизм</a:t>
            </a:r>
            <a:r>
              <a:rPr lang="ru-RU" sz="2400" b="1" dirty="0" smtClean="0"/>
              <a:t> </a:t>
            </a:r>
            <a:r>
              <a:rPr lang="ru-RU" sz="2400" b="1" dirty="0" smtClean="0"/>
              <a:t>передачи</a:t>
            </a:r>
            <a:r>
              <a:rPr lang="ru-RU" sz="2400" dirty="0" smtClean="0"/>
              <a:t> — воздушно-капельный (при кашле, чихании).</a:t>
            </a:r>
            <a:br>
              <a:rPr lang="ru-RU" sz="2400" dirty="0" smtClean="0"/>
            </a:br>
            <a:r>
              <a:rPr lang="ru-RU" sz="2400" b="1" dirty="0" smtClean="0"/>
              <a:t>В некоторых случаях</a:t>
            </a:r>
            <a:r>
              <a:rPr lang="ru-RU" sz="2400" dirty="0" smtClean="0"/>
              <a:t> возможен контактно-бытовой путь (через предметы, с которыми соприкасался больной).</a:t>
            </a:r>
            <a:br>
              <a:rPr lang="ru-RU" sz="2400" dirty="0" smtClean="0"/>
            </a:br>
            <a:r>
              <a:rPr lang="ru-RU" sz="2400" b="1" dirty="0" smtClean="0"/>
              <a:t>Пищевой</a:t>
            </a:r>
            <a:r>
              <a:rPr lang="ru-RU" sz="2400" dirty="0" smtClean="0"/>
              <a:t> — через заражённые продукты (молоко, сыр и пр.).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29256" y="4178676"/>
            <a:ext cx="3571900" cy="2679324"/>
          </a:xfrm>
          <a:prstGeom prst="roundRect">
            <a:avLst/>
          </a:prstGeom>
          <a:solidFill>
            <a:srgbClr val="D975B5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ady\Desktop\unhealthy-woman-coughing-near-friend-unhealthy-woman-cough-share-disease-to-friend-colleague-sick-unwell-female-suffer-25446085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929066"/>
            <a:ext cx="4200397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Lady\Desktop\HTB1oPCba.vrK1RjSspcq6zzSXXa3.jpg"/>
          <p:cNvPicPr>
            <a:picLocks noChangeAspect="1" noChangeArrowheads="1"/>
          </p:cNvPicPr>
          <p:nvPr/>
        </p:nvPicPr>
        <p:blipFill>
          <a:blip r:embed="rId2">
            <a:lum bright="-48000" contrast="-40000"/>
          </a:blip>
          <a:srcRect l="2778" r="83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chemeClr val="bg1">
              <a:lumMod val="95000"/>
              <a:lumOff val="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99221"/>
            <a:ext cx="8186766" cy="2968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63A80"/>
                </a:solidFill>
              </a:rPr>
              <a:t>История открытия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17781"/>
            <a:ext cx="9144000" cy="1543048"/>
          </a:xfrm>
        </p:spPr>
        <p:txBody>
          <a:bodyPr>
            <a:normAutofit/>
          </a:bodyPr>
          <a:lstStyle/>
          <a:p>
            <a:r>
              <a:rPr lang="ru-RU" b="1" dirty="0" smtClean="0"/>
              <a:t>Немецкий бактериолог Эдвин </a:t>
            </a:r>
            <a:r>
              <a:rPr lang="ru-RU" b="1" dirty="0" err="1" smtClean="0"/>
              <a:t>Клебс</a:t>
            </a:r>
            <a:r>
              <a:rPr lang="ru-RU" dirty="0" smtClean="0"/>
              <a:t> впервые обнаружил возбудителя дифтерии — </a:t>
            </a:r>
            <a:r>
              <a:rPr lang="ru-RU" b="1" dirty="0" err="1" smtClean="0"/>
              <a:t>коринебактерию</a:t>
            </a:r>
            <a:r>
              <a:rPr lang="ru-RU" b="1" dirty="0" smtClean="0"/>
              <a:t> </a:t>
            </a:r>
            <a:r>
              <a:rPr lang="ru-RU" b="1" dirty="0" err="1" smtClean="0"/>
              <a:t>Corynebacterium</a:t>
            </a:r>
            <a:r>
              <a:rPr lang="ru-RU" b="1" dirty="0" smtClean="0"/>
              <a:t> </a:t>
            </a:r>
            <a:r>
              <a:rPr lang="ru-RU" b="1" dirty="0" err="1" smtClean="0"/>
              <a:t>diphtheriae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Users\Lady\Desktop\vi-khuan-corynebacterium-diphtheriae-17205111091101609215697.jpg"/>
          <p:cNvPicPr>
            <a:picLocks noChangeAspect="1" noChangeArrowheads="1"/>
          </p:cNvPicPr>
          <p:nvPr/>
        </p:nvPicPr>
        <p:blipFill>
          <a:blip r:embed="rId3"/>
          <a:srcRect l="10608"/>
          <a:stretch>
            <a:fillRect/>
          </a:stretch>
        </p:blipFill>
        <p:spPr bwMode="auto">
          <a:xfrm>
            <a:off x="4214492" y="3041012"/>
            <a:ext cx="5081908" cy="373585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2619365"/>
            <a:ext cx="500062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Он </a:t>
            </a:r>
            <a:r>
              <a:rPr lang="ru-RU" sz="2400" dirty="0" smtClean="0"/>
              <a:t>обнаружил </a:t>
            </a:r>
            <a:r>
              <a:rPr lang="ru-RU" sz="2400" dirty="0" smtClean="0"/>
              <a:t>бактерию в </a:t>
            </a:r>
            <a:r>
              <a:rPr lang="ru-RU" sz="2400" b="1" dirty="0" smtClean="0"/>
              <a:t>1883 году</a:t>
            </a:r>
            <a:r>
              <a:rPr lang="ru-RU" sz="2400" dirty="0" smtClean="0"/>
              <a:t> на срезах плёнок, полученных из ротоглотки больных. Однако найти и описать бактерию было недостаточно — необходимы были доказательства, что именно она вызывает заболевание. Эту работу провёл </a:t>
            </a:r>
            <a:r>
              <a:rPr lang="ru-RU" sz="2400" b="1" dirty="0" smtClean="0"/>
              <a:t>Фридрих </a:t>
            </a:r>
            <a:r>
              <a:rPr lang="ru-RU" sz="2400" b="1" dirty="0" err="1" smtClean="0"/>
              <a:t>Лёффлер</a:t>
            </a:r>
            <a:r>
              <a:rPr lang="ru-RU" sz="2400" dirty="0" smtClean="0"/>
              <a:t> в </a:t>
            </a:r>
            <a:r>
              <a:rPr lang="ru-RU" sz="2400" b="1" dirty="0" smtClean="0"/>
              <a:t>1884 году</a:t>
            </a:r>
            <a:r>
              <a:rPr lang="ru-RU" sz="2400" dirty="0" smtClean="0"/>
              <a:t>: он выделил чистую культуру возбудителя и провёл опыты над животными.</a:t>
            </a:r>
            <a:r>
              <a:rPr lang="ru-RU" sz="2000" dirty="0" smtClean="0"/>
              <a:t> </a:t>
            </a:r>
            <a:r>
              <a:rPr lang="ru-RU" dirty="0" smtClean="0">
                <a:hlinkClick r:id="rId4"/>
              </a:rPr>
              <a:t/>
            </a:r>
            <a:br>
              <a:rPr lang="ru-RU" dirty="0" smtClean="0">
                <a:hlinkClick r:id="rId4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ady\Desktop\HTB1oPCba.vrK1RjSspcq6zzSXXa3.jpg"/>
          <p:cNvPicPr>
            <a:picLocks noChangeAspect="1" noChangeArrowheads="1"/>
          </p:cNvPicPr>
          <p:nvPr/>
        </p:nvPicPr>
        <p:blipFill>
          <a:blip r:embed="rId2">
            <a:lum bright="-48000" contrast="-40000"/>
          </a:blip>
          <a:srcRect l="2778" r="83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chemeClr val="bg1">
              <a:lumMod val="95000"/>
              <a:lumOff val="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08912" cy="13010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63A80"/>
                </a:solidFill>
              </a:rPr>
              <a:t>Микробиологические методы  диагностики: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3000" dirty="0" smtClean="0"/>
              <a:t>1.Микроскопический метод;</a:t>
            </a:r>
            <a:endParaRPr lang="ru-RU" sz="3000" dirty="0" smtClean="0"/>
          </a:p>
          <a:p>
            <a:r>
              <a:rPr lang="ru-RU" sz="3000" dirty="0"/>
              <a:t>2</a:t>
            </a:r>
            <a:r>
              <a:rPr lang="ru-RU" sz="3000" dirty="0" smtClean="0"/>
              <a:t>.Бактериологический </a:t>
            </a:r>
            <a:r>
              <a:rPr lang="ru-RU" sz="3000" dirty="0" smtClean="0"/>
              <a:t>метод (посев) — «золотой стандарт</a:t>
            </a:r>
            <a:r>
              <a:rPr lang="ru-RU" sz="3000" dirty="0" smtClean="0"/>
              <a:t>»;</a:t>
            </a:r>
            <a:endParaRPr lang="ru-RU" sz="3000" dirty="0" smtClean="0"/>
          </a:p>
          <a:p>
            <a:pPr>
              <a:buNone/>
            </a:pPr>
            <a:r>
              <a:rPr lang="en-US" sz="3000" dirty="0" smtClean="0"/>
              <a:t>a)</a:t>
            </a:r>
            <a:r>
              <a:rPr lang="ru-RU" sz="3000" dirty="0" smtClean="0"/>
              <a:t> Посев: Материал сеют на специальные среды для роста только дифтерийных </a:t>
            </a:r>
            <a:r>
              <a:rPr lang="ru-RU" sz="3000" dirty="0" smtClean="0"/>
              <a:t>палочек;</a:t>
            </a:r>
            <a:endParaRPr lang="ru-RU" sz="3000" dirty="0" smtClean="0"/>
          </a:p>
          <a:p>
            <a:pPr>
              <a:buNone/>
            </a:pPr>
            <a:r>
              <a:rPr lang="en-US" sz="3000" dirty="0" smtClean="0"/>
              <a:t>b)</a:t>
            </a:r>
            <a:r>
              <a:rPr lang="ru-RU" sz="3000" dirty="0" smtClean="0"/>
              <a:t> Идентификация: Через 24-48 часов изучают характерные колонии и бактерии под микроскопом.</a:t>
            </a:r>
          </a:p>
          <a:p>
            <a:pPr>
              <a:buNone/>
            </a:pPr>
            <a:r>
              <a:rPr lang="en-US" sz="3000" dirty="0" smtClean="0"/>
              <a:t>c)</a:t>
            </a:r>
            <a:r>
              <a:rPr lang="ru-RU" sz="3000" dirty="0" smtClean="0"/>
              <a:t> Главный этап — определение </a:t>
            </a:r>
            <a:r>
              <a:rPr lang="ru-RU" sz="3000" dirty="0" err="1" smtClean="0"/>
              <a:t>токсигенности</a:t>
            </a:r>
            <a:r>
              <a:rPr lang="ru-RU" sz="3000" dirty="0" smtClean="0"/>
              <a:t>: Выросшую культуру проверяют на способность вырабатывать токсин методом </a:t>
            </a:r>
            <a:r>
              <a:rPr lang="ru-RU" sz="3000" dirty="0" err="1" smtClean="0"/>
              <a:t>Элека</a:t>
            </a:r>
            <a:r>
              <a:rPr lang="ru-RU" sz="3000" dirty="0" smtClean="0"/>
              <a:t>. Образование «линии преципитации» подтверждает диагноз.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Lady\Desktop\HTB1oPCba.vrK1RjSspcq6zzSXXa3.jpg"/>
          <p:cNvPicPr>
            <a:picLocks noChangeAspect="1" noChangeArrowheads="1"/>
          </p:cNvPicPr>
          <p:nvPr/>
        </p:nvPicPr>
        <p:blipFill>
          <a:blip r:embed="rId2">
            <a:lum bright="-48000" contrast="-40000"/>
          </a:blip>
          <a:srcRect l="2778" r="83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chemeClr val="bg1">
              <a:lumMod val="95000"/>
              <a:lumOff val="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017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63A80"/>
                </a:solidFill>
              </a:rPr>
              <a:t>Специфическая профилактика</a:t>
            </a:r>
            <a:endParaRPr lang="ru-RU" dirty="0">
              <a:solidFill>
                <a:srgbClr val="C63A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428736"/>
            <a:ext cx="5220072" cy="5429264"/>
          </a:xfrm>
        </p:spPr>
        <p:txBody>
          <a:bodyPr>
            <a:normAutofit/>
          </a:bodyPr>
          <a:lstStyle/>
          <a:p>
            <a:r>
              <a:rPr lang="ru-RU" b="1" dirty="0" smtClean="0"/>
              <a:t>Основная мера </a:t>
            </a:r>
            <a:r>
              <a:rPr lang="ru-RU" dirty="0" smtClean="0"/>
              <a:t>— </a:t>
            </a:r>
            <a:r>
              <a:rPr lang="ru-RU" b="1" dirty="0" smtClean="0"/>
              <a:t>вакцинация</a:t>
            </a:r>
            <a:r>
              <a:rPr lang="ru-RU" dirty="0" smtClean="0"/>
              <a:t> дифтерийным анатоксином, входящим в состав комбинированных препаратов (АКДС, АДС, АДС-М). Вакцинация проводится в соответствии с Национальным календарем профилактических прививок.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Lady\Desktop\photo_2025-10-13_18-46-54.jpg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-12899" y="1268760"/>
            <a:ext cx="4080843" cy="504056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ady\Desktop\HTB1oPCba.vrK1RjSspcq6zzSXXa3.jpg"/>
          <p:cNvPicPr>
            <a:picLocks noChangeAspect="1" noChangeArrowheads="1"/>
          </p:cNvPicPr>
          <p:nvPr/>
        </p:nvPicPr>
        <p:blipFill>
          <a:blip r:embed="rId2">
            <a:lum bright="-48000" contrast="-40000"/>
          </a:blip>
          <a:srcRect l="2778" r="83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chemeClr val="bg1">
              <a:lumMod val="95000"/>
              <a:lumOff val="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179300"/>
            <a:ext cx="8229600" cy="1143000"/>
          </a:xfrm>
        </p:spPr>
        <p:txBody>
          <a:bodyPr/>
          <a:lstStyle/>
          <a:p>
            <a:r>
              <a:rPr lang="ru-RU" dirty="0" smtClean="0"/>
              <a:t>Коклюш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764704"/>
            <a:ext cx="9324528" cy="2592858"/>
          </a:xfrm>
        </p:spPr>
        <p:txBody>
          <a:bodyPr>
            <a:normAutofit fontScale="92500" lnSpcReduction="20000"/>
          </a:bodyPr>
          <a:lstStyle/>
          <a:p>
            <a:r>
              <a:rPr lang="ru-RU" sz="3400" b="1" dirty="0" smtClean="0"/>
              <a:t>Это</a:t>
            </a:r>
            <a:r>
              <a:rPr lang="ru-RU" sz="3400" dirty="0" smtClean="0"/>
              <a:t> — острое инфекционное заболевание, вызываемое бактерией </a:t>
            </a:r>
            <a:r>
              <a:rPr lang="ru-RU" sz="3400" b="1" dirty="0" err="1" smtClean="0"/>
              <a:t>Bordetella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pertussis</a:t>
            </a:r>
            <a:r>
              <a:rPr lang="ru-RU" sz="3400" dirty="0" smtClean="0"/>
              <a:t>. Механизм передачи — воздушно-капельный.</a:t>
            </a:r>
          </a:p>
          <a:p>
            <a:r>
              <a:rPr lang="ru-RU" sz="3400" b="1" dirty="0" smtClean="0"/>
              <a:t>Врождённого иммунитета</a:t>
            </a:r>
            <a:r>
              <a:rPr lang="ru-RU" sz="3400" dirty="0" smtClean="0"/>
              <a:t> к коклюшу не существует, после перенесённого заболевания образуется стойкий иммунитет.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-30480" y="3111814"/>
            <a:ext cx="48577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Основным источником инфекции</a:t>
            </a:r>
            <a:r>
              <a:rPr lang="ru-RU" sz="2400" dirty="0" smtClean="0"/>
              <a:t> является больной человек, особенно в начальной стадии заболевания. </a:t>
            </a:r>
            <a:r>
              <a:rPr lang="ru-RU" sz="2400" dirty="0" smtClean="0">
                <a:hlinkClick r:id="rId3"/>
              </a:rPr>
              <a:t/>
            </a:r>
            <a:br>
              <a:rPr lang="ru-RU" sz="2400" dirty="0" smtClean="0">
                <a:hlinkClick r:id="rId3"/>
              </a:rPr>
            </a:br>
            <a:r>
              <a:rPr lang="ru-RU" sz="2400" b="1" dirty="0" smtClean="0"/>
              <a:t>Факторы, повышающие риск заражения</a:t>
            </a:r>
            <a:r>
              <a:rPr lang="ru-RU" sz="2400" dirty="0" smtClean="0"/>
              <a:t>: отсутствие своевременной вакцинации, неполный курс вакцинации у детей, тесный контакт в коллективах (детские сады, школы, казармы). </a:t>
            </a:r>
          </a:p>
          <a:p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84078" y="2989894"/>
            <a:ext cx="4500562" cy="39290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Lady\Downloads\Безимени-1 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7272" y="2989894"/>
            <a:ext cx="4177742" cy="3780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Lady\Desktop\HTB1oPCba.vrK1RjSspcq6zzSXXa3.jpg"/>
          <p:cNvPicPr>
            <a:picLocks noChangeAspect="1" noChangeArrowheads="1"/>
          </p:cNvPicPr>
          <p:nvPr/>
        </p:nvPicPr>
        <p:blipFill>
          <a:blip r:embed="rId2">
            <a:lum bright="-48000" contrast="-40000"/>
          </a:blip>
          <a:srcRect l="2778" r="83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chemeClr val="bg1">
              <a:lumMod val="95000"/>
              <a:lumOff val="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4338"/>
            <a:ext cx="9144000" cy="857232"/>
          </a:xfrm>
        </p:spPr>
        <p:txBody>
          <a:bodyPr/>
          <a:lstStyle/>
          <a:p>
            <a:r>
              <a:rPr lang="ru-RU" dirty="0" smtClean="0"/>
              <a:t>История открытия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81921"/>
            <a:ext cx="9144000" cy="1971676"/>
          </a:xfrm>
        </p:spPr>
        <p:txBody>
          <a:bodyPr/>
          <a:lstStyle/>
          <a:p>
            <a:r>
              <a:rPr lang="ru-RU" dirty="0" err="1" smtClean="0"/>
              <a:t>Жюль</a:t>
            </a:r>
            <a:r>
              <a:rPr lang="ru-RU" dirty="0" smtClean="0"/>
              <a:t> </a:t>
            </a:r>
            <a:r>
              <a:rPr lang="ru-RU" dirty="0" err="1" smtClean="0"/>
              <a:t>Борде</a:t>
            </a:r>
            <a:r>
              <a:rPr lang="ru-RU" dirty="0" smtClean="0"/>
              <a:t> и Октав </a:t>
            </a:r>
            <a:r>
              <a:rPr lang="ru-RU" dirty="0" err="1" smtClean="0"/>
              <a:t>Генгу</a:t>
            </a:r>
            <a:r>
              <a:rPr lang="ru-RU" dirty="0" smtClean="0"/>
              <a:t> в 1906 году впервые выделили возбудителя коклюша — бактерию </a:t>
            </a:r>
            <a:r>
              <a:rPr lang="ru-RU" b="1" dirty="0" err="1" smtClean="0"/>
              <a:t>Bordetella</a:t>
            </a:r>
            <a:r>
              <a:rPr lang="ru-RU" b="1" dirty="0" smtClean="0"/>
              <a:t> </a:t>
            </a:r>
            <a:r>
              <a:rPr lang="ru-RU" b="1" dirty="0" err="1" smtClean="0"/>
              <a:t>pertussis</a:t>
            </a:r>
            <a:r>
              <a:rPr lang="ru-RU" dirty="0" smtClean="0"/>
              <a:t> — из кашлевой слизи больного ребёнка</a:t>
            </a:r>
            <a:endParaRPr lang="ru-RU" dirty="0"/>
          </a:p>
        </p:txBody>
      </p:sp>
      <p:pic>
        <p:nvPicPr>
          <p:cNvPr id="1026" name="Picture 2" descr="C:\Users\Lady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93096"/>
            <a:ext cx="9144000" cy="256490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2939308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честь первооткрывателей возбудитель получил название «палочка </a:t>
            </a:r>
            <a:r>
              <a:rPr lang="ru-RU" sz="2400" dirty="0" err="1" smtClean="0"/>
              <a:t>Борде-Жангу</a:t>
            </a:r>
            <a:r>
              <a:rPr lang="ru-RU" sz="2400" dirty="0" smtClean="0"/>
              <a:t>».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ady\Desktop\HTB1oPCba.vrK1RjSspcq6zzSXXa3.jpg"/>
          <p:cNvPicPr>
            <a:picLocks noChangeAspect="1" noChangeArrowheads="1"/>
          </p:cNvPicPr>
          <p:nvPr/>
        </p:nvPicPr>
        <p:blipFill>
          <a:blip r:embed="rId2">
            <a:lum bright="-48000" contrast="-40000"/>
          </a:blip>
          <a:srcRect l="2778" r="83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chemeClr val="bg1">
              <a:lumMod val="95000"/>
              <a:lumOff val="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7743"/>
            <a:ext cx="9144000" cy="542926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dirty="0" smtClean="0"/>
          </a:p>
          <a:p>
            <a:r>
              <a:rPr lang="ru-RU" b="1" dirty="0" smtClean="0"/>
              <a:t>Бактериологическое исследование мазка из носоглотки</a:t>
            </a:r>
            <a:r>
              <a:rPr lang="ru-RU" dirty="0" smtClean="0"/>
              <a:t>, но оно эффективно только в первые 2 недели болезни.</a:t>
            </a:r>
          </a:p>
          <a:p>
            <a:r>
              <a:rPr lang="ru-RU" b="1" dirty="0" smtClean="0"/>
              <a:t>ПЦР</a:t>
            </a:r>
            <a:r>
              <a:rPr lang="ru-RU" dirty="0" smtClean="0"/>
              <a:t> </a:t>
            </a:r>
            <a:r>
              <a:rPr lang="ru-RU" dirty="0" smtClean="0"/>
              <a:t>полимеразная цепная реакция— </a:t>
            </a:r>
            <a:r>
              <a:rPr lang="ru-RU" dirty="0" smtClean="0"/>
              <a:t>позволяет обнаружить ДНК </a:t>
            </a:r>
            <a:r>
              <a:rPr lang="ru-RU" dirty="0" smtClean="0"/>
              <a:t>возбудителя.</a:t>
            </a:r>
            <a:endParaRPr lang="ru-RU" dirty="0" smtClean="0"/>
          </a:p>
          <a:p>
            <a:r>
              <a:rPr lang="ru-RU" dirty="0" smtClean="0"/>
              <a:t>Метод </a:t>
            </a:r>
            <a:r>
              <a:rPr lang="ru-RU" dirty="0" smtClean="0"/>
              <a:t>«кашлевых пластинок».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403</TotalTime>
  <Words>179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«Бактериальные инфекции Дифтерия и Коклюш»</vt:lpstr>
      <vt:lpstr> </vt:lpstr>
      <vt:lpstr>Возбудитель</vt:lpstr>
      <vt:lpstr>История открытия </vt:lpstr>
      <vt:lpstr>Микробиологические методы  диагностики: </vt:lpstr>
      <vt:lpstr>Специфическая профилактика</vt:lpstr>
      <vt:lpstr>Коклюш</vt:lpstr>
      <vt:lpstr>История открытия</vt:lpstr>
      <vt:lpstr>Диагностика</vt:lpstr>
      <vt:lpstr>Специфическая профилактика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Lady</dc:creator>
  <cp:lastModifiedBy>Пользователь</cp:lastModifiedBy>
  <cp:revision>58</cp:revision>
  <dcterms:created xsi:type="dcterms:W3CDTF">2025-10-13T13:25:38Z</dcterms:created>
  <dcterms:modified xsi:type="dcterms:W3CDTF">2025-11-06T07:13:49Z</dcterms:modified>
</cp:coreProperties>
</file>