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Montserrat Black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Inconsolata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BA06-AA67-4FAE-9AD0-FF0A1D186455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5898-1E48-453B-A4FD-3756D32F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111349"/>
            <a:ext cx="7556421" cy="4740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Профилактика оптической дисграфии у </a:t>
            </a: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детей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445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 </a:t>
            </a:r>
            <a:r>
              <a:rPr lang="ru-RU" sz="445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ограниченными возможностями здоровья.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6696222"/>
            <a:ext cx="7556421" cy="604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Практические рекомендации для родителей и специалистов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7301132"/>
            <a:ext cx="7556421" cy="590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Подготовлено: 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педагогом-психологом </a:t>
            </a:r>
            <a:r>
              <a:rPr lang="ru-RU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Олейниковой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С.В.</a:t>
            </a:r>
            <a:endParaRPr lang="en-US" sz="17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71938" y="7695028"/>
            <a:ext cx="1758462" cy="53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5486400" cy="822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315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Профилактика – </a:t>
            </a:r>
            <a:r>
              <a:rPr lang="en-US" sz="4450" b="1" dirty="0" err="1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это</a:t>
            </a:r>
            <a:r>
              <a:rPr lang="en-US" sz="445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путь игры и поддержки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4343"/>
            <a:ext cx="13042821" cy="1806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Коллеги, подводя итог, хочу сказать: профилактика оптической </a:t>
            </a:r>
            <a:r>
              <a:rPr lang="ru-RU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дисграфии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– это не дополнительная 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нагрузка, а органическая часть нашего с вами развивающего подхода. Это путь игры, поддержки и 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терпения. Наша цель – не ускорить, а упрочнить. Дать ребенку тот самый надежный фундамент, на 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ru-RU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отором он сможет выстроить красивый и грамотный почерк без слез и разочарований. 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281884"/>
            <a:ext cx="13042821" cy="35957"/>
          </a:xfrm>
          <a:prstGeom prst="rect">
            <a:avLst/>
          </a:prstGeom>
          <a:solidFill>
            <a:srgbClr val="151617">
              <a:alpha val="5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93789" y="5657969"/>
            <a:ext cx="858936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300"/>
              </a:lnSpc>
            </a:pPr>
            <a:r>
              <a:rPr lang="en-US" sz="2800" b="1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Положительные</a:t>
            </a:r>
            <a:r>
              <a:rPr lang="en-US" sz="2800" b="1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2800" b="1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эмоции</a:t>
            </a:r>
            <a:r>
              <a:rPr lang="en-US" sz="28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– </a:t>
            </a:r>
            <a:r>
              <a:rPr lang="en-US" sz="2800" b="1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лучший</a:t>
            </a:r>
            <a:r>
              <a:rPr lang="en-US" sz="28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2800" b="1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мотиватор</a:t>
            </a:r>
            <a:r>
              <a:rPr lang="en-US" sz="2800" b="1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!</a:t>
            </a:r>
            <a:endParaRPr lang="ru-RU" sz="2800" b="1" dirty="0" smtClean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algn="ctr">
              <a:lnSpc>
                <a:spcPts val="3300"/>
              </a:lnSpc>
            </a:pPr>
            <a:endParaRPr lang="ru-RU" sz="2800" b="1" dirty="0" smtClean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algn="ctr">
              <a:lnSpc>
                <a:spcPts val="3300"/>
              </a:lnSpc>
            </a:pPr>
            <a:endParaRPr lang="ru-RU" sz="2800" b="1" dirty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algn="ctr">
              <a:lnSpc>
                <a:spcPts val="3300"/>
              </a:lnSpc>
            </a:pPr>
            <a:r>
              <a:rPr lang="ru-RU" sz="2800" b="1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                                 </a:t>
            </a:r>
            <a:r>
              <a:rPr lang="ru-RU" sz="3600" b="1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Спасибо Вам за внимание!</a:t>
            </a:r>
          </a:p>
          <a:p>
            <a:pPr>
              <a:lnSpc>
                <a:spcPts val="3300"/>
              </a:lnSpc>
            </a:pPr>
            <a:endParaRPr lang="ru-RU" sz="2800" b="1" dirty="0">
              <a:solidFill>
                <a:srgbClr val="151617"/>
              </a:solidFill>
              <a:ea typeface="Inconsolata" pitchFamily="34" charset="-122"/>
            </a:endParaRPr>
          </a:p>
          <a:p>
            <a:pPr algn="ctr">
              <a:lnSpc>
                <a:spcPts val="3300"/>
              </a:lnSpc>
            </a:pPr>
            <a:endParaRPr lang="en-US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29735" y="7737231"/>
            <a:ext cx="1702191" cy="39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0926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Оптическая дисграфия – это не лень, </a:t>
            </a:r>
            <a:endParaRPr lang="ru-RU" sz="4450" b="1" dirty="0" smtClean="0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 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особенность!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8045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Это специфическое нарушение письма, при котором ребенок испытывает трудности с </a:t>
            </a: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зрительным образом букв и цифр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 Мозгу сложно обрабатывать и воспроизводить их графические признаки.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746421"/>
            <a:ext cx="722876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Как проявляется (основные ошибки):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793790" y="451187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Зеркальное письмо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(написание букв и цифр в другую сторону).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540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Замена зрительно похожих букв: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п-т, б-д, и-у, а-о, л-м, х-ж, в-з.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962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Недописывание или добавление лишних элементов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(крючков, палочек).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8384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Нестабильный наклон и размер букв,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"пляшущие" строчки.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6456521"/>
            <a:ext cx="13042821" cy="963811"/>
          </a:xfrm>
          <a:prstGeom prst="roundRect">
            <a:avLst>
              <a:gd name="adj" fmla="val 949"/>
            </a:avLst>
          </a:prstGeom>
          <a:solidFill>
            <a:srgbClr val="D7D9DA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6792992"/>
            <a:ext cx="283488" cy="22681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530906" y="6740009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Ключевая мысль:</a:t>
            </a:r>
            <a:r>
              <a:rPr lang="en-US" sz="1750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Профилактика эффективнее коррекции!</a:t>
            </a:r>
            <a:endParaRPr lang="en-US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86006" y="7807569"/>
            <a:ext cx="1631852" cy="2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157883"/>
            <a:ext cx="130427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Почему дети с ОВЗ в группе риска?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20290"/>
            <a:ext cx="4196358" cy="2802374"/>
          </a:xfrm>
          <a:prstGeom prst="roundRect">
            <a:avLst>
              <a:gd name="adj" fmla="val 326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1051084" y="2577584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ОНР (общее недоразвитие речи)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51084" y="3422333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Слабая связь между зрительным и речевым центром.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320290"/>
            <a:ext cx="4196358" cy="2802374"/>
          </a:xfrm>
          <a:prstGeom prst="roundRect">
            <a:avLst>
              <a:gd name="adj" fmla="val 326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474256" y="2577584"/>
            <a:ext cx="368177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ЗПР (задержка психического развития)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74256" y="3776663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Несформированность зрительно-пространственных представлений и внимания.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320290"/>
            <a:ext cx="4196358" cy="2802374"/>
          </a:xfrm>
          <a:prstGeom prst="roundRect">
            <a:avLst>
              <a:gd name="adj" fmla="val 326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9897427" y="2577584"/>
            <a:ext cx="368177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РАС (расстройство аутистического спектра)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97427" y="3776663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Особенности зрительного восприятия и моторной координации.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349478"/>
            <a:ext cx="6407944" cy="1722239"/>
          </a:xfrm>
          <a:prstGeom prst="roundRect">
            <a:avLst>
              <a:gd name="adj" fmla="val 531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1051084" y="5606772"/>
            <a:ext cx="58933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ДЦП (детский церебральный паралич)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51084" y="6451521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Нарушения зрительно-моторной интеграции.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548" y="5349478"/>
            <a:ext cx="6407944" cy="1722239"/>
          </a:xfrm>
          <a:prstGeom prst="roundRect">
            <a:avLst>
              <a:gd name="adj" fmla="val 531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685842" y="5606772"/>
            <a:ext cx="32689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Слабовидящие дети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685842" y="6097191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Ограниченный и искаженный зрительный опыт.</a:t>
            </a:r>
            <a:endParaRPr lang="en-US" sz="17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829735" y="7793502"/>
            <a:ext cx="1702191" cy="3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167" y="601980"/>
            <a:ext cx="8001357" cy="684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 что мы воздействуем?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766167" y="1723906"/>
            <a:ext cx="6439614" cy="2844284"/>
          </a:xfrm>
          <a:prstGeom prst="roundRect">
            <a:avLst>
              <a:gd name="adj" fmla="val 32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992624" y="1950363"/>
            <a:ext cx="656749" cy="656749"/>
          </a:xfrm>
          <a:prstGeom prst="roundRect">
            <a:avLst>
              <a:gd name="adj" fmla="val 13921735"/>
            </a:avLst>
          </a:prstGeom>
          <a:solidFill>
            <a:srgbClr val="151617"/>
          </a:solidFill>
          <a:ln/>
        </p:spPr>
      </p:sp>
      <p:sp>
        <p:nvSpPr>
          <p:cNvPr id="6" name="Text 3"/>
          <p:cNvSpPr/>
          <p:nvPr/>
        </p:nvSpPr>
        <p:spPr>
          <a:xfrm>
            <a:off x="992624" y="2825948"/>
            <a:ext cx="5986701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Развитие зрительного восприятия и гнозиса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992624" y="3641169"/>
            <a:ext cx="5986701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Узнавание, различение формы, цвета, размера.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24618" y="1723906"/>
            <a:ext cx="6439614" cy="2844284"/>
          </a:xfrm>
          <a:prstGeom prst="roundRect">
            <a:avLst>
              <a:gd name="adj" fmla="val 32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7651075" y="1950363"/>
            <a:ext cx="656749" cy="656749"/>
          </a:xfrm>
          <a:prstGeom prst="roundRect">
            <a:avLst>
              <a:gd name="adj" fmla="val 13921735"/>
            </a:avLst>
          </a:prstGeom>
          <a:solidFill>
            <a:srgbClr val="151617"/>
          </a:solidFill>
          <a:ln/>
        </p:spPr>
      </p:sp>
      <p:sp>
        <p:nvSpPr>
          <p:cNvPr id="11" name="Text 7"/>
          <p:cNvSpPr/>
          <p:nvPr/>
        </p:nvSpPr>
        <p:spPr>
          <a:xfrm>
            <a:off x="7651075" y="2825948"/>
            <a:ext cx="5986701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Формирование зрительно-пространственных представлений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7651075" y="3641169"/>
            <a:ext cx="5986701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Ориентировка в схеме тела, в пространстве, на листе бумаги.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766167" y="4787027"/>
            <a:ext cx="6439614" cy="2844284"/>
          </a:xfrm>
          <a:prstGeom prst="roundRect">
            <a:avLst>
              <a:gd name="adj" fmla="val 32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992624" y="5013484"/>
            <a:ext cx="656749" cy="656749"/>
          </a:xfrm>
          <a:prstGeom prst="roundRect">
            <a:avLst>
              <a:gd name="adj" fmla="val 13921735"/>
            </a:avLst>
          </a:prstGeom>
          <a:solidFill>
            <a:srgbClr val="151617"/>
          </a:solidFill>
          <a:ln/>
        </p:spPr>
      </p:sp>
      <p:sp>
        <p:nvSpPr>
          <p:cNvPr id="16" name="Text 11"/>
          <p:cNvSpPr/>
          <p:nvPr/>
        </p:nvSpPr>
        <p:spPr>
          <a:xfrm>
            <a:off x="992624" y="5889069"/>
            <a:ext cx="5986701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Совершенствование графо-моторных навыков</a:t>
            </a:r>
            <a:endParaRPr lang="en-US" sz="2150" dirty="0"/>
          </a:p>
        </p:txBody>
      </p:sp>
      <p:sp>
        <p:nvSpPr>
          <p:cNvPr id="17" name="Text 12"/>
          <p:cNvSpPr/>
          <p:nvPr/>
        </p:nvSpPr>
        <p:spPr>
          <a:xfrm>
            <a:off x="992624" y="6704290"/>
            <a:ext cx="5986701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Подготовка руки к письму.</a:t>
            </a:r>
            <a:endParaRPr lang="en-US" sz="1700" dirty="0"/>
          </a:p>
        </p:txBody>
      </p:sp>
      <p:sp>
        <p:nvSpPr>
          <p:cNvPr id="18" name="Shape 13"/>
          <p:cNvSpPr/>
          <p:nvPr/>
        </p:nvSpPr>
        <p:spPr>
          <a:xfrm>
            <a:off x="7424618" y="4787027"/>
            <a:ext cx="6439614" cy="2844284"/>
          </a:xfrm>
          <a:prstGeom prst="roundRect">
            <a:avLst>
              <a:gd name="adj" fmla="val 32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7651075" y="5013484"/>
            <a:ext cx="656749" cy="656749"/>
          </a:xfrm>
          <a:prstGeom prst="roundRect">
            <a:avLst>
              <a:gd name="adj" fmla="val 13921735"/>
            </a:avLst>
          </a:prstGeom>
          <a:solidFill>
            <a:srgbClr val="151617"/>
          </a:solidFill>
          <a:ln/>
        </p:spPr>
      </p:sp>
      <p:sp>
        <p:nvSpPr>
          <p:cNvPr id="21" name="Text 15"/>
          <p:cNvSpPr/>
          <p:nvPr/>
        </p:nvSpPr>
        <p:spPr>
          <a:xfrm>
            <a:off x="7651075" y="5889069"/>
            <a:ext cx="5986701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Уточнение и автоматизация зрительных образов букв</a:t>
            </a:r>
            <a:endParaRPr lang="en-US" sz="2150" dirty="0"/>
          </a:p>
        </p:txBody>
      </p:sp>
      <p:sp>
        <p:nvSpPr>
          <p:cNvPr id="22" name="Text 16"/>
          <p:cNvSpPr/>
          <p:nvPr/>
        </p:nvSpPr>
        <p:spPr>
          <a:xfrm>
            <a:off x="7651075" y="6704290"/>
            <a:ext cx="5986701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Закрепление правильного восприятия буквенных форм.</a:t>
            </a:r>
            <a:endParaRPr lang="en-US" sz="17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787532" y="7751298"/>
            <a:ext cx="1730326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52" y="1825974"/>
            <a:ext cx="680442" cy="680442"/>
          </a:xfrm>
          <a:prstGeom prst="rect">
            <a:avLst/>
          </a:prstGeom>
        </p:spPr>
      </p:pic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72" y="1825974"/>
            <a:ext cx="680442" cy="6804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69" y="490251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9" y="4928394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776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«Ориентируемся в пространстве – готовимся к письму»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3895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Упражнения на </a:t>
            </a:r>
            <a:r>
              <a:rPr lang="en-US" sz="175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зрительно-пространственные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представления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657005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78860" y="369951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530906" y="3734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«Робот»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530906" y="4225290"/>
            <a:ext cx="56424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Ребенок выполняет команды: «Сделай два шага вперед, повернись налево, подними правую руку».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56884" y="3657005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541955" y="369951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94000" y="3734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«Зеркало»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94000" y="4225290"/>
            <a:ext cx="56426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Взрослый делает движение, ребенок повторяет, как в зеркале (развивает понимание правого и левого).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767626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78860" y="581013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530906" y="58454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«Найди клад»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530906" y="6335911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Игра с планом комнаты, где крестиком отмечена спрятанная игрушка.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56884" y="5767626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7541955" y="581013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8194000" y="58454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«Что где?»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194000" y="6335911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Работа с предлогами (положи карандаш </a:t>
            </a: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ПОД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тетрадь, спрячь кубик </a:t>
            </a: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спину).</a:t>
            </a:r>
            <a:endParaRPr lang="en-US" sz="17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787532" y="7793502"/>
            <a:ext cx="1744394" cy="3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728" y="565904"/>
            <a:ext cx="7703344" cy="1286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«Тренируем глазки-умницы»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6728" y="2160865"/>
            <a:ext cx="7703344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Упражнения на развитие </a:t>
            </a:r>
            <a:r>
              <a:rPr lang="en-US" sz="16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зрительного</a:t>
            </a: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160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восприятия</a:t>
            </a:r>
            <a:r>
              <a:rPr lang="ru-RU" sz="160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06728" y="2721650"/>
            <a:ext cx="463034" cy="463034"/>
          </a:xfrm>
          <a:prstGeom prst="roundRect">
            <a:avLst>
              <a:gd name="adj" fmla="val 197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6283881" y="2760166"/>
            <a:ext cx="308610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875502" y="2792373"/>
            <a:ext cx="257258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«Найди отличия»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875502" y="3237428"/>
            <a:ext cx="703457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Классические картинки.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206728" y="3978354"/>
            <a:ext cx="463034" cy="463034"/>
          </a:xfrm>
          <a:prstGeom prst="roundRect">
            <a:avLst>
              <a:gd name="adj" fmla="val 197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6283881" y="4016871"/>
            <a:ext cx="308610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6875502" y="4049078"/>
            <a:ext cx="257258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«Путаница»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875502" y="4494133"/>
            <a:ext cx="703457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Найти все спрятанные на картинке геометрические фигуры.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6728" y="5235059"/>
            <a:ext cx="463034" cy="463034"/>
          </a:xfrm>
          <a:prstGeom prst="roundRect">
            <a:avLst>
              <a:gd name="adj" fmla="val 197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6283881" y="5273576"/>
            <a:ext cx="308610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875502" y="5305782"/>
            <a:ext cx="3260527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«Дорисуй половинку»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875502" y="5750838"/>
            <a:ext cx="703457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Симметричные рисунки (бабочка, листок).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206728" y="6491764"/>
            <a:ext cx="463034" cy="463034"/>
          </a:xfrm>
          <a:prstGeom prst="roundRect">
            <a:avLst>
              <a:gd name="adj" fmla="val 197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283881" y="6530280"/>
            <a:ext cx="308610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6875502" y="6562487"/>
            <a:ext cx="297120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«Конструктор букв»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6875502" y="7007543"/>
            <a:ext cx="7034570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Составление букв из палочек, пуговиц, пластилина. </a:t>
            </a:r>
            <a:endParaRPr lang="ru-RU" sz="1600" dirty="0" smtClean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ts val="2550"/>
              </a:lnSpc>
              <a:buNone/>
            </a:pPr>
            <a:r>
              <a:rPr lang="en-US" sz="160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«</a:t>
            </a: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Из каких палочек сделана буква «А»? Сложи ее».</a:t>
            </a:r>
            <a:endParaRPr lang="en-US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787532" y="7779434"/>
            <a:ext cx="1744394" cy="3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6500"/>
            <a:ext cx="107000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«Умная рука – красивый почерк»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8890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Графо-моторные</a:t>
            </a: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упражнения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06961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78860" y="334946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530906" y="3384828"/>
            <a:ext cx="44455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«Дорожки» и «Лабиринты»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530906" y="3875246"/>
            <a:ext cx="564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Классические графические диктанты.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56884" y="3306961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541955" y="334946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94000" y="3384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«Штриховка»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94000" y="3875246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Закрашивание фигур в разных направлениях (слева направо, сверху вниз).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054679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78860" y="509718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530906" y="51325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«Повтори узор»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530906" y="5622965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Взрослый рисует узор из чередующихся линий (/\\ /\\ /), ребенок продолжает.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56884" y="5054679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7541955" y="509718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8194000" y="5132546"/>
            <a:ext cx="56426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«Обведи по точкам, по трафарету, по шаблону»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194000" y="5977295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Начинаем с крупных форм, переходим к мелким.</a:t>
            </a:r>
            <a:endParaRPr lang="en-US" sz="17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871938" y="7793502"/>
            <a:ext cx="1659988" cy="3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0763"/>
            <a:ext cx="68615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«Дружим с буквами»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031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Работа с </a:t>
            </a:r>
            <a:r>
              <a:rPr lang="en-US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буквами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21223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78860" y="31637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530906" y="3199090"/>
            <a:ext cx="29708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«Буква-хамелеон»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530906" y="3689509"/>
            <a:ext cx="56424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«На что похожа буква «З»? (на цифру три, на змею). Найди все буквы «З» в строке, где есть и другие похожие буквы (З, В, Э, Ы)».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56884" y="3121223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541955" y="31637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94000" y="3199090"/>
            <a:ext cx="44800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«Волшебное превращение»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94000" y="36895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Превратить букву «Л» в «А», добавив одну палочку.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231844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78860" y="527435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530906" y="5309711"/>
            <a:ext cx="34129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«Тактильные буквы»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530906" y="5800130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Узнавание букв, вылепленных из пластилина или нарисованных на спине пальцем.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56884" y="5231844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7541955" y="527435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8194000" y="53097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«Найди ошибку»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194000" y="5800130"/>
            <a:ext cx="56426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Ребенку показывают карточку, где среди правильных букв есть несколько «зеркальных». Задача – найти и исправить.</a:t>
            </a:r>
            <a:endParaRPr lang="en-US" sz="17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829735" y="7779434"/>
            <a:ext cx="1688123" cy="33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813" y="618292"/>
            <a:ext cx="10954702" cy="701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Создаем поддерживающую среду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85813" y="1768912"/>
            <a:ext cx="13058775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Практические советы для родителей и </a:t>
            </a:r>
            <a:r>
              <a:rPr lang="en-US" sz="1750" dirty="0" err="1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педагогов</a:t>
            </a:r>
            <a:r>
              <a:rPr lang="ru-RU" sz="1750" dirty="0" smtClean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85813" y="2380655"/>
            <a:ext cx="6417112" cy="1713667"/>
          </a:xfrm>
          <a:prstGeom prst="roundRect">
            <a:avLst>
              <a:gd name="adj" fmla="val 8537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55333" y="2380655"/>
            <a:ext cx="121920" cy="1713667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6" name="Text 4"/>
          <p:cNvSpPr/>
          <p:nvPr/>
        </p:nvSpPr>
        <p:spPr>
          <a:xfrm>
            <a:off x="1132165" y="2635568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Никакой спешки!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32165" y="3120985"/>
            <a:ext cx="5815846" cy="718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Письмо – сложный процесс, для ребенка с ОВЗ – вдвойне.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7357" y="2380655"/>
            <a:ext cx="6417231" cy="1713667"/>
          </a:xfrm>
          <a:prstGeom prst="roundRect">
            <a:avLst>
              <a:gd name="adj" fmla="val 8537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7396877" y="2380655"/>
            <a:ext cx="121920" cy="1713667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10" name="Text 8"/>
          <p:cNvSpPr/>
          <p:nvPr/>
        </p:nvSpPr>
        <p:spPr>
          <a:xfrm>
            <a:off x="7773710" y="2635568"/>
            <a:ext cx="2962156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Похвала за усилия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773710" y="3120985"/>
            <a:ext cx="5815965" cy="718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Хвалите за усилия, а не за идеальный результат.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85813" y="4318754"/>
            <a:ext cx="6417112" cy="1713667"/>
          </a:xfrm>
          <a:prstGeom prst="roundRect">
            <a:avLst>
              <a:gd name="adj" fmla="val 8537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55333" y="4318754"/>
            <a:ext cx="121920" cy="1713667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14" name="Text 12"/>
          <p:cNvSpPr/>
          <p:nvPr/>
        </p:nvSpPr>
        <p:spPr>
          <a:xfrm>
            <a:off x="1132165" y="4573667"/>
            <a:ext cx="4495205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Используйте мнемотехники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132165" y="5059085"/>
            <a:ext cx="5815846" cy="718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«Буква «Б» смотрит вправо, у нее животик», «У буквы «Д» живот слева».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7357" y="4318754"/>
            <a:ext cx="6417231" cy="1713667"/>
          </a:xfrm>
          <a:prstGeom prst="roundRect">
            <a:avLst>
              <a:gd name="adj" fmla="val 8537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7396877" y="4318754"/>
            <a:ext cx="121920" cy="1713667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18" name="Text 16"/>
          <p:cNvSpPr/>
          <p:nvPr/>
        </p:nvSpPr>
        <p:spPr>
          <a:xfrm>
            <a:off x="7773710" y="4573667"/>
            <a:ext cx="545377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Письмо на крупных поверхностях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773710" y="5059085"/>
            <a:ext cx="5815965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Мольберт, широкая линейка, песок, манка.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85813" y="6256853"/>
            <a:ext cx="6417112" cy="1354455"/>
          </a:xfrm>
          <a:prstGeom prst="roundRect">
            <a:avLst>
              <a:gd name="adj" fmla="val 10802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755333" y="6256853"/>
            <a:ext cx="121920" cy="1354455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22" name="Text 20"/>
          <p:cNvSpPr/>
          <p:nvPr/>
        </p:nvSpPr>
        <p:spPr>
          <a:xfrm>
            <a:off x="1132165" y="6511766"/>
            <a:ext cx="399454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Чередуйте деятельность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132165" y="6997184"/>
            <a:ext cx="5815846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10 минут письма → 5 минут двигательной игры.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7427357" y="6256853"/>
            <a:ext cx="6417231" cy="1354455"/>
          </a:xfrm>
          <a:prstGeom prst="roundRect">
            <a:avLst>
              <a:gd name="adj" fmla="val 10802"/>
            </a:avLst>
          </a:prstGeom>
          <a:solidFill>
            <a:srgbClr val="F8ECE4"/>
          </a:solidFill>
          <a:ln w="3048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7396877" y="6256853"/>
            <a:ext cx="121920" cy="1354455"/>
          </a:xfrm>
          <a:prstGeom prst="roundRect">
            <a:avLst>
              <a:gd name="adj" fmla="val 7500"/>
            </a:avLst>
          </a:prstGeom>
          <a:solidFill>
            <a:srgbClr val="151617"/>
          </a:solidFill>
          <a:ln/>
        </p:spPr>
      </p:sp>
      <p:sp>
        <p:nvSpPr>
          <p:cNvPr id="26" name="Text 24"/>
          <p:cNvSpPr/>
          <p:nvPr/>
        </p:nvSpPr>
        <p:spPr>
          <a:xfrm>
            <a:off x="7773710" y="6511766"/>
            <a:ext cx="5446514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Сотрудничайте со специалистами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7773710" y="6997184"/>
            <a:ext cx="5815965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Логопедом, дефектологом, психологом.</a:t>
            </a:r>
            <a:endParaRPr lang="en-US" sz="175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731262" y="7807569"/>
            <a:ext cx="1786596" cy="32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775</Words>
  <Application>Microsoft Office PowerPoint</Application>
  <PresentationFormat>Произвольный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Montserrat Black</vt:lpstr>
      <vt:lpstr>Calibri</vt:lpstr>
      <vt:lpstr>Inconsolata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User</cp:lastModifiedBy>
  <cp:revision>18</cp:revision>
  <dcterms:created xsi:type="dcterms:W3CDTF">2025-10-24T14:17:37Z</dcterms:created>
  <dcterms:modified xsi:type="dcterms:W3CDTF">2025-10-26T22:34:28Z</dcterms:modified>
</cp:coreProperties>
</file>