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7" r:id="rId10"/>
    <p:sldId id="262" r:id="rId11"/>
    <p:sldId id="266" r:id="rId12"/>
    <p:sldId id="269" r:id="rId13"/>
    <p:sldId id="270" r:id="rId14"/>
    <p:sldId id="271" r:id="rId15"/>
    <p:sldId id="268" r:id="rId16"/>
    <p:sldId id="263" r:id="rId17"/>
    <p:sldId id="272" r:id="rId18"/>
    <p:sldId id="273" r:id="rId19"/>
    <p:sldId id="276" r:id="rId20"/>
    <p:sldId id="275" r:id="rId21"/>
    <p:sldId id="277" r:id="rId22"/>
    <p:sldId id="278" r:id="rId23"/>
    <p:sldId id="279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1C144-F828-4106-8B2B-0193EC35FDB4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8242-5B0A-4F73-B571-A07F297D15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0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E8242-5B0A-4F73-B571-A07F297D15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9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Безотметочная система оценивания </a:t>
            </a:r>
          </a:p>
        </p:txBody>
      </p:sp>
    </p:spTree>
    <p:extLst>
      <p:ext uri="{BB962C8B-B14F-4D97-AF65-F5344CB8AC3E}">
        <p14:creationId xmlns:p14="http://schemas.microsoft.com/office/powerpoint/2010/main" val="342881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/>
              <a:t>Допускается словесное оценивание</a:t>
            </a:r>
            <a:r>
              <a:rPr lang="ru-RU" dirty="0"/>
              <a:t> - устным ответам учитель даёт словесную оценку: если очень хорошо - «Умница!», «Молодец!», «Отлично!»,   если есть маленькие недочёты – «Хорошо» и т.д.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87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064896" cy="66693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2800" b="1" dirty="0"/>
              <a:t>"Линеечки" как инструмент небаллированной оценки </a:t>
            </a:r>
            <a:r>
              <a:rPr lang="ru-RU" sz="2800" dirty="0"/>
              <a:t>(Г.А.Цукерман).</a:t>
            </a:r>
            <a:br>
              <a:rPr lang="ru-RU" sz="2800" dirty="0"/>
            </a:br>
            <a:r>
              <a:rPr lang="ru-RU" sz="2800" dirty="0"/>
              <a:t>               Линеечки - это педагогический инструмент оценки и самооценки. Они представляют собой вертикальные отрезки с горизонтальными делениями.</a:t>
            </a:r>
            <a:br>
              <a:rPr lang="ru-RU" sz="2800" dirty="0"/>
            </a:br>
            <a:r>
              <a:rPr lang="ru-RU" sz="2800" dirty="0"/>
              <a:t>  Каждое деление имеет своё значение. Например:</a:t>
            </a:r>
            <a:br>
              <a:rPr lang="ru-RU" sz="2800" dirty="0"/>
            </a:br>
            <a:r>
              <a:rPr lang="ru-RU" sz="2800" b="1" i="1" dirty="0"/>
              <a:t>Верхнее деление</a:t>
            </a:r>
            <a:r>
              <a:rPr lang="ru-RU" sz="2800" dirty="0"/>
              <a:t> – </a:t>
            </a:r>
            <a:r>
              <a:rPr lang="ru-RU" sz="2800" i="1" dirty="0"/>
              <a:t>работа выполнена аккуратно, без ошибок;</a:t>
            </a:r>
            <a:br>
              <a:rPr lang="ru-RU" sz="2800" dirty="0"/>
            </a:br>
            <a:r>
              <a:rPr lang="ru-RU" sz="2800" b="1" i="1" dirty="0"/>
              <a:t>Среднее деление</a:t>
            </a:r>
            <a:r>
              <a:rPr lang="ru-RU" sz="2800" dirty="0"/>
              <a:t> – </a:t>
            </a:r>
            <a:r>
              <a:rPr lang="ru-RU" sz="2800" i="1" dirty="0"/>
              <a:t>работа выполнена аккуратно, но есть 1-2 ошибки или работа выполнена без ошибок, но не аккуратно;</a:t>
            </a:r>
            <a:br>
              <a:rPr lang="ru-RU" sz="2800" dirty="0"/>
            </a:br>
            <a:r>
              <a:rPr lang="ru-RU" sz="2800" b="1" i="1" dirty="0"/>
              <a:t>Нижнее деление</a:t>
            </a:r>
            <a:r>
              <a:rPr lang="ru-RU" sz="2800" dirty="0"/>
              <a:t> – </a:t>
            </a:r>
            <a:r>
              <a:rPr lang="ru-RU" sz="2800" i="1" dirty="0"/>
              <a:t>старался, но допустил более 2 ошибок.</a:t>
            </a:r>
            <a:br>
              <a:rPr lang="ru-RU" sz="2800" dirty="0"/>
            </a:br>
            <a:r>
              <a:rPr lang="ru-RU" sz="2800" dirty="0"/>
              <a:t>       Ученик, оценив работу, ставит крестик около одного из делений.  Обводя крестик, учитель соглашается с учеником, если не соглашается - ставит крестик на другом уровне.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209679"/>
              </p:ext>
            </p:extLst>
          </p:nvPr>
        </p:nvGraphicFramePr>
        <p:xfrm>
          <a:off x="8316416" y="3356992"/>
          <a:ext cx="325120" cy="2969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47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47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23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pPr algn="l"/>
            <a:r>
              <a:rPr lang="ru-RU" sz="3300" b="1" dirty="0"/>
              <a:t>Самооценка</a:t>
            </a:r>
            <a:r>
              <a:rPr lang="ru-RU" sz="3300" dirty="0"/>
              <a:t> с помощью </a:t>
            </a:r>
            <a:r>
              <a:rPr lang="ru-RU" sz="3300" b="1" dirty="0"/>
              <a:t>линеечки </a:t>
            </a:r>
            <a:r>
              <a:rPr lang="ru-RU" sz="3300" dirty="0"/>
              <a:t>может быть двух типов:</a:t>
            </a:r>
            <a:br>
              <a:rPr lang="ru-RU" sz="3300" dirty="0"/>
            </a:br>
            <a:r>
              <a:rPr lang="ru-RU" sz="3300" dirty="0"/>
              <a:t>-</a:t>
            </a:r>
            <a:r>
              <a:rPr lang="ru-RU" sz="3300" i="1" dirty="0"/>
              <a:t> ретроспективная </a:t>
            </a:r>
            <a:r>
              <a:rPr lang="ru-RU" sz="3300" dirty="0"/>
              <a:t>(обращенная в прошлое) и </a:t>
            </a:r>
            <a:r>
              <a:rPr lang="ru-RU" sz="3300" i="1" dirty="0"/>
              <a:t>прогностическая </a:t>
            </a:r>
            <a:r>
              <a:rPr lang="ru-RU" sz="3300" dirty="0"/>
              <a:t>(предсказывающая).</a:t>
            </a:r>
            <a:br>
              <a:rPr lang="ru-RU" dirty="0"/>
            </a:br>
            <a:r>
              <a:rPr lang="ru-RU" sz="3300" b="1" dirty="0"/>
              <a:t>Ретроспективная самооценка </a:t>
            </a:r>
            <a:r>
              <a:rPr lang="ru-RU" sz="2800" dirty="0"/>
              <a:t>- это оценка уже выполненной работы. </a:t>
            </a:r>
            <a:br>
              <a:rPr lang="ru-RU" sz="2800" dirty="0"/>
            </a:br>
            <a:r>
              <a:rPr lang="ru-RU" sz="2800" dirty="0"/>
              <a:t>Она проще, поэтому начинать формировать самооценку следует с нее. </a:t>
            </a:r>
            <a:br>
              <a:rPr lang="ru-RU" sz="2800" dirty="0"/>
            </a:br>
            <a:r>
              <a:rPr lang="ru-RU" sz="2800" dirty="0"/>
              <a:t>И только тогда, когда использование линеечек становится привычной нормой работы класса (не раньше, чем с середины 1 класса), можно переходить к формированию </a:t>
            </a:r>
            <a:r>
              <a:rPr lang="ru-RU" sz="2800" b="1" dirty="0"/>
              <a:t>прогностической </a:t>
            </a:r>
            <a:r>
              <a:rPr lang="ru-RU" sz="2800" dirty="0"/>
              <a:t>самооценки.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75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2068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1 класс. </a:t>
            </a:r>
            <a:br>
              <a:rPr lang="ru-RU" sz="2800" b="1" dirty="0"/>
            </a:br>
            <a:br>
              <a:rPr lang="ru-RU" sz="2800" dirty="0"/>
            </a:br>
            <a:r>
              <a:rPr lang="ru-RU" sz="2800" b="1" dirty="0"/>
              <a:t>1 шаг: </a:t>
            </a:r>
            <a:r>
              <a:rPr lang="ru-RU" sz="2800" dirty="0"/>
              <a:t>ребенок оценивает свою работу после того, как учитель ее проверил, т.е. исправил ошибки. Получив свою тетрадь с исправлениями, но без учительской оценки, ребенок сам себя оценивает по тем шкалам, которые выбирает учитель.</a:t>
            </a:r>
            <a:br>
              <a:rPr lang="ru-RU" sz="2800" dirty="0"/>
            </a:br>
            <a:br>
              <a:rPr lang="ru-RU" sz="2800" dirty="0"/>
            </a:br>
            <a:r>
              <a:rPr lang="ru-RU" sz="2800" b="1" dirty="0"/>
              <a:t>2 шаг: </a:t>
            </a:r>
            <a:r>
              <a:rPr lang="ru-RU" sz="2800" dirty="0"/>
              <a:t>ребенок оценивает себя сам сразу после выполнения до учительской проверки. Такая самооценка стимулирует ученика к самоконтролю.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897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pPr algn="l"/>
            <a:r>
              <a:rPr lang="ru-RU" sz="3300" b="1" dirty="0"/>
              <a:t>Прогностическая</a:t>
            </a:r>
            <a:r>
              <a:rPr lang="ru-RU" sz="3300" dirty="0"/>
              <a:t> самооценка труднее ретроспективной, т.к. является "точкой роста" самой способности младших школьников к оцениванию себя. Предлагается лишь тогда, когда ретроспективная самооценка осознана, адекватна, дифференцирована.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40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3900" dirty="0"/>
              <a:t>При выполнении заданий ученикам предлагается, например, три  линеечки и вместе с классом выбираем, за что будет оцениваться эта работа, и отдельными буквами озаглавливаем линеечки:</a:t>
            </a:r>
            <a:br>
              <a:rPr lang="ru-RU" sz="3900" dirty="0"/>
            </a:br>
            <a:r>
              <a:rPr lang="ru-RU" sz="3900" dirty="0"/>
              <a:t>К - красиво, П - правильно, С - старался, З - завтра тоже хочу и т.д.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34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 </a:t>
            </a:r>
            <a:r>
              <a:rPr lang="ru-RU" sz="3900" dirty="0"/>
              <a:t>Предлагаю </a:t>
            </a:r>
            <a:r>
              <a:rPr lang="ru-RU" sz="3900" b="1" dirty="0"/>
              <a:t>алгоритм</a:t>
            </a:r>
            <a:r>
              <a:rPr lang="ru-RU" sz="3900" dirty="0"/>
              <a:t>, позволяющий ученику сознательно и произвольно совершать </a:t>
            </a:r>
            <a:r>
              <a:rPr lang="ru-RU" sz="3900" b="1" dirty="0"/>
              <a:t>действия</a:t>
            </a:r>
            <a:r>
              <a:rPr lang="ru-RU" sz="3900" dirty="0"/>
              <a:t> и объективно </a:t>
            </a:r>
            <a:r>
              <a:rPr lang="ru-RU" sz="3900" b="1" dirty="0"/>
              <a:t>анализировать</a:t>
            </a:r>
            <a:r>
              <a:rPr lang="ru-RU" sz="3900" dirty="0"/>
              <a:t> свою деятельность:</a:t>
            </a:r>
            <a:br>
              <a:rPr lang="ru-RU" sz="3900" dirty="0"/>
            </a:br>
            <a:r>
              <a:rPr lang="ru-RU" sz="3900" dirty="0"/>
              <a:t>1.Цель моей работы …</a:t>
            </a:r>
            <a:br>
              <a:rPr lang="ru-RU" sz="3900" dirty="0"/>
            </a:br>
            <a:r>
              <a:rPr lang="ru-RU" sz="3900" dirty="0"/>
              <a:t>2.Составляю план своей работы …</a:t>
            </a:r>
            <a:br>
              <a:rPr lang="ru-RU" sz="3900" dirty="0"/>
            </a:br>
            <a:r>
              <a:rPr lang="ru-RU" sz="3900" dirty="0"/>
              <a:t>3.Выполняю …</a:t>
            </a:r>
            <a:br>
              <a:rPr lang="ru-RU" sz="3900" dirty="0"/>
            </a:br>
            <a:r>
              <a:rPr lang="ru-RU" sz="3900" dirty="0"/>
              <a:t>4.Проверяю …</a:t>
            </a:r>
            <a:br>
              <a:rPr lang="ru-RU" sz="3900" dirty="0"/>
            </a:br>
            <a:r>
              <a:rPr lang="ru-RU" sz="3900" dirty="0"/>
              <a:t>5.Оцениваю …</a:t>
            </a:r>
          </a:p>
        </p:txBody>
      </p:sp>
    </p:spTree>
    <p:extLst>
      <p:ext uri="{BB962C8B-B14F-4D97-AF65-F5344CB8AC3E}">
        <p14:creationId xmlns:p14="http://schemas.microsoft.com/office/powerpoint/2010/main" val="1327554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нс\Desktop\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" y="188640"/>
            <a:ext cx="4706820" cy="64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Desktop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39" y="188640"/>
            <a:ext cx="430035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52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нс\Desktop\IMG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95"/>
            <a:ext cx="4914307" cy="67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днс\Desktop\IMG_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61" y="138176"/>
            <a:ext cx="4840339" cy="664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6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552728"/>
          </a:xfrm>
        </p:spPr>
        <p:txBody>
          <a:bodyPr>
            <a:normAutofit fontScale="90000"/>
          </a:bodyPr>
          <a:lstStyle/>
          <a:p>
            <a:pPr algn="l">
              <a:spcAft>
                <a:spcPts val="1000"/>
              </a:spcAft>
            </a:pPr>
            <a:r>
              <a:rPr lang="ru-RU" sz="3900" b="1" dirty="0">
                <a:ea typeface="Calibri"/>
                <a:cs typeface="Times New Roman"/>
              </a:rPr>
              <a:t>Оценки не совпали:</a:t>
            </a:r>
            <a:br>
              <a:rPr lang="ru-RU" sz="3900" b="1" dirty="0">
                <a:ea typeface="Calibri"/>
                <a:cs typeface="Times New Roman"/>
              </a:rPr>
            </a:br>
            <a:r>
              <a:rPr lang="ru-RU" sz="3900" b="1" dirty="0">
                <a:ea typeface="Calibri"/>
                <a:cs typeface="Times New Roman"/>
              </a:rPr>
              <a:t>Оценки совпали: </a:t>
            </a:r>
            <a:br>
              <a:rPr lang="ru-RU" dirty="0">
                <a:ea typeface="Calibri"/>
                <a:cs typeface="Times New Roman"/>
              </a:rPr>
            </a:br>
            <a:br>
              <a:rPr lang="ru-RU" dirty="0">
                <a:ea typeface="Calibri"/>
                <a:cs typeface="Times New Roman"/>
              </a:rPr>
            </a:br>
            <a:r>
              <a:rPr lang="ru-RU" sz="3900" dirty="0">
                <a:ea typeface="Calibri"/>
                <a:cs typeface="Times New Roman"/>
              </a:rPr>
              <a:t>Получая тетрадь, ученик смотрит, где находится крестик учителя, есть расхождения в оценке, завысил или занизил он свою оценку, адекватно или неадекватно оценил себя.</a:t>
            </a:r>
            <a:r>
              <a:rPr lang="ru-RU" sz="3900" b="1" dirty="0">
                <a:ea typeface="Calibri"/>
                <a:cs typeface="Times New Roman"/>
              </a:rPr>
              <a:t> </a:t>
            </a:r>
            <a:br>
              <a:rPr lang="ru-RU" sz="3900" b="1" dirty="0">
                <a:ea typeface="Calibri"/>
                <a:cs typeface="Times New Roman"/>
              </a:rPr>
            </a:br>
            <a:r>
              <a:rPr lang="ru-RU" sz="3900" b="1" dirty="0">
                <a:ea typeface="Calibri"/>
                <a:cs typeface="Times New Roman"/>
              </a:rPr>
              <a:t>Несовпадение оценок </a:t>
            </a:r>
            <a:r>
              <a:rPr lang="ru-RU" sz="3900" dirty="0">
                <a:ea typeface="Calibri"/>
                <a:cs typeface="Times New Roman"/>
              </a:rPr>
              <a:t>– повод для рефлексии, которая влечет за собой вывод, какое умение требует доработки. </a:t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9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Autofit/>
          </a:bodyPr>
          <a:lstStyle/>
          <a:p>
            <a:pPr algn="l"/>
            <a:r>
              <a:rPr lang="ru-RU" sz="3000" dirty="0"/>
              <a:t>Уровень достижения конкретных предметных и метапредметных  результатов отслеживается с помощью </a:t>
            </a:r>
            <a:r>
              <a:rPr lang="ru-RU" sz="3000" b="1" i="1" dirty="0"/>
              <a:t>«листов учебных достижений»</a:t>
            </a:r>
            <a:r>
              <a:rPr lang="ru-RU" sz="3000" dirty="0"/>
              <a:t>. </a:t>
            </a:r>
            <a:br>
              <a:rPr lang="ru-RU" sz="3000" dirty="0"/>
            </a:br>
            <a:br>
              <a:rPr lang="ru-RU" sz="3000" dirty="0"/>
            </a:br>
            <a:r>
              <a:rPr lang="ru-RU" sz="3000" b="1" dirty="0"/>
              <a:t>Цель: </a:t>
            </a:r>
            <a:r>
              <a:rPr lang="ru-RU" sz="3000" dirty="0"/>
              <a:t>отследить динамику продвижения учащихся в достижении предметных и метапредметных  результатов.   </a:t>
            </a:r>
            <a:br>
              <a:rPr lang="ru-RU" sz="3000" dirty="0"/>
            </a:br>
            <a:r>
              <a:rPr lang="ru-RU" sz="3000" dirty="0"/>
              <a:t>При создании данных листов учитываются программа и требования к обязательному минимуму содержания образования. </a:t>
            </a:r>
            <a:r>
              <a:rPr lang="ru-RU" sz="3000" b="1" dirty="0"/>
              <a:t>Заполняется</a:t>
            </a:r>
            <a:r>
              <a:rPr lang="ru-RU" sz="3000" dirty="0"/>
              <a:t> после проведения самостоятельных и контрольных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2480056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73616" cy="475252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/>
              <a:t>Основной функцией </a:t>
            </a:r>
            <a:r>
              <a:rPr lang="ru-RU" sz="3100" dirty="0"/>
              <a:t>самооценки и самоконтроля на начальном этапе обучения является </a:t>
            </a:r>
            <a:r>
              <a:rPr lang="ru-RU" sz="3100" b="1" dirty="0"/>
              <a:t>определение</a:t>
            </a:r>
            <a:r>
              <a:rPr lang="ru-RU" sz="3100" dirty="0"/>
              <a:t> </a:t>
            </a:r>
            <a:r>
              <a:rPr lang="ru-RU" sz="3100" b="1" dirty="0"/>
              <a:t>учеником</a:t>
            </a:r>
            <a:r>
              <a:rPr lang="ru-RU" sz="3100" dirty="0"/>
              <a:t> </a:t>
            </a:r>
            <a:r>
              <a:rPr lang="ru-RU" sz="3100" b="1" dirty="0"/>
              <a:t>границ своего знания-незнания</a:t>
            </a:r>
            <a:r>
              <a:rPr lang="ru-RU" sz="3100" dirty="0"/>
              <a:t>, своих </a:t>
            </a:r>
            <a:r>
              <a:rPr lang="ru-RU" sz="3100" b="1" dirty="0"/>
              <a:t>потенциальных возможностей</a:t>
            </a:r>
            <a:r>
              <a:rPr lang="ru-RU" sz="3100" dirty="0"/>
              <a:t>, а также</a:t>
            </a:r>
            <a:r>
              <a:rPr lang="ru-RU" sz="3100" b="1" dirty="0"/>
              <a:t> осознание </a:t>
            </a:r>
            <a:r>
              <a:rPr lang="ru-RU" sz="3100" dirty="0"/>
              <a:t>тех </a:t>
            </a:r>
            <a:r>
              <a:rPr lang="ru-RU" sz="3100" b="1" dirty="0"/>
              <a:t>проблем</a:t>
            </a:r>
            <a:r>
              <a:rPr lang="ru-RU" sz="3100" dirty="0"/>
              <a:t>, которые еще предстоит решить в ходе осуществления учебной деятельности.</a:t>
            </a:r>
            <a:br>
              <a:rPr lang="ru-RU" sz="3100" dirty="0"/>
            </a:br>
            <a:r>
              <a:rPr lang="ru-RU" sz="3100" b="1" dirty="0"/>
              <a:t>Конечная цель </a:t>
            </a:r>
            <a:r>
              <a:rPr lang="ru-RU" sz="3100" dirty="0"/>
              <a:t>обучения - формирование у учащихся </a:t>
            </a:r>
            <a:r>
              <a:rPr lang="ru-RU" sz="3100" b="1" dirty="0"/>
              <a:t>адекватной самооценки </a:t>
            </a:r>
            <a:r>
              <a:rPr lang="ru-RU" sz="3100" dirty="0"/>
              <a:t>и развитие учебной самостоятельности в осуществлении контрольно-оценочной деятельности.</a:t>
            </a:r>
            <a:br>
              <a:rPr lang="ru-RU" dirty="0"/>
            </a:br>
            <a:br>
              <a:rPr lang="ru-RU" sz="3000" dirty="0"/>
            </a:br>
            <a:r>
              <a:rPr lang="ru-RU" sz="3000" dirty="0"/>
              <a:t>                         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1993"/>
              </p:ext>
            </p:extLst>
          </p:nvPr>
        </p:nvGraphicFramePr>
        <p:xfrm>
          <a:off x="1115616" y="5013176"/>
          <a:ext cx="676875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6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Адекватно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Завышена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Занижена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87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237312"/>
          </a:xfrm>
        </p:spPr>
        <p:txBody>
          <a:bodyPr>
            <a:normAutofit fontScale="90000"/>
          </a:bodyPr>
          <a:lstStyle/>
          <a:p>
            <a:pPr algn="l"/>
            <a:br>
              <a:rPr lang="ru-RU" sz="3900" b="1" dirty="0"/>
            </a:br>
            <a:br>
              <a:rPr lang="ru-RU" sz="3900" b="1" dirty="0"/>
            </a:br>
            <a:br>
              <a:rPr lang="ru-RU" sz="3900" b="1" dirty="0"/>
            </a:br>
            <a:r>
              <a:rPr lang="ru-RU" sz="3900" b="1" dirty="0"/>
              <a:t>Выводы:</a:t>
            </a:r>
            <a:br>
              <a:rPr lang="ru-RU" sz="3900" dirty="0"/>
            </a:br>
            <a:r>
              <a:rPr lang="ru-RU" sz="3900" dirty="0"/>
              <a:t>-За  безотметочным обучением будущее</a:t>
            </a:r>
            <a:br>
              <a:rPr lang="ru-RU" sz="3900" dirty="0"/>
            </a:br>
            <a:r>
              <a:rPr lang="ru-RU" sz="3900" dirty="0"/>
              <a:t>-Происходит реальное развитие оценочных умений</a:t>
            </a:r>
            <a:br>
              <a:rPr lang="ru-RU" sz="3900" dirty="0"/>
            </a:br>
            <a:r>
              <a:rPr lang="ru-RU" sz="3900" dirty="0"/>
              <a:t>-Снижается уровень общей и учебной тревожности</a:t>
            </a:r>
            <a:br>
              <a:rPr lang="ru-RU" sz="3900" dirty="0"/>
            </a:br>
            <a:r>
              <a:rPr lang="ru-RU" sz="3900" dirty="0"/>
              <a:t>-Осуществляется дифференциация   не только по процессу, но и по результату обучения</a:t>
            </a:r>
            <a:br>
              <a:rPr lang="ru-RU" sz="3900" dirty="0"/>
            </a:br>
            <a:r>
              <a:rPr lang="ru-RU" sz="3900" dirty="0"/>
              <a:t>-Система оценивания позволяет увидеть достижения ученика в   сравнении с самим собой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150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03747"/>
            <a:ext cx="8229600" cy="6034682"/>
          </a:xfrm>
        </p:spPr>
        <p:txBody>
          <a:bodyPr>
            <a:normAutofit fontScale="90000"/>
          </a:bodyPr>
          <a:lstStyle/>
          <a:p>
            <a:pPr algn="l"/>
            <a:r>
              <a:rPr lang="ru-RU" sz="3900" b="1" dirty="0"/>
              <a:t>Проблемы:</a:t>
            </a:r>
            <a:br>
              <a:rPr lang="ru-RU" sz="3900" dirty="0"/>
            </a:br>
            <a:r>
              <a:rPr lang="ru-RU" sz="3900" dirty="0"/>
              <a:t>-Продолжается поиск форм отслеживания результатов достижений учащихся</a:t>
            </a:r>
            <a:br>
              <a:rPr lang="ru-RU" sz="3900" dirty="0"/>
            </a:br>
            <a:r>
              <a:rPr lang="ru-RU" sz="3900" dirty="0"/>
              <a:t>-Необходимо разработать критерии оценивания учащихся по труду, литературному чтению</a:t>
            </a:r>
            <a:br>
              <a:rPr lang="ru-RU" sz="3900" dirty="0"/>
            </a:br>
            <a:r>
              <a:rPr lang="ru-RU" sz="3900" dirty="0"/>
              <a:t>-Необходимо взаимодействие учителей начальных классов и учителей –предметников в разработке единой системы оценивания по физкультуре, изо, музыке, английскому языку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18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algn="l"/>
            <a:r>
              <a:rPr lang="ru-RU" sz="3500" dirty="0"/>
              <a:t>-Безотметочная система работает не первый год, но стереотипы побороть сложно. Дети приходят в школу за отметками, причём хорошими. </a:t>
            </a:r>
            <a:br>
              <a:rPr lang="ru-RU" sz="3500" dirty="0"/>
            </a:br>
            <a:r>
              <a:rPr lang="ru-RU" sz="3500" dirty="0"/>
              <a:t>-</a:t>
            </a:r>
            <a:r>
              <a:rPr lang="ru-RU" sz="3600" dirty="0"/>
              <a:t>Прежде чем учить детей самооценке, каждому из нас необходимо выучить и внедрить в практику своей работы ПРАВИЛА ОЦЕНОЧНОЙ БЕЗОПАСНОСТИ. </a:t>
            </a:r>
            <a:br>
              <a:rPr lang="ru-RU" sz="3600" dirty="0"/>
            </a:br>
            <a:r>
              <a:rPr lang="ru-RU" sz="3600" dirty="0"/>
              <a:t>-Много проблем для родителей. Часто наблюдается  такое лёгкое отношение к обучению в 1 классе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391174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23"/>
            <a:ext cx="5446167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47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Текущие результаты обучения, фиксирующие продвижение младших школьников в освоении всех умений и навыков, можно заносить в специальный </a:t>
            </a:r>
            <a:r>
              <a:rPr lang="ru-RU" b="1" dirty="0"/>
              <a:t>«Лист индивидуальных достижений», </a:t>
            </a:r>
            <a:r>
              <a:rPr lang="ru-RU" dirty="0"/>
              <a:t>который заводится для каждого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936070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/>
            <a:r>
              <a:rPr lang="ru-RU" sz="3000" dirty="0"/>
              <a:t>Умелое использование «</a:t>
            </a:r>
            <a:r>
              <a:rPr lang="ru-RU" sz="3000" b="1" dirty="0"/>
              <a:t>Листов индивидуальных достижений</a:t>
            </a:r>
            <a:r>
              <a:rPr lang="ru-RU" sz="3000" dirty="0"/>
              <a:t>» предоставляет учителю богатую информацию об индивидуальном развитии каждого ребенка и способствует участию детей в оценке своей собственной работы. </a:t>
            </a:r>
            <a:br>
              <a:rPr lang="ru-RU" sz="3000" dirty="0"/>
            </a:br>
            <a:r>
              <a:rPr lang="ru-RU" sz="3000" dirty="0"/>
              <a:t>Умения оценивать результаты своего труда формируются постепенно на основе  сравнения с образцом, анализа причин ошибок и самостоятельным поиском путей их исправления. Допускается лишь словесная объяснительная оценка.</a:t>
            </a:r>
          </a:p>
        </p:txBody>
      </p:sp>
    </p:spTree>
    <p:extLst>
      <p:ext uri="{BB962C8B-B14F-4D97-AF65-F5344CB8AC3E}">
        <p14:creationId xmlns:p14="http://schemas.microsoft.com/office/powerpoint/2010/main" val="246274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/>
              <a:t>Приемы оценочной деятельности, используемые на уроке при безотметочном обучении: </a:t>
            </a:r>
            <a:br>
              <a:rPr lang="ru-RU" b="1" i="1" dirty="0"/>
            </a:br>
            <a:br>
              <a:rPr lang="ru-RU" dirty="0"/>
            </a:br>
            <a:r>
              <a:rPr lang="ru-RU" b="1" i="1" dirty="0"/>
              <a:t>«Лесенка»</a:t>
            </a:r>
            <a:r>
              <a:rPr lang="ru-RU" dirty="0"/>
              <a:t> </a:t>
            </a:r>
            <a:br>
              <a:rPr lang="ru-RU" dirty="0"/>
            </a:br>
            <a:r>
              <a:rPr lang="ru-RU" b="1" i="1" dirty="0"/>
              <a:t>«Волшебная линеечка»</a:t>
            </a:r>
            <a:r>
              <a:rPr lang="ru-RU" dirty="0"/>
              <a:t> </a:t>
            </a:r>
            <a:br>
              <a:rPr lang="ru-RU" dirty="0"/>
            </a:br>
            <a:r>
              <a:rPr lang="ru-RU" b="1" i="1" dirty="0"/>
              <a:t>«Светофор»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0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547260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i="1" dirty="0"/>
              <a:t>«Лесенка»</a:t>
            </a:r>
            <a:r>
              <a:rPr lang="ru-RU" dirty="0"/>
              <a:t> -  ученики на ступеньках лесенки отмечают как усвоили материал: нижняя ступенька - не понял, вторая ступенька - требуется небольшая помощь или коррекция, верхняя ступенька – ребёнок хорошо усвоил материал и работу может выполнить самостоятельно;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93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9302"/>
            <a:ext cx="8229600" cy="617869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i="1" dirty="0"/>
              <a:t>«Волшебная линеечка»</a:t>
            </a:r>
            <a:r>
              <a:rPr lang="ru-RU" dirty="0"/>
              <a:t> - на полях тетрадей чертят шкалы и отмечают крестиком, на каком уровне, по их мнению, выполнена работа. При проверке учитель, если согласен с оценкой ученика, обводит крестик, если   нет, то чертит свой крестик ниже или выше;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866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b="1" i="1" dirty="0"/>
              <a:t>«Светофор»</a:t>
            </a:r>
            <a:r>
              <a:rPr lang="ru-RU" dirty="0"/>
              <a:t> -  оценивание  выполнения  заданий с помощью цветовых сигналов: </a:t>
            </a: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красный – я умею сам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>
                <a:solidFill>
                  <a:srgbClr val="FFC000"/>
                </a:solidFill>
              </a:rPr>
              <a:t>жёлтый – я умею, но не уверен, </a:t>
            </a:r>
            <a:r>
              <a:rPr lang="ru-RU" dirty="0">
                <a:solidFill>
                  <a:srgbClr val="00B050"/>
                </a:solidFill>
              </a:rPr>
              <a:t>зелёный – нужна помощь.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959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24744"/>
            <a:ext cx="8784976" cy="64807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300" b="1" dirty="0"/>
              <a:t>«Светофор » </a:t>
            </a:r>
            <a:br>
              <a:rPr lang="ru-RU" sz="2200" dirty="0"/>
            </a:br>
            <a:r>
              <a:rPr lang="ru-RU" sz="2800" dirty="0"/>
              <a:t>Вместо оценочной шкалы можно ввести, предварительно оговорив с детьми, трехцветный индикатор: </a:t>
            </a:r>
            <a:r>
              <a:rPr lang="ru-RU" sz="2800" dirty="0">
                <a:solidFill>
                  <a:srgbClr val="00B050"/>
                </a:solidFill>
              </a:rPr>
              <a:t>зеленый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C000"/>
                </a:solidFill>
              </a:rPr>
              <a:t>желтый</a:t>
            </a:r>
            <a:r>
              <a:rPr lang="ru-RU" sz="2800" dirty="0"/>
              <a:t> и </a:t>
            </a:r>
            <a:r>
              <a:rPr lang="ru-RU" sz="2800" dirty="0">
                <a:solidFill>
                  <a:srgbClr val="FF0000"/>
                </a:solidFill>
              </a:rPr>
              <a:t>красный</a:t>
            </a:r>
            <a:r>
              <a:rPr lang="ru-RU" sz="2800" dirty="0"/>
              <a:t>, то есть, цвета светофора.  </a:t>
            </a:r>
            <a:br>
              <a:rPr lang="ru-RU" sz="2200" dirty="0"/>
            </a:br>
            <a:r>
              <a:rPr lang="ru-RU" sz="2800" dirty="0">
                <a:solidFill>
                  <a:srgbClr val="00B050"/>
                </a:solidFill>
              </a:rPr>
              <a:t>- Зеленый цвет обозначает, что задание выполнено правильно, без ошибок, и ученик может двигаться дальше, то есть переходить к заданию более высокого уровня. 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  «Я все хорошо выполнил и могу идти дальше».</a:t>
            </a:r>
            <a:br>
              <a:rPr lang="ru-RU" sz="2200" dirty="0">
                <a:solidFill>
                  <a:srgbClr val="00B050"/>
                </a:solidFill>
              </a:rPr>
            </a:br>
            <a:r>
              <a:rPr lang="ru-RU" sz="2200" dirty="0"/>
              <a:t> </a:t>
            </a:r>
            <a:r>
              <a:rPr lang="ru-RU" sz="2800" dirty="0">
                <a:solidFill>
                  <a:srgbClr val="FFC000"/>
                </a:solidFill>
              </a:rPr>
              <a:t>- Желтый цвет означает, что задание выполнено с 1-2 ошибками. Это значит, что ученику нужно вернуться к данной теме, данному виду заданий и постараться выполнить без ошибок. </a:t>
            </a:r>
            <a:br>
              <a:rPr lang="ru-RU" sz="2800" dirty="0">
                <a:solidFill>
                  <a:srgbClr val="FFC000"/>
                </a:solidFill>
              </a:rPr>
            </a:br>
            <a:r>
              <a:rPr lang="ru-RU" sz="2800" dirty="0">
                <a:solidFill>
                  <a:srgbClr val="FFC000"/>
                </a:solidFill>
              </a:rPr>
              <a:t> «Я все хорошо понял, но мне надо быть более внимательным и переделать без ошибок».</a:t>
            </a:r>
            <a:br>
              <a:rPr lang="ru-RU" sz="2200" dirty="0">
                <a:solidFill>
                  <a:srgbClr val="FFC000"/>
                </a:solidFill>
              </a:rPr>
            </a:br>
            <a:r>
              <a:rPr lang="ru-RU" sz="2200" dirty="0"/>
              <a:t> </a:t>
            </a:r>
            <a:r>
              <a:rPr lang="ru-RU" sz="2800" dirty="0">
                <a:solidFill>
                  <a:srgbClr val="FF0000"/>
                </a:solidFill>
              </a:rPr>
              <a:t>- Красный цвет означает, что задание выполнено с тремя и более ошибками. Этот ученик не усвоил проверяемую тему, ему следует заново изучить материал.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«Мне нужно еще раз все повторить».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83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1207</Words>
  <Application>Microsoft Office PowerPoint</Application>
  <PresentationFormat>Экран (4:3)</PresentationFormat>
  <Paragraphs>37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Calibri</vt:lpstr>
      <vt:lpstr>Constantia</vt:lpstr>
      <vt:lpstr>Times New Roman</vt:lpstr>
      <vt:lpstr>Wingdings 2</vt:lpstr>
      <vt:lpstr>Поток</vt:lpstr>
      <vt:lpstr>Безотметочная система оценивания </vt:lpstr>
      <vt:lpstr>Уровень достижения конкретных предметных и метапредметных  результатов отслеживается с помощью «листов учебных достижений».   Цель: отследить динамику продвижения учащихся в достижении предметных и метапредметных  результатов.    При создании данных листов учитываются программа и требования к обязательному минимуму содержания образования. Заполняется после проведения самостоятельных и контрольных работ. </vt:lpstr>
      <vt:lpstr>Текущие результаты обучения, фиксирующие продвижение младших школьников в освоении всех умений и навыков, можно заносить в специальный «Лист индивидуальных достижений», который заводится для каждого ребенка.</vt:lpstr>
      <vt:lpstr>Умелое использование «Листов индивидуальных достижений» предоставляет учителю богатую информацию об индивидуальном развитии каждого ребенка и способствует участию детей в оценке своей собственной работы.  Умения оценивать результаты своего труда формируются постепенно на основе  сравнения с образцом, анализа причин ошибок и самостоятельным поиском путей их исправления. Допускается лишь словесная объяснительная оценка.</vt:lpstr>
      <vt:lpstr>Приемы оценочной деятельности, используемые на уроке при безотметочном обучении:   «Лесенка»  «Волшебная линеечка»  «Светофор» </vt:lpstr>
      <vt:lpstr>«Лесенка» -  ученики на ступеньках лесенки отмечают как усвоили материал: нижняя ступенька - не понял, вторая ступенька - требуется небольшая помощь или коррекция, верхняя ступенька – ребёнок хорошо усвоил материал и работу может выполнить самостоятельно; </vt:lpstr>
      <vt:lpstr>«Волшебная линеечка» - на полях тетрадей чертят шкалы и отмечают крестиком, на каком уровне, по их мнению, выполнена работа. При проверке учитель, если согласен с оценкой ученика, обводит крестик, если   нет, то чертит свой крестик ниже или выше; </vt:lpstr>
      <vt:lpstr>«Светофор» -  оценивание  выполнения  заданий с помощью цветовых сигналов:  красный – я умею сам, жёлтый – я умею, но не уверен, зелёный – нужна помощь. </vt:lpstr>
      <vt:lpstr>«Светофор »  Вместо оценочной шкалы можно ввести, предварительно оговорив с детьми, трехцветный индикатор: зеленый, желтый и красный, то есть, цвета светофора.   - Зеленый цвет обозначает, что задание выполнено правильно, без ошибок, и ученик может двигаться дальше, то есть переходить к заданию более высокого уровня.    «Я все хорошо выполнил и могу идти дальше».  - Желтый цвет означает, что задание выполнено с 1-2 ошибками. Это значит, что ученику нужно вернуться к данной теме, данному виду заданий и постараться выполнить без ошибок.   «Я все хорошо понял, но мне надо быть более внимательным и переделать без ошибок».  - Красный цвет означает, что задание выполнено с тремя и более ошибками. Этот ученик не усвоил проверяемую тему, ему следует заново изучить материал.  «Мне нужно еще раз все повторить».  </vt:lpstr>
      <vt:lpstr>Допускается словесное оценивание - устным ответам учитель даёт словесную оценку: если очень хорошо - «Умница!», «Молодец!», «Отлично!»,   если есть маленькие недочёты – «Хорошо» и т.д. </vt:lpstr>
      <vt:lpstr>"Линеечки" как инструмент небаллированной оценки (Г.А.Цукерман).                Линеечки - это педагогический инструмент оценки и самооценки. Они представляют собой вертикальные отрезки с горизонтальными делениями.   Каждое деление имеет своё значение. Например: Верхнее деление – работа выполнена аккуратно, без ошибок; Среднее деление – работа выполнена аккуратно, но есть 1-2 ошибки или работа выполнена без ошибок, но не аккуратно; Нижнее деление – старался, но допустил более 2 ошибок.        Ученик, оценив работу, ставит крестик около одного из делений.  Обводя крестик, учитель соглашается с учеником, если не соглашается - ставит крестик на другом уровне. </vt:lpstr>
      <vt:lpstr>Самооценка с помощью линеечки может быть двух типов: - ретроспективная (обращенная в прошлое) и прогностическая (предсказывающая). Ретроспективная самооценка - это оценка уже выполненной работы.  Она проще, поэтому начинать формировать самооценку следует с нее.  И только тогда, когда использование линеечек становится привычной нормой работы класса (не раньше, чем с середины 1 класса), можно переходить к формированию прогностической самооценки. </vt:lpstr>
      <vt:lpstr>1 класс.   1 шаг: ребенок оценивает свою работу после того, как учитель ее проверил, т.е. исправил ошибки. Получив свою тетрадь с исправлениями, но без учительской оценки, ребенок сам себя оценивает по тем шкалам, которые выбирает учитель.  2 шаг: ребенок оценивает себя сам сразу после выполнения до учительской проверки. Такая самооценка стимулирует ученика к самоконтролю. </vt:lpstr>
      <vt:lpstr>Прогностическая самооценка труднее ретроспективной, т.к. является "точкой роста" самой способности младших школьников к оцениванию себя. Предлагается лишь тогда, когда ретроспективная самооценка осознана, адекватна, дифференцирована. </vt:lpstr>
      <vt:lpstr>При выполнении заданий ученикам предлагается, например, три  линеечки и вместе с классом выбираем, за что будет оцениваться эта работа, и отдельными буквами озаглавливаем линеечки: К - красиво, П - правильно, С - старался, З - завтра тоже хочу и т.д. </vt:lpstr>
      <vt:lpstr> Предлагаю алгоритм, позволяющий ученику сознательно и произвольно совершать действия и объективно анализировать свою деятельность: 1.Цель моей работы … 2.Составляю план своей работы … 3.Выполняю … 4.Проверяю … 5.Оцениваю …</vt:lpstr>
      <vt:lpstr>Презентация PowerPoint</vt:lpstr>
      <vt:lpstr>Презентация PowerPoint</vt:lpstr>
      <vt:lpstr>Оценки не совпали: Оценки совпали:   Получая тетрадь, ученик смотрит, где находится крестик учителя, есть расхождения в оценке, завысил или занизил он свою оценку, адекватно или неадекватно оценил себя.  Несовпадение оценок – повод для рефлексии, которая влечет за собой вывод, какое умение требует доработки.  </vt:lpstr>
      <vt:lpstr>Основной функцией самооценки и самоконтроля на начальном этапе обучения является определение учеником границ своего знания-незнания, своих потенциальных возможностей, а также осознание тех проблем, которые еще предстоит решить в ходе осуществления учебной деятельности. Конечная цель обучения - формирование у учащихся адекватной самооценки и развитие учебной самостоятельности в осуществлении контрольно-оценочной деятельности.                            </vt:lpstr>
      <vt:lpstr>   Выводы: -За  безотметочным обучением будущее -Происходит реальное развитие оценочных умений -Снижается уровень общей и учебной тревожности -Осуществляется дифференциация   не только по процессу, но и по результату обучения -Система оценивания позволяет увидеть достижения ученика в   сравнении с самим собой </vt:lpstr>
      <vt:lpstr>Проблемы: -Продолжается поиск форм отслеживания результатов достижений учащихся -Необходимо разработать критерии оценивания учащихся по труду, литературному чтению -Необходимо взаимодействие учителей начальных классов и учителей –предметников в разработке единой системы оценивания по физкультуре, изо, музыке, английскому языку </vt:lpstr>
      <vt:lpstr>-Безотметочная система работает не первый год, но стереотипы побороть сложно. Дети приходят в школу за отметками, причём хорошими.  -Прежде чем учить детей самооценке, каждому из нас необходимо выучить и внедрить в практику своей работы ПРАВИЛА ОЦЕНОЧНОЙ БЕЗОПАСНОСТИ.  -Много проблем для родителей. Часто наблюдается  такое лёгкое отношение к обучению в 1 классе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Линеечки </dc:title>
  <dc:creator>Иван</dc:creator>
  <cp:lastModifiedBy>1</cp:lastModifiedBy>
  <cp:revision>22</cp:revision>
  <dcterms:created xsi:type="dcterms:W3CDTF">2012-04-21T08:09:12Z</dcterms:created>
  <dcterms:modified xsi:type="dcterms:W3CDTF">2025-11-12T15:14:45Z</dcterms:modified>
</cp:coreProperties>
</file>