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4" r:id="rId4"/>
    <p:sldId id="275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B1B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559" autoAdjust="0"/>
    <p:restoredTop sz="84589" autoAdjust="0"/>
  </p:normalViewPr>
  <p:slideViewPr>
    <p:cSldViewPr>
      <p:cViewPr varScale="1">
        <p:scale>
          <a:sx n="97" d="100"/>
          <a:sy n="97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366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</a:defRPr>
            </a:lvl1pPr>
          </a:lstStyle>
          <a:p>
            <a:pPr>
              <a:defRPr/>
            </a:pPr>
            <a:fld id="{C5674CC0-77C4-456D-A0CC-F7CDDDCB6EC2}" type="datetimeFigureOut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</a:defRPr>
            </a:lvl1pPr>
          </a:lstStyle>
          <a:p>
            <a:pPr>
              <a:defRPr/>
            </a:pPr>
            <a:fld id="{E9FD55E5-E903-4999-BA9F-F94025795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91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F4E831-C46C-4487-A2F7-B140FA0D6E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D55E5-E903-4999-BA9F-F9402579578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7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D68D-5E3F-4252-9DD6-57502E6A92A4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AB8D-1249-4986-886B-FA9011CA4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B23E-B639-4058-AA1E-C43AF5DFACA2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635B-A45E-43FD-971D-3B8BC9C9C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8577-D643-4E0C-99A7-4107A58179BE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3505-F354-4F59-BBAC-024D1C2E1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DF13-E897-462D-B308-CD00A9141785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3E24-4ED8-495A-AF72-F4732C860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8B76-AC7C-4B39-A088-7DD51FA64A1E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5264-F289-485F-A1EA-D331DB1EE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80F4-C3C7-4556-8A37-7D372A1B2DCA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73B0-D316-4CD6-ABA9-D41FCF940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3E29-C751-4B72-B507-2E3807C004F6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0BD0-5A75-4540-B1E0-552C2CC37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A0B2-F93B-49C6-A270-82DE83916C9F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D03C-2E61-454F-94A6-5A54C02D8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B12E-E8F2-41FF-8190-4511F4306AFC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5B52-9D6B-4FCC-A678-15CA5A106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F322-1BBA-4464-B701-B40511F6D8B4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E052-7598-41A1-BF5D-720A99C1C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0ED2-502C-4836-9319-D1EAB49704DF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92F3-BA7A-4D73-961B-EC3192772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8405FFD-21D7-4CD9-8F96-8E3343EBAF50}" type="datetime1">
              <a:rPr lang="ru-RU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71F46-E657-47F7-A637-DB8B5B3FB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23850" y="4292600"/>
            <a:ext cx="4608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Заголовок 1"/>
          <p:cNvSpPr>
            <a:spLocks/>
          </p:cNvSpPr>
          <p:nvPr/>
        </p:nvSpPr>
        <p:spPr bwMode="auto">
          <a:xfrm>
            <a:off x="1043608" y="116632"/>
            <a:ext cx="73421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Трудовое воспитание в ДОУ</a:t>
            </a:r>
            <a:r>
              <a:rPr lang="ru-RU" sz="7200" b="1" dirty="0">
                <a:solidFill>
                  <a:schemeClr val="bg1"/>
                </a:solidFill>
                <a:effectLst/>
                <a:latin typeface="Calibri" pitchFamily="34" charset="0"/>
              </a:rPr>
              <a:t/>
            </a:r>
            <a:br>
              <a:rPr lang="ru-RU" sz="7200" b="1" dirty="0">
                <a:solidFill>
                  <a:schemeClr val="bg1"/>
                </a:solidFill>
                <a:effectLst/>
                <a:latin typeface="Calibri" pitchFamily="34" charset="0"/>
              </a:rPr>
            </a:br>
            <a:endParaRPr lang="ru-RU" sz="72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808312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" y="1772816"/>
            <a:ext cx="2304256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3429000"/>
            <a:ext cx="3024658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1. Подготовительный этап: </a:t>
            </a:r>
            <a:r>
              <a:rPr lang="ru-RU" sz="2000" dirty="0"/>
              <a:t>определение целей и задач, разработка плана мероприятий, подбор наглядных пособий и оборудования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2. Основной этап: </a:t>
            </a:r>
            <a:r>
              <a:rPr lang="ru-RU" sz="2000" dirty="0"/>
              <a:t>проведение запланированных мероприятий, наблюдение за детьми, оценка результатов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3. Заключительный этап: </a:t>
            </a:r>
            <a:r>
              <a:rPr lang="ru-RU" sz="2000" dirty="0"/>
              <a:t>подведение итогов, оформление фотовыставок, создание альбомов с результатами труда детей.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1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Формы организации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Игры-занятия («Кто быстрее соберёт игрушки?»).</a:t>
            </a:r>
          </a:p>
          <a:p>
            <a:r>
              <a:rPr lang="ru-RU" dirty="0" smtClean="0"/>
              <a:t> </a:t>
            </a:r>
            <a:r>
              <a:rPr lang="ru-RU" dirty="0"/>
              <a:t>Практические занятия («Поможем повару»).</a:t>
            </a:r>
          </a:p>
          <a:p>
            <a:r>
              <a:rPr lang="ru-RU" dirty="0" smtClean="0"/>
              <a:t> </a:t>
            </a:r>
            <a:r>
              <a:rPr lang="ru-RU" dirty="0"/>
              <a:t>Творческие мастерские («Делаем кормушки для птиц»).</a:t>
            </a:r>
          </a:p>
          <a:p>
            <a:r>
              <a:rPr lang="ru-RU" dirty="0" smtClean="0"/>
              <a:t> </a:t>
            </a:r>
            <a:r>
              <a:rPr lang="ru-RU" dirty="0"/>
              <a:t>Экскурсии и наблюдения («Посмотрим, как рас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Оценка эффективности: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Оцениваются изменения в поведении детей, уровень овладения трудовыми навыками, отношение к труду и желание самостоятельно выполнять задания.</a:t>
            </a:r>
          </a:p>
          <a:p>
            <a:endParaRPr lang="ru-RU" dirty="0"/>
          </a:p>
          <a:p>
            <a:r>
              <a:rPr lang="ru-RU" dirty="0"/>
              <a:t>Такой проект позволит создать благоприятные условия для всестороннего развития ребенка и подготовки его к самостоятельной жизни.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5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6E44B-C4AD-4D23-B86D-D6FA6B6D1A1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75656" y="4941168"/>
            <a:ext cx="65924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FF1414"/>
              </a:solidFill>
              <a:effectLst/>
            </a:endParaRPr>
          </a:p>
          <a:p>
            <a:pPr algn="ctr"/>
            <a:r>
              <a:rPr lang="ru-RU" sz="3600" b="1" i="1" dirty="0" smtClean="0">
                <a:solidFill>
                  <a:srgbClr val="FF1414"/>
                </a:solidFill>
                <a:effectLst/>
              </a:rPr>
              <a:t>Спасибо </a:t>
            </a:r>
            <a:r>
              <a:rPr lang="ru-RU" sz="3600" b="1" i="1" dirty="0">
                <a:solidFill>
                  <a:srgbClr val="FF1414"/>
                </a:solidFill>
                <a:effectLst/>
              </a:rPr>
              <a:t>за внимание!</a:t>
            </a:r>
            <a:endParaRPr lang="ru-RU" sz="3600" b="1" dirty="0">
              <a:solidFill>
                <a:srgbClr val="FF1414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20688"/>
            <a:ext cx="770485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588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>
                <a:solidFill>
                  <a:srgbClr val="FF0000"/>
                </a:solidFill>
              </a:rPr>
              <a:t>Трудолюбие —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это прежде всего сфера эмоциональной жизни детей. Ребёнок стремится работать тогда, когда труд даёт ему радость».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07669" y="3429000"/>
            <a:ext cx="4752975" cy="27352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245-FB82-4C8E-985B-1D046C939C08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Содержимое 2"/>
          <p:cNvSpPr>
            <a:spLocks/>
          </p:cNvSpPr>
          <p:nvPr/>
        </p:nvSpPr>
        <p:spPr bwMode="auto">
          <a:xfrm>
            <a:off x="468313" y="1412875"/>
            <a:ext cx="4752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effectLst/>
                <a:latin typeface="Calibri" pitchFamily="34" charset="0"/>
              </a:rPr>
              <a:t>           </a:t>
            </a:r>
            <a:endParaRPr lang="ru-RU" sz="2000" dirty="0">
              <a:effectLst/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116965"/>
            <a:ext cx="82184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     В.А</a:t>
            </a:r>
            <a:r>
              <a:rPr lang="ru-RU" sz="2400" dirty="0"/>
              <a:t>.</a:t>
            </a:r>
            <a:r>
              <a:rPr lang="ru-RU" sz="2400" dirty="0" smtClean="0"/>
              <a:t> Сухомлинский.</a:t>
            </a:r>
            <a:endParaRPr lang="ru-RU" sz="2400" dirty="0"/>
          </a:p>
          <a:p>
            <a:pPr algn="ctr"/>
            <a:r>
              <a:rPr lang="ru-RU" dirty="0"/>
              <a:t>                                                                                                                 </a:t>
            </a:r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13160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16932"/>
            <a:ext cx="3024336" cy="3408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00" y="260648"/>
            <a:ext cx="8229600" cy="142617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Проект </a:t>
            </a:r>
            <a:r>
              <a:rPr lang="ru-RU" sz="2000" dirty="0"/>
              <a:t>по трудовому воспитанию в детском саду направлен на формирование трудовых навыков и положительного отношения детей дошкольного возраста к труду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Важно организовать процесс таким образом, чтобы дети воспринимали работу как интересную и значимую деятельность, способствующую развитию самостоятельности, ответственности и коллективизма.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Цель проекта: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dirty="0"/>
              <a:t>Формирование позитивного отношения к труду, развитие необходимых трудовых навыков и качеств личности </a:t>
            </a:r>
            <a:r>
              <a:rPr lang="ru-RU" sz="2800" dirty="0" smtClean="0"/>
              <a:t>воспитанников </a:t>
            </a:r>
            <a:r>
              <a:rPr lang="ru-RU" sz="2800" dirty="0"/>
              <a:t>детского сада.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3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Задачи проекта: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1. Воспитание уважительного отношения к результатам труда взрослых и сверстников.</a:t>
            </a:r>
          </a:p>
          <a:p>
            <a:pPr marL="0" indent="0">
              <a:buNone/>
            </a:pPr>
            <a:r>
              <a:rPr lang="ru-RU" sz="2000" dirty="0"/>
              <a:t>2. Развитие интереса к различным видам трудовой деятельности.</a:t>
            </a:r>
          </a:p>
          <a:p>
            <a:pPr marL="0" indent="0">
              <a:buNone/>
            </a:pPr>
            <a:r>
              <a:rPr lang="ru-RU" sz="2000" dirty="0"/>
              <a:t>3. Формирование элементарных представлений о профессиях и видах труда.</a:t>
            </a:r>
          </a:p>
          <a:p>
            <a:pPr marL="0" indent="0">
              <a:buNone/>
            </a:pPr>
            <a:r>
              <a:rPr lang="ru-RU" sz="2000" dirty="0"/>
              <a:t>4. Обучение основным приемам самообслуживания и помощи другим детям.</a:t>
            </a:r>
          </a:p>
          <a:p>
            <a:pPr marL="0" indent="0">
              <a:buNone/>
            </a:pPr>
            <a:r>
              <a:rPr lang="ru-RU" sz="2000" dirty="0"/>
              <a:t>5. Стимулирование творческого подхода к выполнению заданий.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3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Виды труда  дошкольников: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6AAC6-BA5E-4EF9-AEAB-B26F0C2430E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48171"/>
            <a:ext cx="81741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Труд детей в детском саду многообразен, это позволяет поддержать у них интерес к трудовой деятельности, осуществить их всестороннее развитие.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48880"/>
            <a:ext cx="7668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Различают </a:t>
            </a:r>
            <a:r>
              <a:rPr lang="ru-RU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четыре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основных     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вида детского труда:</a:t>
            </a:r>
          </a:p>
          <a:p>
            <a:endParaRPr lang="ru-RU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>
                <a:solidFill>
                  <a:srgbClr val="00B0F0"/>
                </a:solidFill>
              </a:rPr>
              <a:t>1.Самообслуживание.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2.Трудовая </a:t>
            </a:r>
            <a:r>
              <a:rPr lang="ru-RU" sz="2000" dirty="0">
                <a:solidFill>
                  <a:srgbClr val="00B0F0"/>
                </a:solidFill>
              </a:rPr>
              <a:t>помощь </a:t>
            </a:r>
            <a:r>
              <a:rPr lang="ru-RU" sz="2000" dirty="0" smtClean="0">
                <a:solidFill>
                  <a:srgbClr val="00B0F0"/>
                </a:solidFill>
              </a:rPr>
              <a:t>взрослым.</a:t>
            </a:r>
            <a:endParaRPr lang="ru-RU" sz="2000" dirty="0">
              <a:solidFill>
                <a:srgbClr val="00B0F0"/>
              </a:solidFill>
            </a:endParaRPr>
          </a:p>
          <a:p>
            <a:r>
              <a:rPr lang="ru-RU" sz="2000" dirty="0" smtClean="0">
                <a:solidFill>
                  <a:srgbClr val="00B0F0"/>
                </a:solidFill>
              </a:rPr>
              <a:t>3.Коллективный труд.</a:t>
            </a:r>
          </a:p>
          <a:p>
            <a:r>
              <a:rPr lang="ru-RU" sz="2000" dirty="0">
                <a:solidFill>
                  <a:srgbClr val="00B0F0"/>
                </a:solidFill>
              </a:rPr>
              <a:t>4. Ознакомление с </a:t>
            </a:r>
            <a:r>
              <a:rPr lang="ru-RU" sz="2000" dirty="0" smtClean="0">
                <a:solidFill>
                  <a:srgbClr val="00B0F0"/>
                </a:solidFill>
              </a:rPr>
              <a:t>профессиями.</a:t>
            </a:r>
            <a:endParaRPr lang="ru-RU" sz="2000" dirty="0">
              <a:solidFill>
                <a:srgbClr val="00B0F0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   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Самообслуживание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Привитие навыков самостоятельного одевания, приема пищи, уборки игрушек.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708920"/>
            <a:ext cx="6019800" cy="36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Трудовая помощь </a:t>
            </a:r>
            <a:r>
              <a:rPr lang="ru-RU" dirty="0" smtClean="0">
                <a:solidFill>
                  <a:srgbClr val="FF0000"/>
                </a:solidFill>
              </a:rPr>
              <a:t>взрослым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527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Участие в подготовке материалов для занятий, сервировке стола, уборке помещения.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2" y="3140969"/>
            <a:ext cx="2753600" cy="2088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9"/>
            <a:ext cx="2520280" cy="15841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08" y="4524213"/>
            <a:ext cx="2808312" cy="18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1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Коллективный </a:t>
            </a:r>
            <a:r>
              <a:rPr lang="ru-RU" dirty="0" smtClean="0">
                <a:solidFill>
                  <a:srgbClr val="FF0000"/>
                </a:solidFill>
              </a:rPr>
              <a:t>труд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6" y="2508113"/>
            <a:ext cx="4752528" cy="308112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92138" y="1547217"/>
            <a:ext cx="5960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совместных проектов по уходу за растениями, созданию поделок, оформлению уголков природы.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0126"/>
            <a:ext cx="2975992" cy="30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Ознакомление с </a:t>
            </a:r>
            <a:r>
              <a:rPr lang="ru-RU" dirty="0" smtClean="0">
                <a:solidFill>
                  <a:srgbClr val="FF0000"/>
                </a:solidFill>
              </a:rPr>
              <a:t>профессиями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Экскурсии на кухню, в медицинский кабинет, встречи с сотрудниками детского сада разных профессий.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FDF13-E897-462D-B308-CD00A9141785}" type="datetime1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3E24-4ED8-495A-AF72-F4732C86096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2636912"/>
            <a:ext cx="644420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3295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здник классический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1240</TotalTime>
  <Words>391</Words>
  <Application>Microsoft Office PowerPoint</Application>
  <PresentationFormat>Экран (4:3)</PresentationFormat>
  <Paragraphs>98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Праздник классический</vt:lpstr>
      <vt:lpstr>Презентация PowerPoint</vt:lpstr>
      <vt:lpstr> «Трудолюбие — это прежде всего сфера эмоциональной жизни детей. Ребёнок стремится работать тогда, когда труд даёт ему радость». </vt:lpstr>
      <vt:lpstr>   Проект по трудовому воспитанию в детском саду направлен на формирование трудовых навыков и положительного отношения детей дошкольного возраста к труду.  Важно организовать процесс таким образом, чтобы дети воспринимали работу как интересную и значимую деятельность, способствующую развитию самостоятельности, ответственности и коллективизма.</vt:lpstr>
      <vt:lpstr>Задачи проекта:</vt:lpstr>
      <vt:lpstr> Виды труда  дошкольников: </vt:lpstr>
      <vt:lpstr>Самообслуживание</vt:lpstr>
      <vt:lpstr>Трудовая помощь взрослым</vt:lpstr>
      <vt:lpstr> Коллективный труд</vt:lpstr>
      <vt:lpstr> Ознакомление с профессиями</vt:lpstr>
      <vt:lpstr>Этапы реализации проекта:</vt:lpstr>
      <vt:lpstr>Формы организации деятельности:</vt:lpstr>
      <vt:lpstr>Оценка эффективности: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цвета  на человека</dc:title>
  <dc:creator>я</dc:creator>
  <dc:description>http://aida.ucoz.ru</dc:description>
  <cp:lastModifiedBy>User</cp:lastModifiedBy>
  <cp:revision>107</cp:revision>
  <dcterms:created xsi:type="dcterms:W3CDTF">2012-05-03T11:27:37Z</dcterms:created>
  <dcterms:modified xsi:type="dcterms:W3CDTF">2025-11-08T09:13:36Z</dcterms:modified>
  <cp:category>шаблоны к 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475569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