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2" r:id="rId3"/>
    <p:sldId id="265" r:id="rId4"/>
    <p:sldId id="266" r:id="rId5"/>
    <p:sldId id="267" r:id="rId6"/>
    <p:sldId id="274" r:id="rId7"/>
    <p:sldId id="276" r:id="rId8"/>
    <p:sldId id="277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0%D0%B9%D0%BE%D0%BD%D0%B5%D0%B7" TargetMode="External"/><Relationship Id="rId3" Type="http://schemas.openxmlformats.org/officeDocument/2006/relationships/hyperlink" Target="https://ru.wikipedia.org/wiki/%D0%A1%D0%B0%D0%BB%D0%B0%D1%82_(%D0%B1%D0%BB%D1%8E%D0%B4%D0%BE)" TargetMode="External"/><Relationship Id="rId7" Type="http://schemas.openxmlformats.org/officeDocument/2006/relationships/hyperlink" Target="https://ru.wikipedia.org/wiki/%D0%92%D0%B0%D1%80%D1%91%D0%BD%D0%BE%D0%B5_%D1%8F%D0%B9%D1%86%D0%BE" TargetMode="External"/><Relationship Id="rId2" Type="http://schemas.openxmlformats.org/officeDocument/2006/relationships/hyperlink" Target="https://ru.wikipedia.org/wiki/%D0%97%D0%B0%D0%BA%D1%83%D1%81%D0%BA%D0%B0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ru.wikipedia.org/wiki/%D0%9A%D0%BE%D1%80%D0%BD%D0%B5%D0%BF%D0%BB%D0%BE%D0%B4" TargetMode="External"/><Relationship Id="rId5" Type="http://schemas.openxmlformats.org/officeDocument/2006/relationships/hyperlink" Target="https://ru.wikipedia.org/wiki/%D0%9F%D0%BE%D1%81%D0%BE%D0%BB_%D1%81%D0%B5%D0%BB%D1%8C%D0%B4%D0%B5%D0%B2%D1%8B%D1%85" TargetMode="External"/><Relationship Id="rId4" Type="http://schemas.openxmlformats.org/officeDocument/2006/relationships/hyperlink" Target="https://ru.wikipedia.org/wiki/%D0%A0%D1%8B%D0%B1%D0%BD%D0%BE%D0%B5_%D1%84%D0%B8%D0%BB%D0%B5" TargetMode="Externa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ulturologia.ru/blogs/100821/50643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5898039" cy="1639884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«Селёдка под шубой»  </a:t>
            </a:r>
            <a:r>
              <a:rPr lang="ru-RU" sz="3600" dirty="0">
                <a:solidFill>
                  <a:prstClr val="white"/>
                </a:solidFill>
              </a:rPr>
              <a:t/>
            </a:r>
            <a:br>
              <a:rPr lang="ru-RU" sz="3600" dirty="0">
                <a:solidFill>
                  <a:prstClr val="white"/>
                </a:solidFill>
              </a:rPr>
            </a:br>
            <a:r>
              <a:rPr lang="ru-RU" dirty="0">
                <a:effectLst/>
              </a:rPr>
              <a:t>Ш.У.Б.А.: правда или вымысел?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9389" y="2930525"/>
            <a:ext cx="5891213" cy="39274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Подготовила : учитель труда (технологии) </a:t>
            </a:r>
          </a:p>
          <a:p>
            <a:pPr algn="r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МОУ «Ряжская СШ №4»</a:t>
            </a:r>
          </a:p>
          <a:p>
            <a:pPr algn="r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Котова С.А.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69" y="148627"/>
            <a:ext cx="2556321" cy="256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</a:rPr>
              <a:t>Весной 2010 года селедка под шубой вошла в историю: в День селедки в Калининграде повара приготовили рекордную порцию салата весом 488 кг, с длиной по периметру 11,8 метра. Известно, что для этого блюда понадобилось 50 кг сельди, 98 кг свеклы, 94 кг моркови, 158 кг картофеля, 720 яиц и 50 кг майонеза.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Над гигантской селедкой под шубой трудились повара из шести ресторанов, а попробовать ее смогли более 4,5 тысячи горожан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250" y="2340265"/>
            <a:ext cx="6049281" cy="43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67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bg2"/>
                </a:solidFill>
                <a:effectLst/>
              </a:rPr>
              <a:t>Материал из Википедии — свободной энциклопедии: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«Сельдь под шубой»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, 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«шуба»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, 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«сельдь под одеялом»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— слоёный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2" tooltip="Закуска"/>
              </a:rPr>
              <a:t>закусочный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3" tooltip="Салат (блюдо)"/>
              </a:rPr>
              <a:t>салат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из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4" tooltip="Рыбное филе"/>
              </a:rPr>
              <a:t>филе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5" tooltip="Посол сельдевых"/>
              </a:rPr>
              <a:t>солёной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од шубой»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«селёдка под 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5" tooltip="Посол сельдевых"/>
              </a:rPr>
              <a:t>сельди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с отварными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6" tooltip="Корнеплод"/>
              </a:rPr>
              <a:t>корнеплодами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7" tooltip="Варёное яйцо"/>
              </a:rPr>
              <a:t>яйцом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под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u="sng" dirty="0">
                <a:solidFill>
                  <a:srgbClr val="0645AD"/>
                </a:solidFill>
                <a:latin typeface="Arial" panose="020B0604020202020204" pitchFamily="34" charset="0"/>
                <a:hlinkClick r:id="rId8"/>
              </a:rPr>
              <a:t>майонезом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>
          <a:xfrm>
            <a:off x="4504213" y="3363434"/>
            <a:ext cx="3195830" cy="3063123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Тип блюда:</a:t>
            </a:r>
            <a:r>
              <a:rPr lang="ru-RU" dirty="0"/>
              <a:t>	закуска</a:t>
            </a:r>
          </a:p>
          <a:p>
            <a:r>
              <a:rPr lang="ru-RU" dirty="0">
                <a:solidFill>
                  <a:schemeClr val="bg1"/>
                </a:solidFill>
              </a:rPr>
              <a:t>Происхождение:     </a:t>
            </a:r>
            <a:r>
              <a:rPr lang="ru-RU" dirty="0"/>
              <a:t>Страна СССР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Время появления:</a:t>
            </a:r>
            <a:r>
              <a:rPr lang="ru-RU" dirty="0"/>
              <a:t> конец 1960-х — нач. 1970-х</a:t>
            </a:r>
          </a:p>
          <a:p>
            <a:r>
              <a:rPr lang="ru-RU" dirty="0">
                <a:solidFill>
                  <a:schemeClr val="bg1"/>
                </a:solidFill>
              </a:rPr>
              <a:t>Компоненты: </a:t>
            </a:r>
            <a:r>
              <a:rPr lang="ru-RU" i="1" u="sng" dirty="0">
                <a:solidFill>
                  <a:schemeClr val="bg1"/>
                </a:solidFill>
              </a:rPr>
              <a:t>основные - </a:t>
            </a:r>
            <a:r>
              <a:rPr lang="ru-RU" dirty="0"/>
              <a:t>солёная сельдь, свёкла, картофель, майонез</a:t>
            </a:r>
          </a:p>
          <a:p>
            <a:r>
              <a:rPr lang="ru-RU" i="1" u="sng" dirty="0">
                <a:solidFill>
                  <a:schemeClr val="bg1"/>
                </a:solidFill>
                <a:effectLst/>
              </a:rPr>
              <a:t>возможные -</a:t>
            </a:r>
            <a:r>
              <a:rPr lang="ru-RU" dirty="0"/>
              <a:t>	морковь, лук репчатый, яблоки, яйца</a:t>
            </a:r>
          </a:p>
          <a:p>
            <a:r>
              <a:rPr lang="ru-RU" dirty="0">
                <a:solidFill>
                  <a:schemeClr val="bg1"/>
                </a:solidFill>
              </a:rPr>
              <a:t>Входит в национальные кухни: </a:t>
            </a:r>
            <a:r>
              <a:rPr lang="ru-RU" dirty="0"/>
              <a:t>русская кухня и советская кухня</a:t>
            </a:r>
          </a:p>
          <a:p>
            <a:r>
              <a:rPr lang="ru-RU" dirty="0">
                <a:solidFill>
                  <a:schemeClr val="bg1"/>
                </a:solidFill>
              </a:rPr>
              <a:t>Родственные блюда: </a:t>
            </a:r>
            <a:r>
              <a:rPr lang="ru-RU" dirty="0"/>
              <a:t>салат «мимоза»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>
                <a:effectLst/>
              </a:rPr>
              <a:t>Сельдь под шубой, украшенная крошкой желтка, тёртым белком и салатным листом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0786" y="3017363"/>
            <a:ext cx="4155872" cy="3125860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85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effectLst/>
              </a:rPr>
              <a:t>Как появился самый народный праздничный салат, и Почему его назвали Ш.У.Б.А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662" y="1956650"/>
            <a:ext cx="6667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bg1"/>
                </a:solidFill>
                <a:effectLst/>
              </a:rPr>
              <a:t>Практически каждый новогодний стол бывшего советского жителя украшает слоеный салат из филе соленой сельди и вареных овощей, промазанных майонезом. Несмотря на популярность «шубы», до сих пор многих удивляет ее название, которое, признаться, звучит немного странно. Но, </a:t>
            </a:r>
            <a:r>
              <a:rPr lang="ru-RU" sz="2200" b="1" dirty="0" smtClean="0">
                <a:solidFill>
                  <a:schemeClr val="bg1"/>
                </a:solidFill>
                <a:effectLst/>
              </a:rPr>
              <a:t>углубившись </a:t>
            </a:r>
            <a:r>
              <a:rPr lang="ru-RU" sz="2200" b="1" dirty="0">
                <a:solidFill>
                  <a:schemeClr val="bg1"/>
                </a:solidFill>
                <a:effectLst/>
              </a:rPr>
              <a:t>в историю блюда, более необычными окажутся его происхождение и первоначальная рецептура</a:t>
            </a:r>
            <a:r>
              <a:rPr lang="ru-RU" sz="2200" b="1" dirty="0" smtClean="0">
                <a:solidFill>
                  <a:schemeClr val="bg1"/>
                </a:solidFill>
                <a:effectLst/>
              </a:rPr>
              <a:t>.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6828" y="1983346"/>
            <a:ext cx="765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Первые европейские аналоги самого советского салата</a:t>
            </a:r>
            <a:endParaRPr lang="ru-RU" b="0" i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511193"/>
            <a:ext cx="5078592" cy="33808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88687" y="1790163"/>
            <a:ext cx="44045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Кушанье, в состав которого входили ингредиенты, характерные для современной «сельди под шубой», было известно как «селёдочный салат» уже в XIX веке в кулинарных книгах Скандинавии и Северной Германии.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В поваренном сборнике, изданном в Англии в 1845 году, хранится рецепт шведской вариации «селёдочного салата». В нем норвежскую сельдь выкладывали на тарелку и покрывали слоями из свеклы, картофеля, соленых огурцов, а затем усыпали мелко нарубленными яйцами.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В Российской империи в конце XIX века также к столу подавался салат под названием «рыбный винегрет», включающий в себя голландскую сельдь, свеклу и картофель.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Источник: </a:t>
            </a:r>
            <a:r>
              <a:rPr lang="ru-RU" sz="1400" dirty="0">
                <a:latin typeface="Georgia" panose="02040502050405020303" pitchFamily="18" charset="0"/>
                <a:hlinkClick r:id="rId3"/>
              </a:rPr>
              <a:t>https://kulturologia.ru/blogs/100821/50643</a:t>
            </a:r>
            <a:r>
              <a:rPr lang="ru-RU" dirty="0">
                <a:latin typeface="Georgia" panose="02040502050405020303" pitchFamily="18" charset="0"/>
                <a:hlinkClick r:id="rId3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916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317" y="618518"/>
            <a:ext cx="8742093" cy="1478570"/>
          </a:xfrm>
        </p:spPr>
        <p:txBody>
          <a:bodyPr/>
          <a:lstStyle/>
          <a:p>
            <a:r>
              <a:rPr lang="ru-RU" dirty="0">
                <a:effectLst/>
              </a:rPr>
              <a:t>Ш.У.Б.А.: правда или вымысел?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036" y="1544727"/>
            <a:ext cx="66675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5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0355" y="180304"/>
            <a:ext cx="9905998" cy="1723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Легенда про «селедку», «шубу», «пролетариат» и </a:t>
            </a: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sz="2200" b="1" dirty="0">
                <a:solidFill>
                  <a:schemeClr val="bg1"/>
                </a:solidFill>
                <a:effectLst/>
              </a:rPr>
              <a:t>Легенда про «селедку», «шубу», «пролетариат» и «блюдо мира»</a:t>
            </a:r>
            <a:br>
              <a:rPr lang="ru-RU" sz="2200" b="1" dirty="0">
                <a:solidFill>
                  <a:schemeClr val="bg1"/>
                </a:solidFill>
                <a:effectLst/>
              </a:rPr>
            </a:br>
            <a:r>
              <a:rPr lang="ru-RU" sz="2200" b="1" dirty="0">
                <a:solidFill>
                  <a:schemeClr val="bg1"/>
                </a:solidFill>
                <a:effectLst/>
              </a:rPr>
              <a:t/>
            </a:r>
            <a:br>
              <a:rPr lang="ru-RU" sz="2200" b="1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effectLst/>
              </a:rPr>
              <a:t>История происхождения сего салата весьма познавательна. Даже, если она и неправдива, все равно звучит красиво. А какое знаменитое блюдо без красивой легенды? </a:t>
            </a:r>
            <a:r>
              <a:rPr lang="ru-RU" sz="2000" dirty="0">
                <a:solidFill>
                  <a:srgbClr val="FFFF00"/>
                </a:solidFill>
                <a:effectLst/>
              </a:rPr>
              <a:t>😀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Короче, дело было в далеком 1918 году то ли в Москве, то ли в Твери… Жил-был трактирщик </a:t>
            </a:r>
            <a:r>
              <a:rPr lang="ru-RU" sz="2000" dirty="0" err="1">
                <a:effectLst/>
              </a:rPr>
              <a:t>Анастас</a:t>
            </a:r>
            <a:r>
              <a:rPr lang="ru-RU" sz="2000" dirty="0">
                <a:effectLst/>
              </a:rPr>
              <a:t> Богомилов. Хороший мужик, видать. Кормил, поил людей от души, себя не </a:t>
            </a:r>
            <a:r>
              <a:rPr lang="ru-RU" sz="2000" dirty="0" err="1">
                <a:effectLst/>
              </a:rPr>
              <a:t>жалеючи</a:t>
            </a:r>
            <a:r>
              <a:rPr lang="ru-RU" sz="2000" dirty="0">
                <a:effectLst/>
              </a:rPr>
              <a:t>. Только вот посетители его были люди буйные, склонные к </a:t>
            </a:r>
            <a:r>
              <a:rPr lang="ru-RU" sz="2000" dirty="0" err="1">
                <a:effectLst/>
              </a:rPr>
              <a:t>пианству</a:t>
            </a:r>
            <a:r>
              <a:rPr lang="ru-RU" sz="2000" dirty="0">
                <a:effectLst/>
              </a:rPr>
              <a:t> да дебоширству. Времена были неспокойные - красные, белые, крестьяне, дворяне, мещане. В общем, почти как в нашу эпоху частенько возникали споры по «цветовой дифференциации», то бишь – по политическим, расовым и прочим мотивам. Заканчивалось все, как водится, драками и порчей имущества.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45" y="3622764"/>
            <a:ext cx="5240292" cy="30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7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7049507" cy="4490434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</a:rPr>
              <a:t>А какому ресторатору, хоть тогда, хоть сейчас, понравится наносимый его бизнесу урон? Правильно - никакому. И работал тогда у этого трактирщика некий повар Аристарх </a:t>
            </a:r>
            <a:r>
              <a:rPr lang="ru-RU" sz="2000" b="1" dirty="0" err="1">
                <a:solidFill>
                  <a:schemeClr val="bg1"/>
                </a:solidFill>
                <a:effectLst/>
              </a:rPr>
              <a:t>Прокопцев</a:t>
            </a:r>
            <a:r>
              <a:rPr lang="ru-RU" sz="2000" b="1" dirty="0">
                <a:solidFill>
                  <a:schemeClr val="bg1"/>
                </a:solidFill>
                <a:effectLst/>
              </a:rPr>
              <a:t>, который то ли сам ли, то ли по поручению, но пришел на выручку своему работодателю. И был придуман им «примиряющий» салат. С одной стороны, калорийный, да питательный, ибо и картошечка, и свекла, и селедка – продукты сытные, алкогольное буйство в организмах успокаивающие.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21" y="111904"/>
            <a:ext cx="3365284" cy="46333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9550" y="5280338"/>
            <a:ext cx="79035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Салат этот </a:t>
            </a:r>
            <a:endParaRPr lang="ru-RU" dirty="0"/>
          </a:p>
          <a:p>
            <a:r>
              <a:rPr lang="ru-RU" b="1" i="1" dirty="0" smtClean="0">
                <a:solidFill>
                  <a:schemeClr val="bg1"/>
                </a:solidFill>
              </a:rPr>
              <a:t>необыкновенно </a:t>
            </a:r>
            <a:r>
              <a:rPr lang="ru-RU" b="1" i="1" dirty="0">
                <a:solidFill>
                  <a:schemeClr val="bg1"/>
                </a:solidFill>
              </a:rPr>
              <a:t>понравился посетителям: они активно им закусывали, в связи с чем меньше пьянели и, соответственно, меньше дрались. А презентована «шуба» была как раз в канун Нового, 1919 года.</a:t>
            </a:r>
            <a:br>
              <a:rPr lang="ru-RU" b="1" i="1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403" y="4616948"/>
            <a:ext cx="2434597" cy="22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3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738" y="2189408"/>
            <a:ext cx="9424673" cy="240835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Но была еще и интеллектуальная подоплека сего салата, каждый ингредиент которого обозначал какой-то символ: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📌 Селедка – пролетариат и рабочий класс;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📌 Свекла – символ революционного красного знамени;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📌 Остальные овощи (лук, морковь, картофель) – земли производные, понятное дело - крестьянство;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📌 Майонез – французский соус, как дань уважения к Французской революции или к буржуа?</a:t>
            </a:r>
            <a:br>
              <a:rPr lang="ru-RU" sz="1600" dirty="0" smtClean="0"/>
            </a:br>
            <a:r>
              <a:rPr lang="ru-RU" sz="1600" dirty="0" smtClean="0"/>
              <a:t>И из всего этого «винегрета» следовало и название соответствующее: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«</a:t>
            </a:r>
            <a:r>
              <a:rPr lang="ru-RU" sz="1600" b="1" dirty="0" smtClean="0">
                <a:solidFill>
                  <a:srgbClr val="FF0000"/>
                </a:solidFill>
              </a:rPr>
              <a:t>Ш</a:t>
            </a:r>
            <a:r>
              <a:rPr lang="ru-RU" sz="1600" b="1" dirty="0" smtClean="0"/>
              <a:t>ОВИНИЗМУ И </a:t>
            </a:r>
            <a:r>
              <a:rPr lang="ru-RU" sz="1600" b="1" dirty="0" smtClean="0">
                <a:solidFill>
                  <a:srgbClr val="FF0000"/>
                </a:solidFill>
              </a:rPr>
              <a:t>У</a:t>
            </a:r>
            <a:r>
              <a:rPr lang="ru-RU" sz="1600" b="1" dirty="0" smtClean="0"/>
              <a:t>ПАДКУ — </a:t>
            </a:r>
            <a:r>
              <a:rPr lang="ru-RU" sz="1600" b="1" dirty="0" smtClean="0">
                <a:solidFill>
                  <a:srgbClr val="FF0000"/>
                </a:solidFill>
              </a:rPr>
              <a:t>Б</a:t>
            </a:r>
            <a:r>
              <a:rPr lang="ru-RU" sz="1600" b="1" dirty="0" smtClean="0"/>
              <a:t>ОЙКОТ И </a:t>
            </a:r>
            <a:r>
              <a:rPr lang="ru-RU" sz="1600" b="1" dirty="0" smtClean="0">
                <a:solidFill>
                  <a:srgbClr val="FF0000"/>
                </a:solidFill>
              </a:rPr>
              <a:t>А</a:t>
            </a:r>
            <a:r>
              <a:rPr lang="ru-RU" sz="1600" b="1" dirty="0" smtClean="0"/>
              <a:t>НАФЕМА», т.е. «</a:t>
            </a:r>
            <a:r>
              <a:rPr lang="ru-RU" sz="1600" b="1" dirty="0" smtClean="0">
                <a:solidFill>
                  <a:srgbClr val="FF0000"/>
                </a:solidFill>
              </a:rPr>
              <a:t>Ш.У.Б.А.</a:t>
            </a:r>
            <a:r>
              <a:rPr lang="ru-RU" sz="1600" b="1" dirty="0" smtClean="0"/>
              <a:t>».</a:t>
            </a:r>
            <a:br>
              <a:rPr lang="ru-RU" sz="1600" b="1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chemeClr val="bg1"/>
                </a:solidFill>
              </a:rPr>
              <a:t>Салат пришелся по душе всем противоборствующим сторонам, и дебоширство значительно уменьшилось, а значит и урон сократился, и дела пошли в гору.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Правда, легенду эту, вроде как, потом развенчали. Мол, не было ни трактирщика такого, ни повара, ни всей этой истории. Да и в первом издании поварской книги в Советской России рецепта этого тоже не нашлось. Проверять сей факт я не стала – пойди уж сейчас докопайся до истины… Но, согласитесь, легенда красивая, и хочется в нее верить.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991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Оформление салата также не вызовет затруднений. Все приготовленные ингредиенты нужно выложить по очереди на тарелку: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  <a:effectLst/>
              </a:rPr>
              <a:t>Советский рецепт «шубы» из доступных продуктов</a:t>
            </a:r>
            <a:r>
              <a:rPr lang="ru-RU" dirty="0">
                <a:solidFill>
                  <a:schemeClr val="bg1"/>
                </a:solidFill>
                <a:effectLst/>
              </a:rPr>
              <a:t/>
            </a:r>
            <a:br>
              <a:rPr lang="ru-RU" dirty="0">
                <a:solidFill>
                  <a:schemeClr val="bg1"/>
                </a:solidFill>
                <a:effectLst/>
              </a:rPr>
            </a:br>
            <a:r>
              <a:rPr lang="ru-RU" dirty="0" smtClean="0">
                <a:solidFill>
                  <a:schemeClr val="bg1"/>
                </a:solidFill>
                <a:effectLst/>
              </a:rPr>
              <a:t/>
            </a:r>
            <a:br>
              <a:rPr lang="ru-RU" dirty="0" smtClean="0">
                <a:solidFill>
                  <a:schemeClr val="bg1"/>
                </a:solidFill>
                <a:effectLst/>
              </a:rPr>
            </a:br>
            <a:r>
              <a:rPr lang="ru-RU" dirty="0">
                <a:solidFill>
                  <a:schemeClr val="bg1"/>
                </a:solidFill>
                <a:effectLst/>
              </a:rPr>
              <a:t/>
            </a:r>
            <a:br>
              <a:rPr lang="ru-RU" dirty="0">
                <a:solidFill>
                  <a:schemeClr val="bg1"/>
                </a:solidFill>
                <a:effectLst/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• первый слой – сельдь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;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• второй – лук (по желанию);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  <a:effectLst/>
              </a:rPr>
              <a:t>• </a:t>
            </a:r>
            <a:r>
              <a:rPr lang="ru-RU" sz="2000" dirty="0">
                <a:solidFill>
                  <a:schemeClr val="bg1"/>
                </a:solidFill>
                <a:effectLst/>
              </a:rPr>
              <a:t>третий – картофель. Чаще всего, это самый толстой слой в салате, его необходимо хорошо перемазать майонезом;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• четвертый – зеленое яблоко, которое придаст свежесть и кислинку блюду;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• пятый и шестой – морковь и яйца;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• шестой, заключительный слой, – свёкла.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Последний слой салата нужно тщательно промазать майонезом, по желанию украсить порубленной зеленью или желтком. К «шубе» идеально подойдет по вкусу свежий горячий хлеб.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833" y="515487"/>
            <a:ext cx="3582741" cy="23697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82085" y="5356263"/>
            <a:ext cx="756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ource Sans Pro"/>
              </a:rPr>
              <a:t>Насколько правдива эта легенда — неизвестно, однако ее составители были людьми, безусловно, талантливыми: мало того, что они «наградили» селедку под шубой скрытым смыслом, так еще и нашли оправдание ее новогоднему статусу.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2602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107</TotalTime>
  <Words>380</Words>
  <Application>Microsoft Office PowerPoint</Application>
  <PresentationFormat>Широкоэкранный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Georgia</vt:lpstr>
      <vt:lpstr>Source Sans Pro</vt:lpstr>
      <vt:lpstr>Trebuchet MS</vt:lpstr>
      <vt:lpstr>Tw Cen MT</vt:lpstr>
      <vt:lpstr>Контур</vt:lpstr>
      <vt:lpstr>«Селёдка под шубой»   Ш.У.Б.А.: правда или вымысел? </vt:lpstr>
      <vt:lpstr>Материал из Википедии — свободной энциклопедии:</vt:lpstr>
      <vt:lpstr>Как появился самый народный праздничный салат, и Почему его назвали Ш.У.Б.А </vt:lpstr>
      <vt:lpstr>Практически каждый новогодний стол бывшего советского жителя украшает слоеный салат из филе соленой сельди и вареных овощей, промазанных майонезом. Несмотря на популярность «шубы», до сих пор многих удивляет ее название, которое, признаться, звучит немного странно. Но, углубившись в историю блюда, более необычными окажутся его происхождение и первоначальная рецептура. </vt:lpstr>
      <vt:lpstr>Ш.У.Б.А.: правда или вымысел? </vt:lpstr>
      <vt:lpstr>Легенда про «селедку», «шубу», «пролетариат» и     Легенда про «селедку», «шубу», «пролетариат» и «блюдо мира»  История происхождения сего салата весьма познавательна. Даже, если она и неправдива, все равно звучит красиво. А какое знаменитое блюдо без красивой легенды? 😀 Короче, дело было в далеком 1918 году то ли в Москве, то ли в Твери… Жил-был трактирщик Анастас Богомилов. Хороший мужик, видать. Кормил, поил людей от души, себя не жалеючи. Только вот посетители его были люди буйные, склонные к пианству да дебоширству. Времена были неспокойные - красные, белые, крестьяне, дворяне, мещане. В общем, почти как в нашу эпоху частенько возникали споры по «цветовой дифференциации», то бишь – по политическим, расовым и прочим мотивам. Заканчивалось все, как водится, драками и порчей имущества. </vt:lpstr>
      <vt:lpstr>А какому ресторатору, хоть тогда, хоть сейчас, понравится наносимый его бизнесу урон? Правильно - никакому. И работал тогда у этого трактирщика некий повар Аристарх Прокопцев, который то ли сам ли, то ли по поручению, но пришел на выручку своему работодателю. И был придуман им «примиряющий» салат. С одной стороны, калорийный, да питательный, ибо и картошечка, и свекла, и селедка – продукты сытные, алкогольное буйство в организмах успокаивающие.</vt:lpstr>
      <vt:lpstr>Но была еще и интеллектуальная подоплека сего салата, каждый ингредиент которого обозначал какой-то символ:  📌 Селедка – пролетариат и рабочий класс;  📌 Свекла – символ революционного красного знамени;  📌 Остальные овощи (лук, морковь, картофель) – земли производные, понятное дело - крестьянство;  📌 Майонез – французский соус, как дань уважения к Французской революции или к буржуа? И из всего этого «винегрета» следовало и название соответствующее:  «ШОВИНИЗМУ И УПАДКУ — БОЙКОТ И АНАФЕМА», т.е. «Ш.У.Б.А.».  Салат пришелся по душе всем противоборствующим сторонам, и дебоширство значительно уменьшилось, а значит и урон сократился, и дела пошли в гору.    Правда, легенду эту, вроде как, потом развенчали. Мол, не было ни трактирщика такого, ни повара, ни всей этой истории. Да и в первом издании поварской книги в Советской России рецепта этого тоже не нашлось. Проверять сей факт я не стала – пойди уж сейчас докопайся до истины… Но, согласитесь, легенда красивая, и хочется в нее верить.</vt:lpstr>
      <vt:lpstr>Оформление салата также не вызовет затруднений. Все приготовленные ингредиенты нужно выложить по очереди на тарелку:     Советский рецепт «шубы» из доступных продуктов    • первый слой – сельдь; • второй – лук (по желанию); • третий – картофель. Чаще всего, это самый толстой слой в салате, его необходимо хорошо перемазать майонезом; • четвертый – зеленое яблоко, которое придаст свежесть и кислинку блюду; • пятый и шестой – морковь и яйца; • шестой, заключительный слой, – свёкла.  Последний слой салата нужно тщательно промазать майонезом, по желанию украсить порубленной зеленью или желтком. К «шубе» идеально подойдет по вкусу свежий горячий хлеб. </vt:lpstr>
      <vt:lpstr>Весной 2010 года селедка под шубой вошла в историю: в День селедки в Калининграде повара приготовили рекордную порцию салата весом 488 кг, с длиной по периметру 11,8 метра. Известно, что для этого блюда понадобилось 50 кг сельди, 98 кг свеклы, 94 кг моркови, 158 кг картофеля, 720 яиц и 50 кг майонеза. Над гигантской селедкой под шубой трудились повара из шести ресторанов, а попробовать ее смогли более 4,5 тысячи горожан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12</cp:revision>
  <dcterms:created xsi:type="dcterms:W3CDTF">2025-11-04T12:41:14Z</dcterms:created>
  <dcterms:modified xsi:type="dcterms:W3CDTF">2025-11-04T14:28:37Z</dcterms:modified>
</cp:coreProperties>
</file>