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3" r:id="rId6"/>
    <p:sldId id="260" r:id="rId7"/>
    <p:sldId id="265" r:id="rId8"/>
    <p:sldId id="276" r:id="rId9"/>
    <p:sldId id="275" r:id="rId10"/>
    <p:sldId id="277" r:id="rId11"/>
    <p:sldId id="264" r:id="rId12"/>
    <p:sldId id="266" r:id="rId13"/>
    <p:sldId id="267" r:id="rId14"/>
    <p:sldId id="268" r:id="rId15"/>
    <p:sldId id="270" r:id="rId16"/>
    <p:sldId id="271" r:id="rId17"/>
    <p:sldId id="269" r:id="rId18"/>
    <p:sldId id="272" r:id="rId19"/>
    <p:sldId id="280" r:id="rId20"/>
    <p:sldId id="281" r:id="rId21"/>
    <p:sldId id="282" r:id="rId22"/>
    <p:sldId id="283" r:id="rId23"/>
    <p:sldId id="274" r:id="rId24"/>
    <p:sldId id="27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20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0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38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78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01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9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84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6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94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03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67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0D3A3E4-B308-4DAD-BA42-A6F594C5AE18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5107EC6-1939-46F8-A113-F483723B6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80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697117"/>
            <a:ext cx="9144000" cy="281284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Arial Black" panose="020B0A04020102020204" pitchFamily="34" charset="0"/>
              </a:rPr>
              <a:t>«Искусство игры на деревянных ложках как средство приобщения детей к традиционной народной культуре»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>
              <a:lnSpc>
                <a:spcPct val="110000"/>
              </a:lnSpc>
            </a:pPr>
            <a:r>
              <a:rPr lang="ru-RU" b="1" dirty="0" smtClean="0">
                <a:latin typeface="Arial Black" panose="020B0A04020102020204" pitchFamily="34" charset="0"/>
              </a:rPr>
              <a:t>Составила:</a:t>
            </a:r>
          </a:p>
          <a:p>
            <a:pPr algn="r">
              <a:lnSpc>
                <a:spcPct val="110000"/>
              </a:lnSpc>
            </a:pPr>
            <a:r>
              <a:rPr lang="ru-RU" b="1" dirty="0" smtClean="0">
                <a:latin typeface="Arial Black" panose="020B0A04020102020204" pitchFamily="34" charset="0"/>
              </a:rPr>
              <a:t>музыкальный руководитель</a:t>
            </a:r>
          </a:p>
          <a:p>
            <a:pPr algn="r">
              <a:lnSpc>
                <a:spcPct val="110000"/>
              </a:lnSpc>
            </a:pPr>
            <a:r>
              <a:rPr lang="ru-RU" b="1" dirty="0" smtClean="0">
                <a:latin typeface="Arial Black" panose="020B0A04020102020204" pitchFamily="34" charset="0"/>
              </a:rPr>
              <a:t>Кузьмина С.Ю</a:t>
            </a:r>
            <a:r>
              <a:rPr lang="ru-RU" dirty="0" smtClean="0">
                <a:latin typeface="Arial Black" panose="020B0A04020102020204" pitchFamily="34" charset="0"/>
              </a:rPr>
              <a:t>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33" y="3869634"/>
            <a:ext cx="3407959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0430" y="542681"/>
            <a:ext cx="9966960" cy="5232902"/>
          </a:xfrm>
        </p:spPr>
        <p:txBody>
          <a:bodyPr>
            <a:noAutofit/>
          </a:bodyPr>
          <a:lstStyle/>
          <a:p>
            <a:pPr algn="just"/>
            <a:r>
              <a:rPr lang="ru-RU" sz="4400" dirty="0">
                <a:solidFill>
                  <a:schemeClr val="tx1"/>
                </a:solidFill>
                <a:latin typeface="Arial Black" panose="020B0A04020102020204" pitchFamily="34" charset="0"/>
              </a:rPr>
              <a:t>«Маятник» («тарелочки</a:t>
            </a:r>
            <a:r>
              <a:rPr lang="ru-RU" sz="4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») </a:t>
            </a:r>
            <a:r>
              <a:rPr lang="ru-RU" sz="36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- </a:t>
            </a:r>
            <a:r>
              <a:rPr lang="ru-RU" sz="3600" dirty="0">
                <a:solidFill>
                  <a:schemeClr val="tx1"/>
                </a:solidFill>
                <a:latin typeface="Arial Black" panose="020B0A04020102020204" pitchFamily="34" charset="0"/>
              </a:rPr>
              <a:t>это скользящие удары ложки о ложку, напоминающие движения маятника. Ударяют тыльными сторонами ложек или ручкой одной ложки о тыльную сторону другой. Ложки можно держать как в вертикальном положении, так и в горизонтальном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4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87" y="394119"/>
            <a:ext cx="4810250" cy="2581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87" y="3594226"/>
            <a:ext cx="4818274" cy="2529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3187" y="1665837"/>
            <a:ext cx="5217658" cy="21556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89509" y="506663"/>
            <a:ext cx="5047861" cy="57890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Приёмы игры на двух ложках в двух руках просты в своём исполнении, поэтому на них мы не будем останавливаться.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А начнём с игры, когда две ложки находятся в одной руке. Обе ложки держат в правой руке тыльной стороной друг к другу следующим образом: одна между 1-ым и 2-ым пальцами, другая между 2-ым и 3-им (показ мастером приемов игры).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816" y="2874138"/>
            <a:ext cx="8501204" cy="292608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Приёмы </a:t>
            </a:r>
            <a:r>
              <a:rPr lang="ru-RU" dirty="0">
                <a:solidFill>
                  <a:schemeClr val="tx1"/>
                </a:solidFill>
              </a:rPr>
              <a:t>игры: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16936" y="2949013"/>
            <a:ext cx="490462" cy="13881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04" y="382680"/>
            <a:ext cx="6806864" cy="344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0430" y="2406594"/>
            <a:ext cx="9966960" cy="2926080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chemeClr val="tx1"/>
                </a:solidFill>
                <a:latin typeface="Arial Black" panose="020B0A04020102020204" pitchFamily="34" charset="0"/>
              </a:rPr>
              <a:t>«Длинная рука». </a:t>
            </a:r>
            <a:r>
              <a:rPr lang="ru-RU" sz="4000" dirty="0">
                <a:solidFill>
                  <a:schemeClr val="tx1"/>
                </a:solidFill>
                <a:latin typeface="Arial Black" panose="020B0A04020102020204" pitchFamily="34" charset="0"/>
              </a:rPr>
              <a:t>Самый простой способ игры. Вытягиваем в сторону левую руку ладошкой вверх, не сгибаем в локте. Ложки держим правой рукой, ударяем по левой ладони сверху.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0430" y="2487706"/>
            <a:ext cx="9966960" cy="2926080"/>
          </a:xfrm>
        </p:spPr>
        <p:txBody>
          <a:bodyPr>
            <a:normAutofit fontScale="90000"/>
          </a:bodyPr>
          <a:lstStyle/>
          <a:p>
            <a:r>
              <a:rPr lang="ru-RU" sz="9800" dirty="0">
                <a:solidFill>
                  <a:schemeClr val="tx1"/>
                </a:solidFill>
                <a:latin typeface="Arial Black" panose="020B0A04020102020204" pitchFamily="34" charset="0"/>
              </a:rPr>
              <a:t>«Мячики» </a:t>
            </a:r>
            <a:r>
              <a:rPr lang="ru-RU" sz="6000" dirty="0">
                <a:solidFill>
                  <a:schemeClr val="tx1"/>
                </a:solidFill>
                <a:latin typeface="Arial Black" panose="020B0A04020102020204" pitchFamily="34" charset="0"/>
              </a:rPr>
              <a:t>(выполняют сидя, нога на ногу): Удары по колену, ложки, как мячики, отскакивают.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9980" y="3207643"/>
            <a:ext cx="9966960" cy="2926080"/>
          </a:xfrm>
        </p:spPr>
        <p:txBody>
          <a:bodyPr>
            <a:noAutofit/>
          </a:bodyPr>
          <a:lstStyle/>
          <a:p>
            <a:pPr algn="just"/>
            <a:r>
              <a:rPr lang="ru-RU" sz="4800" dirty="0">
                <a:solidFill>
                  <a:schemeClr val="tx1"/>
                </a:solidFill>
                <a:latin typeface="Arial Black" panose="020B0A04020102020204" pitchFamily="34" charset="0"/>
              </a:rPr>
              <a:t>«Треугольник». </a:t>
            </a:r>
            <a:r>
              <a:rPr lang="ru-RU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Очень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красивое движение, когда ложки по очереди ударяют по ладошке, по плечу левой руки и по колену правой ноги. Таким образом, получается треугольник. Можно сделать просто несколько ударов по левой руке и в конце, на четвертую долю ударить ложками о правую коленку. Этот прием обязательно нужно делать с движением головы, т. е. голова ребенка следует за рукой.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85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9980" y="882375"/>
            <a:ext cx="9966960" cy="4375423"/>
          </a:xfrm>
        </p:spPr>
        <p:txBody>
          <a:bodyPr>
            <a:noAutofit/>
          </a:bodyPr>
          <a:lstStyle/>
          <a:p>
            <a:pPr algn="just"/>
            <a:r>
              <a:rPr lang="ru-RU" sz="5400" dirty="0">
                <a:solidFill>
                  <a:schemeClr val="tx1"/>
                </a:solidFill>
                <a:latin typeface="Arial Black" panose="020B0A04020102020204" pitchFamily="34" charset="0"/>
              </a:rPr>
              <a:t>«Поклон». </a:t>
            </a:r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Еще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один, очень красивый прием. </a:t>
            </a:r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Правая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рука делает в начале четыре удара по правой ноге, при этом удары постепенно опускаются вниз и туловище делает как бы поклон, затем четыре удара по левой ноге, поднимаясь выше, с каждым ударом туловище выпрямляется.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2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6605" y="2331719"/>
            <a:ext cx="9966960" cy="2926080"/>
          </a:xfrm>
        </p:spPr>
        <p:txBody>
          <a:bodyPr>
            <a:noAutofit/>
          </a:bodyPr>
          <a:lstStyle/>
          <a:p>
            <a:pPr algn="just"/>
            <a:r>
              <a:rPr lang="ru-RU" sz="5400" dirty="0">
                <a:solidFill>
                  <a:schemeClr val="tx1"/>
                </a:solidFill>
                <a:latin typeface="Arial Black" panose="020B0A04020102020204" pitchFamily="34" charset="0"/>
              </a:rPr>
              <a:t>«Тремоло». </a:t>
            </a:r>
            <a:r>
              <a:rPr lang="ru-RU" sz="5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sz="54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5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Удары </a:t>
            </a:r>
            <a:r>
              <a:rPr lang="ru-RU" sz="5400" dirty="0">
                <a:solidFill>
                  <a:schemeClr val="tx1"/>
                </a:solidFill>
                <a:latin typeface="Arial Black" panose="020B0A04020102020204" pitchFamily="34" charset="0"/>
              </a:rPr>
              <a:t>ложками по левой ноге (выше колена) и ладонью левой руки.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8598" y="882376"/>
            <a:ext cx="10298342" cy="1933252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 Black" panose="020B0A04020102020204" pitchFamily="34" charset="0"/>
              </a:rPr>
              <a:t>Игра в ансамбле:</a:t>
            </a:r>
            <a:br>
              <a:rPr lang="ru-RU" sz="4400" dirty="0" smtClean="0"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русская народная мелодия «Барыня»</a:t>
            </a:r>
            <a:br>
              <a:rPr lang="ru-RU" sz="44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ru-RU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2095" y="2598345"/>
            <a:ext cx="10420539" cy="362138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Arial Black" panose="020B0A04020102020204" pitchFamily="34" charset="0"/>
              </a:rPr>
              <a:t>Длинная рука       1-4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Arial Black" panose="020B0A04020102020204" pitchFamily="34" charset="0"/>
              </a:rPr>
              <a:t>Мячики                  5-8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Arial Black" panose="020B0A04020102020204" pitchFamily="34" charset="0"/>
              </a:rPr>
              <a:t>Треугольник         9-16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Arial Black" panose="020B0A04020102020204" pitchFamily="34" charset="0"/>
              </a:rPr>
              <a:t>Поклон                   17-24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Arial Black" panose="020B0A04020102020204" pitchFamily="34" charset="0"/>
              </a:rPr>
              <a:t>Тремоло                 25-32</a:t>
            </a:r>
          </a:p>
          <a:p>
            <a:pPr algn="l"/>
            <a:endParaRPr lang="ru-RU" dirty="0"/>
          </a:p>
        </p:txBody>
      </p:sp>
      <p:pic>
        <p:nvPicPr>
          <p:cNvPr id="4" name="15.барын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6224" y="5354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9980" y="434897"/>
            <a:ext cx="9966960" cy="6122019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Три девочки и три мальчика в русских народных костюмах. </a:t>
            </a: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руках ложки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  <a:r>
              <a:rPr lang="ru-RU" sz="2800" dirty="0">
                <a:latin typeface="Arial Black" panose="020B0A04020102020204" pitchFamily="34" charset="0"/>
              </a:rPr>
              <a:t/>
            </a:r>
            <a:br>
              <a:rPr lang="ru-RU" sz="2800" dirty="0"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1. Жили у бабуси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(девочки идут вперед)</a:t>
            </a:r>
            <a:r>
              <a:rPr lang="ru-RU" sz="2800" dirty="0">
                <a:latin typeface="Arial Black" panose="020B0A04020102020204" pitchFamily="34" charset="0"/>
              </a:rPr>
              <a:t/>
            </a:r>
            <a:br>
              <a:rPr lang="ru-RU" sz="2800" dirty="0"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Два веселых гуся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(мальчики идут вперед)</a:t>
            </a:r>
            <a:r>
              <a:rPr lang="ru-RU" sz="2800" dirty="0">
                <a:latin typeface="Arial Black" panose="020B0A04020102020204" pitchFamily="34" charset="0"/>
              </a:rPr>
              <a:t/>
            </a:r>
            <a:br>
              <a:rPr lang="ru-RU" sz="2800" dirty="0"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Припев:</a:t>
            </a:r>
            <a:r>
              <a:rPr lang="ru-RU" sz="2800" dirty="0">
                <a:latin typeface="Arial Black" panose="020B0A04020102020204" pitchFamily="34" charset="0"/>
              </a:rPr>
              <a:t/>
            </a:r>
            <a:br>
              <a:rPr lang="ru-RU" sz="2800" dirty="0"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Один серый –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(девочки ритмично стучат ложками 3 раза)</a:t>
            </a:r>
            <a:r>
              <a:rPr lang="ru-RU" sz="2800" dirty="0">
                <a:latin typeface="Arial Black" panose="020B0A04020102020204" pitchFamily="34" charset="0"/>
              </a:rPr>
              <a:t/>
            </a:r>
            <a:br>
              <a:rPr lang="ru-RU" sz="2800" dirty="0"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Другой белый, -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(мальчики ритмично стучат ложками 3 раза)</a:t>
            </a:r>
            <a:b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Два веселых гуся –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 (выполняют пружинку, держа ложки перед собой)</a:t>
            </a:r>
            <a:b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Повтор так же.</a:t>
            </a:r>
            <a:r>
              <a:rPr lang="ru-RU" sz="2800" dirty="0">
                <a:latin typeface="Arial Black" panose="020B0A04020102020204" pitchFamily="34" charset="0"/>
              </a:rPr>
              <a:t/>
            </a:r>
            <a:br>
              <a:rPr lang="ru-RU" sz="2800" dirty="0">
                <a:latin typeface="Arial Black" panose="020B0A04020102020204" pitchFamily="34" charset="0"/>
              </a:rPr>
            </a:b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9530" y="5185317"/>
            <a:ext cx="8767860" cy="72482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79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37209" y="589456"/>
            <a:ext cx="4478005" cy="4870763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Константин Дмитриевич Ушинский выступал за то, что воспитание должно соответствовать русской традиционной системе, категорически отвергая преобразование национальной школы под влиянием Запада. Для него казалось недопустимым использование и копирование западных подходов в воспитании наших детей.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41" y="1032096"/>
            <a:ext cx="5639268" cy="423636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9667" y="1032096"/>
            <a:ext cx="4128381" cy="422570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6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9980" y="882375"/>
            <a:ext cx="9966960" cy="4468223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latin typeface="Arial Black" panose="020B0A04020102020204" pitchFamily="34" charset="0"/>
              </a:rPr>
              <a:t>2. Мыли гуси лапки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(девочки поочередно выставляют ногу на носок)</a:t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В луже у канавки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(мальчики поочередно выставляют ногу на носок)</a:t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Припев:</a:t>
            </a:r>
            <a:r>
              <a:rPr lang="ru-RU" sz="2400" dirty="0">
                <a:latin typeface="Arial Black" panose="020B0A04020102020204" pitchFamily="34" charset="0"/>
              </a:rPr>
              <a:t/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Один серый –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(девочки ритмично стучат ложками 3 раза</a:t>
            </a:r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)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Другой белый </a:t>
            </a:r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–(мальчики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ритмично стучат ложками 3 раза</a:t>
            </a:r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)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Спрятались в канавке –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(подносят руки с ложками к голове и </a:t>
            </a:r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качают головой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)</a:t>
            </a:r>
            <a:r>
              <a:rPr lang="ru-RU" sz="2400" dirty="0">
                <a:latin typeface="Arial Black" panose="020B0A04020102020204" pitchFamily="34" charset="0"/>
              </a:rPr>
              <a:t/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На повтор, на 1 часть </a:t>
            </a:r>
            <a:r>
              <a:rPr lang="ru-RU" sz="2400" dirty="0">
                <a:latin typeface="Arial Black" panose="020B0A04020102020204" pitchFamily="34" charset="0"/>
              </a:rPr>
              <a:t>–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(дети играют в ложки, а на 2 – </a:t>
            </a:r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приседают - прячутся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).</a:t>
            </a:r>
            <a:r>
              <a:rPr lang="ru-RU" sz="2400" dirty="0">
                <a:latin typeface="Arial Black" panose="020B0A04020102020204" pitchFamily="34" charset="0"/>
              </a:rPr>
              <a:t/>
            </a:r>
            <a:br>
              <a:rPr lang="ru-RU" sz="2400" dirty="0">
                <a:latin typeface="Arial Black" panose="020B0A04020102020204" pitchFamily="34" charset="0"/>
              </a:rPr>
            </a:b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9530" y="5151422"/>
            <a:ext cx="8767860" cy="10637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4259992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latin typeface="Arial Black" panose="020B0A04020102020204" pitchFamily="34" charset="0"/>
              </a:rPr>
              <a:t>3. Вот кричит бабуся –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(выходит девочка-«бабуся»)</a:t>
            </a:r>
            <a:r>
              <a:rPr lang="ru-RU" sz="2800" dirty="0">
                <a:latin typeface="Arial Black" panose="020B0A04020102020204" pitchFamily="34" charset="0"/>
              </a:rPr>
              <a:t/>
            </a:r>
            <a:br>
              <a:rPr lang="ru-RU" sz="2800" dirty="0"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«Ой, пропали гуси» -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(поет соло)</a:t>
            </a:r>
            <a:b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Один серый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(ритмично стучит)</a:t>
            </a:r>
            <a:b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Другой белый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(по 3 раза на каждую строчку)</a:t>
            </a:r>
            <a:b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Гуси мои гуси –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(качает руками)</a:t>
            </a:r>
            <a:r>
              <a:rPr lang="ru-RU" sz="2800" dirty="0">
                <a:latin typeface="Arial Black" panose="020B0A04020102020204" pitchFamily="34" charset="0"/>
              </a:rPr>
              <a:t/>
            </a:r>
            <a:br>
              <a:rPr lang="ru-RU" sz="2800" dirty="0"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Повтор так же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(в конце «плачет» и поворачивается лицом к «гусям»)</a:t>
            </a:r>
            <a:b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9530" y="5142368"/>
            <a:ext cx="8767860" cy="11543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653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9980" y="882375"/>
            <a:ext cx="9966960" cy="4649292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atin typeface="Arial Black" panose="020B0A04020102020204" pitchFamily="34" charset="0"/>
              </a:rPr>
              <a:t>4. Выходили гуси –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(встают и идут вперед девочки «гуси»)</a:t>
            </a:r>
            <a:r>
              <a:rPr lang="ru-RU" sz="2400" dirty="0">
                <a:latin typeface="Arial Black" panose="020B0A04020102020204" pitchFamily="34" charset="0"/>
              </a:rPr>
              <a:t/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Кланялись бабусе –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(встают и идут вперед мальчики «гуси»)</a:t>
            </a:r>
            <a:r>
              <a:rPr lang="ru-RU" sz="2400" dirty="0">
                <a:latin typeface="Arial Black" panose="020B0A04020102020204" pitchFamily="34" charset="0"/>
              </a:rPr>
              <a:t/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Один серый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(девочки ритмично стучат ложками 3 </a:t>
            </a:r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раза)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Другой белый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(также мальчики)</a:t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Кланялись бабусе – </a:t>
            </a:r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(кланяются)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Один серый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(также стучат ложками)</a:t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Другой белый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(3 раза)</a:t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Кланялись бабусе –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(подбегают к «бабусе», окружают ее, а «бабуся»</a:t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гладит детей-«гусей» по голове)</a:t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9530" y="5115208"/>
            <a:ext cx="8767860" cy="14259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599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64" y="532268"/>
            <a:ext cx="5793463" cy="57934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51003" y="-1055451"/>
            <a:ext cx="4191754" cy="6795347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Arial Black" panose="020B0A04020102020204" pitchFamily="34" charset="0"/>
              </a:rPr>
              <a:t>С показа музыкального руководителя.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куплет</a:t>
            </a:r>
            <a:r>
              <a:rPr lang="ru-RU" sz="2400" dirty="0" smtClean="0"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* Встать в круг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* ходьба по кругу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припев</a:t>
            </a:r>
            <a:r>
              <a:rPr lang="ru-RU" sz="2400" dirty="0" smtClean="0"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* мячик 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* ходьба в круг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* длинная рука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* ходьба из круга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* длинная рука 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 куплет</a:t>
            </a:r>
            <a:r>
              <a:rPr lang="ru-RU" sz="2400" dirty="0">
                <a:latin typeface="Arial Black" panose="020B0A04020102020204" pitchFamily="34" charset="0"/>
              </a:rPr>
              <a:t/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* ходьба </a:t>
            </a:r>
            <a:r>
              <a:rPr lang="ru-RU" sz="2400" dirty="0">
                <a:latin typeface="Arial Black" panose="020B0A04020102020204" pitchFamily="34" charset="0"/>
              </a:rPr>
              <a:t>по </a:t>
            </a:r>
            <a:r>
              <a:rPr lang="ru-RU" sz="2400" dirty="0" smtClean="0">
                <a:latin typeface="Arial Black" panose="020B0A04020102020204" pitchFamily="34" charset="0"/>
              </a:rPr>
              <a:t>кругу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припев</a:t>
            </a:r>
            <a:r>
              <a:rPr lang="ru-RU" sz="2400" dirty="0" smtClean="0"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latin typeface="Arial Black" panose="020B0A04020102020204" pitchFamily="34" charset="0"/>
              </a:rPr>
            </a:b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3016379" cy="1388165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Ирина Конвенан - ЛЮБИМАЯ ИГРУШКА 2.Черепашоно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8904" y="3869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52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604" y="3589362"/>
            <a:ext cx="11597489" cy="29260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Спасибо, </a:t>
            </a:r>
            <a:br>
              <a:rPr lang="ru-RU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веселые ложкари, </a:t>
            </a:r>
            <a:br>
              <a:rPr lang="ru-RU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за задорную игру!</a:t>
            </a:r>
            <a:endParaRPr lang="ru-RU" sz="4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9530" y="3589362"/>
            <a:ext cx="8767860" cy="166843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56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70" y="986828"/>
            <a:ext cx="5117800" cy="41326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926" y="579422"/>
            <a:ext cx="3317165" cy="52558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8003" y="579422"/>
            <a:ext cx="4318503" cy="5558828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Первые сведения о ложках даёт Сергей Алексеевич Тучков - офицер русской армии, собравший значительные сведения о многих русских народных инструментах. Тучков, называя среди прочих народных инструментов ложки, указывал, что они </a:t>
            </a:r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были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  «инструментальным музыкальным орудиям», которые издают звук при соприкосновении друг с другом, сравнивая ложки с барабаном, бубном.</a:t>
            </a:r>
          </a:p>
        </p:txBody>
      </p:sp>
    </p:spTree>
    <p:extLst>
      <p:ext uri="{BB962C8B-B14F-4D97-AF65-F5344CB8AC3E}">
        <p14:creationId xmlns:p14="http://schemas.microsoft.com/office/powerpoint/2010/main" val="14439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8" y="391686"/>
            <a:ext cx="3280647" cy="49865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2750" y="629105"/>
            <a:ext cx="3090828" cy="599339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87130" y="310246"/>
            <a:ext cx="4251816" cy="5822925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 Данная проблема очень чётко и ярко отражена в работах Дмитрия Анатольевича Рытова.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В своей исследовательской работе он говорит о том, что, опираясь на традиции нашей инструментальной музыки, раскрываются большие возможности в воспитании детей, в их творческой деятельности. </a:t>
            </a:r>
            <a:endParaRPr lang="ru-RU" b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. А. Рытов создал учебно-методическое пособие «Русская ложка. Музыкально-игровая энциклопедия</a:t>
            </a:r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» в 2018 году.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332" y="391686"/>
            <a:ext cx="3501483" cy="49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02" y="627970"/>
            <a:ext cx="3548958" cy="532343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4041442" cy="2926080"/>
          </a:xfrm>
        </p:spPr>
        <p:txBody>
          <a:bodyPr/>
          <a:lstStyle/>
          <a:p>
            <a:endParaRPr lang="ru-RU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58938" y="699497"/>
            <a:ext cx="5839485" cy="4975216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А Николай Иванович Привалов впервые использовал ложки в ансамбле. В любительском великорусском оркестре народных инструментов (1896-1914, которым руководил Н. И. Привалов, первым исполнителем на ложках стал студент А. А. Брянцев (1883-1961, впоследствии ставший основателем Ленинградского театра юных </a:t>
            </a:r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зрителей</a:t>
            </a:r>
            <a:r>
              <a:rPr lang="ru-RU" sz="2000" smtClean="0">
                <a:solidFill>
                  <a:schemeClr val="tx1"/>
                </a:solidFill>
                <a:latin typeface="Arial Black" panose="020B0A04020102020204" pitchFamily="34" charset="0"/>
              </a:rPr>
              <a:t>. </a:t>
            </a:r>
            <a:r>
              <a:rPr lang="ru-RU" sz="2400" smtClean="0">
                <a:solidFill>
                  <a:schemeClr val="tx1"/>
                </a:solidFill>
                <a:latin typeface="Arial Black" panose="020B0A04020102020204" pitchFamily="34" charset="0"/>
              </a:rPr>
              <a:t>После 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чего ложки стали использовать в оркестре и даже в сольных партиях.</a:t>
            </a:r>
          </a:p>
        </p:txBody>
      </p:sp>
    </p:spTree>
    <p:extLst>
      <p:ext uri="{BB962C8B-B14F-4D97-AF65-F5344CB8AC3E}">
        <p14:creationId xmlns:p14="http://schemas.microsoft.com/office/powerpoint/2010/main" val="34232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18" y="3463926"/>
            <a:ext cx="5061893" cy="28496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5660" y="829036"/>
            <a:ext cx="2520460" cy="29260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33101" y="273153"/>
            <a:ext cx="4141760" cy="4470148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Невозможно определить, когда появились русские ложки и стали использоваться как музыкальный инструмент, но ложки были и остаются незаменимым, исконно русским инструментом с ярким и уникальным тембром.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18" y="452673"/>
            <a:ext cx="5061893" cy="28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6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340" y="2227577"/>
            <a:ext cx="5523455" cy="41456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25" y="530581"/>
            <a:ext cx="5014393" cy="375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4359" y="608055"/>
            <a:ext cx="9966960" cy="2911027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Некоторые Приемы игры на двух ложках, находящихся в разных руках: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30" y="3877145"/>
            <a:ext cx="4146009" cy="2761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98" y="3869634"/>
            <a:ext cx="3706241" cy="276130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5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0430" y="463276"/>
            <a:ext cx="9966960" cy="5409782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chemeClr val="tx1"/>
                </a:solidFill>
                <a:latin typeface="Arial Black" panose="020B0A04020102020204" pitchFamily="34" charset="0"/>
              </a:rPr>
              <a:t>«Цок-цок» - для этого кладут одну ложку выпуклой стороной кверху на левую ладонь и, создав, таким образом, своеобразный резонатор, ударяют по ней другой ложкой. Звук напоминает цоканье копыт;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14562</TotalTime>
  <Words>568</Words>
  <Application>Microsoft Office PowerPoint</Application>
  <PresentationFormat>Широкоэкранный</PresentationFormat>
  <Paragraphs>35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Arial Black</vt:lpstr>
      <vt:lpstr>Corbel</vt:lpstr>
      <vt:lpstr>Базис</vt:lpstr>
      <vt:lpstr>«Искусство игры на деревянных ложках как средство приобщения детей к традиционной народной культуре»</vt:lpstr>
      <vt:lpstr>Константин Дмитриевич Ушинский выступал за то, что воспитание должно соответствовать русской традиционной системе, категорически отвергая преобразование национальной школы под влиянием Запада. Для него казалось недопустимым использование и копирование западных подходов в воспитании наших детей.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Некоторые Приемы игры на двух ложках, находящихся в разных руках:</vt:lpstr>
      <vt:lpstr>«Цок-цок» - для этого кладут одну ложку выпуклой стороной кверху на левую ладонь и, создав, таким образом, своеобразный резонатор, ударяют по ней другой ложкой. Звук напоминает цоканье копыт;</vt:lpstr>
      <vt:lpstr>«Маятник» («тарелочки») - это скользящие удары ложки о ложку, напоминающие движения маятника. Ударяют тыльными сторонами ложек или ручкой одной ложки о тыльную сторону другой. Ложки можно держать как в вертикальном положении, так и в горизонтальном</vt:lpstr>
      <vt:lpstr>Презентация PowerPoint</vt:lpstr>
      <vt:lpstr>Приёмы игры:</vt:lpstr>
      <vt:lpstr>«Длинная рука». Самый простой способ игры. Вытягиваем в сторону левую руку ладошкой вверх, не сгибаем в локте. Ложки держим правой рукой, ударяем по левой ладони сверху.</vt:lpstr>
      <vt:lpstr>«Мячики» (выполняют сидя, нога на ногу): Удары по колену, ложки, как мячики, отскакивают.</vt:lpstr>
      <vt:lpstr>«Треугольник».  Очень красивое движение, когда ложки по очереди ударяют по ладошке, по плечу левой руки и по колену правой ноги. Таким образом, получается треугольник. Можно сделать просто несколько ударов по левой руке и в конце, на четвертую долю ударить ложками о правую коленку. Этот прием обязательно нужно делать с движением головы, т. е. голова ребенка следует за рукой.</vt:lpstr>
      <vt:lpstr>«Поклон».  Еще один, очень красивый прием.  Правая рука делает в начале четыре удара по правой ноге, при этом удары постепенно опускаются вниз и туловище делает как бы поклон, затем четыре удара по левой ноге, поднимаясь выше, с каждым ударом туловище выпрямляется.</vt:lpstr>
      <vt:lpstr>«Тремоло».  Удары ложками по левой ноге (выше колена) и ладонью левой руки.</vt:lpstr>
      <vt:lpstr>Игра в ансамбле: русская народная мелодия «Барыня» </vt:lpstr>
      <vt:lpstr>Три девочки и три мальчика в русских народных костюмах.  В руках ложки. 1. Жили у бабуси (девочки идут вперед) Два веселых гуся (мальчики идут вперед) Припев: Один серый – (девочки ритмично стучат ложками 3 раза) Другой белый, - (мальчики ритмично стучат ложками 3 раза) Два веселых гуся – (выполняют пружинку, держа ложки перед собой) Повтор так же. </vt:lpstr>
      <vt:lpstr>2. Мыли гуси лапки (девочки поочередно выставляют ногу на носок) В луже у канавки (мальчики поочередно выставляют ногу на носок) Припев: Один серый – (девочки ритмично стучат ложками 3 раза) Другой белый –(мальчики ритмично стучат ложками 3 раза) Спрятались в канавке – (подносят руки с ложками к голове и качают головой) На повтор, на 1 часть – (дети играют в ложки, а на 2 – приседают - прячутся). </vt:lpstr>
      <vt:lpstr>3. Вот кричит бабуся – (выходит девочка-«бабуся») «Ой, пропали гуси» - (поет соло) Один серый (ритмично стучит) Другой белый (по 3 раза на каждую строчку) Гуси мои гуси – (качает руками) Повтор так же (в конце «плачет» и поворачивается лицом к «гусям») </vt:lpstr>
      <vt:lpstr>4. Выходили гуси – (встают и идут вперед девочки «гуси») Кланялись бабусе – (встают и идут вперед мальчики «гуси») Один серый (девочки ритмично стучат ложками 3 раза) Другой белый (также мальчики) Кланялись бабусе – (кланяются) Один серый (также стучат ложками) Другой белый (3 раза) Кланялись бабусе – (подбегают к «бабусе», окружают ее, а «бабуся» гладит детей-«гусей» по голове) </vt:lpstr>
      <vt:lpstr>С показа музыкального руководителя. 1 куплет * Встать в круг * ходьба по кругу припев * мячик  * ходьба в круг * длинная рука * ходьба из круга * длинная рука  2 куплет * ходьба по кругу припев </vt:lpstr>
      <vt:lpstr>Спасибо,  веселые ложкари,  за задорную игру!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«Искусство игры на деревянных ложках как средство приобщения детей к традиционной народной культуре»</dc:title>
  <dc:creator>Пользователь</dc:creator>
  <cp:lastModifiedBy>Пользователь</cp:lastModifiedBy>
  <cp:revision>27</cp:revision>
  <dcterms:created xsi:type="dcterms:W3CDTF">2025-10-20T10:05:41Z</dcterms:created>
  <dcterms:modified xsi:type="dcterms:W3CDTF">2025-11-05T03:41:54Z</dcterms:modified>
</cp:coreProperties>
</file>