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6741DE56-93F9-4FCE-8FC3-393CC17F4F45}" type="datetimeFigureOut">
              <a:rPr lang="ru-RU" smtClean="0"/>
              <a:t>21.05.2025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F37E6758-B01E-4FFD-A2E0-9F8FD602E298}" type="slidenum">
              <a:rPr lang="ru-RU" smtClean="0"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404664"/>
            <a:ext cx="7772400" cy="2088232"/>
          </a:xfrm>
        </p:spPr>
        <p:txBody>
          <a:bodyPr>
            <a:normAutofit/>
          </a:bodyPr>
          <a:lstStyle/>
          <a:p>
            <a:r>
              <a:rPr lang="ru-RU" sz="1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  <a:t>Муниципальное бюджетное дошкольное</a:t>
            </a:r>
            <a:br>
              <a:rPr lang="ru-RU" sz="1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</a:br>
            <a:r>
              <a:rPr lang="ru-RU" sz="18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  <a:t>образовательное учреждение детский сад № 5 «Колокольчик»</a:t>
            </a:r>
            <a:r>
              <a:rPr lang="ru-RU" sz="25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  <a:t/>
            </a:r>
            <a:br>
              <a:rPr lang="ru-RU" sz="25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</a:br>
            <a:r>
              <a:rPr lang="ru-RU" sz="25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  <a:t/>
            </a:r>
            <a:br>
              <a:rPr lang="ru-RU" sz="25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</a:br>
            <a:r>
              <a:rPr lang="ru-RU" sz="25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  <a:t/>
            </a:r>
            <a:br>
              <a:rPr lang="ru-RU" sz="2500" b="1" dirty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rebuchet MS"/>
              </a:rPr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1628800"/>
            <a:ext cx="7488832" cy="4824536"/>
          </a:xfrm>
        </p:spPr>
        <p:txBody>
          <a:bodyPr>
            <a:normAutofit/>
          </a:bodyPr>
          <a:lstStyle/>
          <a:p>
            <a:pPr lvl="0"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3200" b="1" dirty="0" smtClean="0">
                <a:solidFill>
                  <a:prstClr val="black"/>
                </a:solidFill>
                <a:latin typeface="Comic Sans MS" panose="030F0702030302020204" pitchFamily="66" charset="0"/>
              </a:rPr>
              <a:t>«Формирование безопасного поведения у дошкольников»</a:t>
            </a:r>
            <a:endParaRPr lang="ru-RU" sz="3200" b="1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endParaRPr lang="ru-RU" sz="3200" dirty="0">
              <a:solidFill>
                <a:prstClr val="black"/>
              </a:solidFill>
              <a:latin typeface="Comic Sans MS" panose="030F0702030302020204" pitchFamily="66" charset="0"/>
            </a:endParaRPr>
          </a:p>
          <a:p>
            <a:pPr lvl="0" algn="r"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Подготовила:</a:t>
            </a:r>
          </a:p>
          <a:p>
            <a:pPr lvl="0" algn="r"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Воспитатель:</a:t>
            </a:r>
          </a:p>
          <a:p>
            <a:pPr lvl="0" algn="r"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Туркина Е.И</a:t>
            </a: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0" algn="r"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endParaRPr lang="ru-RU" sz="2200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0"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r>
              <a:rPr lang="ru-RU" sz="2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Саров 2025</a:t>
            </a:r>
            <a:endParaRPr lang="ru-RU" sz="22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r"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endParaRPr lang="ru-RU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>
              <a:spcAft>
                <a:spcPts val="300"/>
              </a:spcAft>
              <a:buClr>
                <a:srgbClr val="F14124">
                  <a:lumMod val="75000"/>
                </a:srgbClr>
              </a:buClr>
              <a:buSzPct val="130000"/>
            </a:pPr>
            <a:endParaRPr lang="ru-RU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40266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484784"/>
            <a:ext cx="2332177" cy="3475037"/>
          </a:xfrm>
          <a:prstGeom prst="rect">
            <a:avLst/>
          </a:prstGeom>
        </p:spPr>
      </p:pic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0" y="1565814"/>
            <a:ext cx="5832648" cy="337979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52231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51520" y="548680"/>
            <a:ext cx="5040671" cy="5904656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Актуальность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данной темы определяется реальными потребностями ребенка в раннем информировании о правилах и навыках безопасного поведения в окружающей его среде, освоении им соответствующих умений.  Безопасное поведение – это умение предвидеть опасности, уметь их избегать, знать, как вести себя в опасной ситуации. 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Важно не только оберегать ребенка от опасности, но и готовить его встрече с возможными трудностями, формировать представление о наиболее опасных ситуациях, о необходимости соблюдения мер предосторожности, прививать ему навыки безопасного поведения в 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быту, в природе, в интернете </a:t>
            </a: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совместно с родителями, которые выступают для ребенка примером для подражания.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br>
              <a:rPr lang="ru-RU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191" y="836712"/>
            <a:ext cx="3600289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820068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67544" y="548680"/>
            <a:ext cx="8280919" cy="5760640"/>
          </a:xfrm>
        </p:spPr>
        <p:txBody>
          <a:bodyPr>
            <a:normAutofit/>
          </a:bodyPr>
          <a:lstStyle/>
          <a:p>
            <a:r>
              <a:rPr lang="ru-RU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Цель: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обеспечение охраны психического и физического здоровья, формирование готовности к безопасной жизни в окружающем мире</a:t>
            </a:r>
          </a:p>
          <a:p>
            <a:endParaRPr lang="ru-RU" sz="20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1" u="sng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Задачи:</a:t>
            </a:r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представлений о возможных неблагоприятных факторах окружающей среды и их источниках, угрозах и рисках, способах предупреждения и избегания таких ситуаций, правилах поведения;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формирования мотивов и осознанного стремления к освоению и соблюдению правил и норм безопасного поведения;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формирование умений, навыков, овладение способами и алгоритмами действий, необходимыми для предотвращения опасных ситуаций, выработки тактики безопасного поведения в уже возникших ситуациях</a:t>
            </a:r>
            <a:endParaRPr lang="ru-RU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7217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Рисунок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42223" y="3104594"/>
            <a:ext cx="6418093" cy="640135"/>
          </a:xfrm>
          <a:prstGeom prst="rect">
            <a:avLst/>
          </a:prstGeom>
        </p:spPr>
      </p:pic>
      <p:sp>
        <p:nvSpPr>
          <p:cNvPr id="25" name="Овал 24"/>
          <p:cNvSpPr/>
          <p:nvPr/>
        </p:nvSpPr>
        <p:spPr>
          <a:xfrm>
            <a:off x="3427067" y="2603433"/>
            <a:ext cx="2513085" cy="157483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accent5">
                    <a:lumMod val="75000"/>
                  </a:schemeClr>
                </a:solidFill>
              </a:rPr>
              <a:t>Виды деятельности </a:t>
            </a:r>
            <a:r>
              <a:rPr lang="ru-RU" b="1" dirty="0">
                <a:solidFill>
                  <a:schemeClr val="accent5">
                    <a:lumMod val="75000"/>
                  </a:schemeClr>
                </a:solidFill>
              </a:rPr>
              <a:t>с детьми</a:t>
            </a:r>
          </a:p>
        </p:txBody>
      </p:sp>
      <p:sp>
        <p:nvSpPr>
          <p:cNvPr id="26" name="Прямоугольник 25"/>
          <p:cNvSpPr/>
          <p:nvPr/>
        </p:nvSpPr>
        <p:spPr>
          <a:xfrm>
            <a:off x="259820" y="2603433"/>
            <a:ext cx="2387253" cy="1268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Дидактические игры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3175752" y="635000"/>
            <a:ext cx="3116983" cy="1107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Просмотр презентаций, видеофильмов 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6804249" y="619761"/>
            <a:ext cx="2088232" cy="11074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Совместная деятельность детей и педагога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59820" y="5100321"/>
            <a:ext cx="2387253" cy="1171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Наблюдения за окружающим миром, экскурсии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177248" y="5105526"/>
            <a:ext cx="3116983" cy="116602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Чтение познавательной  и художественной литературы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6804248" y="5100321"/>
            <a:ext cx="2088233" cy="11712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Проектная деятельность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259820" y="619760"/>
            <a:ext cx="2387253" cy="11379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Занятие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6804249" y="2603433"/>
            <a:ext cx="2088232" cy="126894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Участие родителей </a:t>
            </a:r>
            <a:endParaRPr lang="ru-RU" dirty="0">
              <a:solidFill>
                <a:schemeClr val="tx1"/>
              </a:solidFill>
            </a:endParaRPr>
          </a:p>
        </p:txBody>
      </p:sp>
      <p:cxnSp>
        <p:nvCxnSpPr>
          <p:cNvPr id="34" name="Прямая со стрелкой 33"/>
          <p:cNvCxnSpPr>
            <a:stCxn id="25" idx="1"/>
          </p:cNvCxnSpPr>
          <p:nvPr/>
        </p:nvCxnSpPr>
        <p:spPr>
          <a:xfrm flipH="1" flipV="1">
            <a:off x="2411760" y="1757680"/>
            <a:ext cx="1383340" cy="1076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Прямая со стрелкой 34"/>
          <p:cNvCxnSpPr/>
          <p:nvPr/>
        </p:nvCxnSpPr>
        <p:spPr>
          <a:xfrm flipH="1">
            <a:off x="2521694" y="3305727"/>
            <a:ext cx="905373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flipH="1">
            <a:off x="2521695" y="4042624"/>
            <a:ext cx="1330225" cy="1057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>
            <a:stCxn id="25" idx="0"/>
            <a:endCxn id="27" idx="2"/>
          </p:cNvCxnSpPr>
          <p:nvPr/>
        </p:nvCxnSpPr>
        <p:spPr>
          <a:xfrm flipV="1">
            <a:off x="4683610" y="1742440"/>
            <a:ext cx="50634" cy="8609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>
            <a:stCxn id="25" idx="7"/>
          </p:cNvCxnSpPr>
          <p:nvPr/>
        </p:nvCxnSpPr>
        <p:spPr>
          <a:xfrm flipV="1">
            <a:off x="5572119" y="1757680"/>
            <a:ext cx="1520161" cy="10763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Прямая со стрелкой 38"/>
          <p:cNvCxnSpPr>
            <a:stCxn id="25" idx="6"/>
          </p:cNvCxnSpPr>
          <p:nvPr/>
        </p:nvCxnSpPr>
        <p:spPr>
          <a:xfrm>
            <a:off x="5940152" y="3390851"/>
            <a:ext cx="864096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5590847" y="4040786"/>
            <a:ext cx="1660422" cy="1064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 стрелкой 40"/>
          <p:cNvCxnSpPr>
            <a:stCxn id="25" idx="4"/>
          </p:cNvCxnSpPr>
          <p:nvPr/>
        </p:nvCxnSpPr>
        <p:spPr>
          <a:xfrm flipH="1">
            <a:off x="4572000" y="4178269"/>
            <a:ext cx="111610" cy="9272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954038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002440"/>
          </a:xfrm>
        </p:spPr>
        <p:txBody>
          <a:bodyPr/>
          <a:lstStyle/>
          <a:p>
            <a:r>
              <a:rPr lang="ru-RU" sz="3200" b="1" dirty="0" smtClean="0">
                <a:gradFill>
                  <a:gsLst>
                    <a:gs pos="0">
                      <a:prstClr val="black"/>
                    </a:gs>
                    <a:gs pos="40000">
                      <a:prstClr val="black">
                        <a:lumMod val="75000"/>
                        <a:lumOff val="25000"/>
                      </a:prstClr>
                    </a:gs>
                    <a:gs pos="100000">
                      <a:srgbClr val="212745">
                        <a:alpha val="65000"/>
                      </a:srgbClr>
                    </a:gs>
                  </a:gsLst>
                  <a:lin ang="5400000" scaled="0"/>
                </a:gradFill>
                <a:effectLst>
                  <a:reflection blurRad="6350" stA="55000" endA="300" endPos="45500" dir="5400000" sy="-10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Разделы  безопасности:</a:t>
            </a:r>
          </a:p>
        </p:txBody>
      </p:sp>
      <p:sp>
        <p:nvSpPr>
          <p:cNvPr id="4" name="Стрелка вправо 3"/>
          <p:cNvSpPr/>
          <p:nvPr/>
        </p:nvSpPr>
        <p:spPr>
          <a:xfrm>
            <a:off x="1043608" y="1268760"/>
            <a:ext cx="7033592" cy="6480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Пожарная безопасность</a:t>
            </a:r>
            <a:endParaRPr lang="ru-RU" sz="2000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1043608" y="2132856"/>
            <a:ext cx="7033592" cy="576064"/>
          </a:xfrm>
          <a:prstGeom prst="rightArrow">
            <a:avLst>
              <a:gd name="adj1" fmla="val 50000"/>
              <a:gd name="adj2" fmla="val 6332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/>
              <a:t>Безопасность на дороге</a:t>
            </a:r>
            <a:endParaRPr lang="ru-RU" sz="2000" dirty="0"/>
          </a:p>
        </p:txBody>
      </p:sp>
      <p:sp>
        <p:nvSpPr>
          <p:cNvPr id="6" name="Стрелка вправо 5"/>
          <p:cNvSpPr/>
          <p:nvPr/>
        </p:nvSpPr>
        <p:spPr>
          <a:xfrm>
            <a:off x="1043608" y="2852937"/>
            <a:ext cx="7033592" cy="648072"/>
          </a:xfrm>
          <a:prstGeom prst="rightArrow">
            <a:avLst>
              <a:gd name="adj1" fmla="val 50000"/>
              <a:gd name="adj2" fmla="val 5751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Безопасность в быту</a:t>
            </a:r>
            <a:endParaRPr lang="ru-RU" dirty="0"/>
          </a:p>
        </p:txBody>
      </p:sp>
      <p:sp>
        <p:nvSpPr>
          <p:cNvPr id="7" name="Стрелка вправо 6"/>
          <p:cNvSpPr/>
          <p:nvPr/>
        </p:nvSpPr>
        <p:spPr>
          <a:xfrm>
            <a:off x="1043608" y="3753037"/>
            <a:ext cx="7033592" cy="684075"/>
          </a:xfrm>
          <a:prstGeom prst="rightArrow">
            <a:avLst>
              <a:gd name="adj1" fmla="val 50000"/>
              <a:gd name="adj2" fmla="val 550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Безопасность в природе</a:t>
            </a:r>
            <a:endParaRPr lang="ru-RU" dirty="0"/>
          </a:p>
        </p:txBody>
      </p:sp>
      <p:sp>
        <p:nvSpPr>
          <p:cNvPr id="8" name="Стрелка вправо 7"/>
          <p:cNvSpPr/>
          <p:nvPr/>
        </p:nvSpPr>
        <p:spPr>
          <a:xfrm>
            <a:off x="1043608" y="4581128"/>
            <a:ext cx="7033592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 Антитеррористическая безопасность</a:t>
            </a:r>
            <a:endParaRPr lang="ru-RU" dirty="0"/>
          </a:p>
        </p:txBody>
      </p:sp>
      <p:sp>
        <p:nvSpPr>
          <p:cNvPr id="16" name="Объект 15"/>
          <p:cNvSpPr>
            <a:spLocks noGrp="1"/>
          </p:cNvSpPr>
          <p:nvPr>
            <p:ph idx="1"/>
          </p:nvPr>
        </p:nvSpPr>
        <p:spPr>
          <a:xfrm>
            <a:off x="1043608" y="5517232"/>
            <a:ext cx="7033592" cy="72008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92500" lnSpcReduction="10000"/>
          </a:bodyPr>
          <a:lstStyle/>
          <a:p>
            <a:pPr algn="ctr"/>
            <a:r>
              <a:rPr lang="ru-RU" sz="2000" dirty="0" smtClean="0"/>
              <a:t>Интернет  безопасность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31473366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172</TotalTime>
  <Words>209</Words>
  <Application>Microsoft Office PowerPoint</Application>
  <PresentationFormat>Экран (4:3)</PresentationFormat>
  <Paragraphs>35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Волна</vt:lpstr>
      <vt:lpstr>Муниципальное бюджетное дошкольное образовательное учреждение детский сад № 5 «Колокольчик»   </vt:lpstr>
      <vt:lpstr>Презентация PowerPoint</vt:lpstr>
      <vt:lpstr>Презентация PowerPoint</vt:lpstr>
      <vt:lpstr>Презентация PowerPoint</vt:lpstr>
      <vt:lpstr>Презентация PowerPoint</vt:lpstr>
      <vt:lpstr> Разделы  безопасности:</vt:lpstr>
    </vt:vector>
  </TitlesOfParts>
  <Company>diakov.net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RePack by Diakov</dc:creator>
  <cp:lastModifiedBy>RePack by Diakov</cp:lastModifiedBy>
  <cp:revision>13</cp:revision>
  <dcterms:created xsi:type="dcterms:W3CDTF">2025-05-20T10:30:24Z</dcterms:created>
  <dcterms:modified xsi:type="dcterms:W3CDTF">2025-05-21T10:46:23Z</dcterms:modified>
</cp:coreProperties>
</file>