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69" r:id="rId8"/>
    <p:sldId id="259" r:id="rId9"/>
    <p:sldId id="260" r:id="rId10"/>
    <p:sldId id="261" r:id="rId11"/>
    <p:sldId id="263" r:id="rId12"/>
    <p:sldId id="264" r:id="rId13"/>
    <p:sldId id="262" r:id="rId14"/>
    <p:sldId id="270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8" autoAdjust="0"/>
    <p:restoredTop sz="86986" autoAdjust="0"/>
  </p:normalViewPr>
  <p:slideViewPr>
    <p:cSldViewPr snapToGrid="0">
      <p:cViewPr varScale="1">
        <p:scale>
          <a:sx n="101" d="100"/>
          <a:sy n="101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2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92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96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7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10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5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4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3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54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9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3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4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2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0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A0E5-7826-4CB0-9797-DF1DB2A18A8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29D7-C400-40AB-B3A3-70937ED27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51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1" y="753228"/>
            <a:ext cx="11709764" cy="108093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Лэпбук как форма инновационной работы </a:t>
            </a: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на </a:t>
            </a:r>
            <a:r>
              <a:rPr lang="ru-RU" dirty="0">
                <a:latin typeface="Arial Black" panose="020B0A04020102020204" pitchFamily="34" charset="0"/>
              </a:rPr>
              <a:t>уроках русского языка.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51" y="2336873"/>
            <a:ext cx="9932232" cy="42293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dirty="0">
                <a:latin typeface="Comic Sans MS" panose="030F0702030302020204" pitchFamily="66" charset="0"/>
              </a:rPr>
              <a:t>Скажи мне - и я забуду, </a:t>
            </a:r>
            <a:endParaRPr lang="ru-RU" sz="112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11200" b="1" dirty="0" smtClean="0">
                <a:latin typeface="Comic Sans MS" panose="030F0702030302020204" pitchFamily="66" charset="0"/>
              </a:rPr>
              <a:t>покажи </a:t>
            </a:r>
            <a:r>
              <a:rPr lang="ru-RU" sz="11200" b="1" dirty="0">
                <a:latin typeface="Comic Sans MS" panose="030F0702030302020204" pitchFamily="66" charset="0"/>
              </a:rPr>
              <a:t>мне - и я запомню, </a:t>
            </a:r>
            <a:endParaRPr lang="ru-RU" sz="112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11200" b="1" dirty="0" smtClean="0">
                <a:latin typeface="Comic Sans MS" panose="030F0702030302020204" pitchFamily="66" charset="0"/>
              </a:rPr>
              <a:t>дай </a:t>
            </a:r>
            <a:r>
              <a:rPr lang="ru-RU" sz="11200" b="1" dirty="0">
                <a:latin typeface="Comic Sans MS" panose="030F0702030302020204" pitchFamily="66" charset="0"/>
              </a:rPr>
              <a:t>сделать - и я пойму</a:t>
            </a:r>
            <a:r>
              <a:rPr lang="ru-RU" sz="11200" b="1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11200" b="1" dirty="0">
                <a:latin typeface="Comic Sans MS" panose="030F0702030302020204" pitchFamily="66" charset="0"/>
              </a:rPr>
              <a:t> </a:t>
            </a:r>
            <a:r>
              <a:rPr lang="ru-RU" sz="11200" b="1" dirty="0" smtClean="0">
                <a:latin typeface="Comic Sans MS" panose="030F0702030302020204" pitchFamily="66" charset="0"/>
              </a:rPr>
              <a:t>               (Китайская пословица)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8600" b="1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8600" b="1" dirty="0" smtClean="0">
                <a:latin typeface="Bahnschrift Condensed" panose="020B0502040204020203" pitchFamily="34" charset="0"/>
              </a:rPr>
              <a:t>Автор презентации: </a:t>
            </a:r>
          </a:p>
          <a:p>
            <a:pPr marL="0" indent="0">
              <a:buNone/>
            </a:pPr>
            <a:r>
              <a:rPr lang="ru-RU" sz="8600" b="1" dirty="0" smtClean="0">
                <a:latin typeface="Bahnschrift Condensed" panose="020B0502040204020203" pitchFamily="34" charset="0"/>
              </a:rPr>
              <a:t>Сахутина Наталья Николаевна, </a:t>
            </a:r>
          </a:p>
          <a:p>
            <a:pPr marL="0" indent="0">
              <a:buNone/>
            </a:pPr>
            <a:r>
              <a:rPr lang="ru-RU" sz="8600" b="1" dirty="0" smtClean="0">
                <a:latin typeface="Bahnschrift Condensed" panose="020B0502040204020203" pitchFamily="34" charset="0"/>
              </a:rPr>
              <a:t>учитель русского языка и литературы </a:t>
            </a:r>
          </a:p>
          <a:p>
            <a:pPr marL="0" indent="0">
              <a:buNone/>
            </a:pPr>
            <a:r>
              <a:rPr lang="ru-RU" sz="8600" b="1" dirty="0" smtClean="0">
                <a:latin typeface="Bahnschrift Condensed" panose="020B0502040204020203" pitchFamily="34" charset="0"/>
              </a:rPr>
              <a:t>МБОУ СОШ № 105 Купинского района </a:t>
            </a:r>
          </a:p>
          <a:p>
            <a:pPr marL="0" indent="0">
              <a:buNone/>
            </a:pPr>
            <a:r>
              <a:rPr lang="ru-RU" sz="8600" b="1" dirty="0" smtClean="0">
                <a:latin typeface="Bahnschrift Condensed" panose="020B0502040204020203" pitchFamily="34" charset="0"/>
              </a:rPr>
              <a:t>Новосибирской области</a:t>
            </a:r>
            <a:endParaRPr lang="ru-RU" sz="8600" b="1" dirty="0"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 descr="https://oki4.vkusercdn.ru/i?r=BDHElZJBPNKGuFyY-akIDfgnXVVbG4H417oL9mUxCTAgN9FzsV9gPLEI8wfqb0smbm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7" t="19556" r="22383" b="27877"/>
          <a:stretch/>
        </p:blipFill>
        <p:spPr bwMode="auto">
          <a:xfrm>
            <a:off x="8566515" y="1906841"/>
            <a:ext cx="3314700" cy="4162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105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503" y="86627"/>
            <a:ext cx="902849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Лэпбук - это…полет </a:t>
            </a:r>
            <a:r>
              <a:rPr lang="ru-RU" sz="3200" dirty="0">
                <a:latin typeface="Arial Black" panose="020B0A04020102020204" pitchFamily="34" charset="0"/>
              </a:rPr>
              <a:t>фантазии, который может дать непредсказуемые результаты, это исследование, которое однажды начавшись, будет длиться всю жизнь, так как если посеять в ребенке «зерно» открытия и исследования</a:t>
            </a:r>
            <a:r>
              <a:rPr lang="ru-RU" sz="3200" dirty="0" smtClean="0">
                <a:latin typeface="Arial Black" panose="020B0A04020102020204" pitchFamily="34" charset="0"/>
              </a:rPr>
              <a:t>, оно </a:t>
            </a:r>
            <a:r>
              <a:rPr lang="ru-RU" sz="3200" dirty="0">
                <a:latin typeface="Arial Black" panose="020B0A04020102020204" pitchFamily="34" charset="0"/>
              </a:rPr>
              <a:t>будет расти и увеличиваться</a:t>
            </a:r>
            <a:r>
              <a:rPr lang="ru-RU" sz="3200" dirty="0" smtClean="0">
                <a:latin typeface="Arial Black" panose="020B0A04020102020204" pitchFamily="34" charset="0"/>
              </a:rPr>
              <a:t>. Задача </a:t>
            </a:r>
            <a:r>
              <a:rPr lang="ru-RU" sz="3200" dirty="0">
                <a:latin typeface="Arial Black" panose="020B0A04020102020204" pitchFamily="34" charset="0"/>
              </a:rPr>
              <a:t>педагога лишь придавать ребенку уверенности в своих силах и правильно мотивировать на открытие новых </a:t>
            </a:r>
            <a:r>
              <a:rPr lang="ru-RU" sz="3200" dirty="0" smtClean="0">
                <a:latin typeface="Arial Black" panose="020B0A04020102020204" pitchFamily="34" charset="0"/>
              </a:rPr>
              <a:t>горизонтов.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t="7739" r="20842" b="6249"/>
          <a:stretch/>
        </p:blipFill>
        <p:spPr>
          <a:xfrm>
            <a:off x="9100688" y="86627"/>
            <a:ext cx="1742172" cy="299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7106" r="3147"/>
          <a:stretch/>
        </p:blipFill>
        <p:spPr>
          <a:xfrm>
            <a:off x="9442384" y="3352921"/>
            <a:ext cx="2444817" cy="3227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002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9133" y="375385"/>
            <a:ext cx="92980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Создание </a:t>
            </a:r>
            <a:r>
              <a:rPr lang="ru-RU" sz="4400" dirty="0" err="1" smtClean="0">
                <a:latin typeface="Arial Black" panose="020B0A04020102020204" pitchFamily="34" charset="0"/>
              </a:rPr>
              <a:t>лэпбука</a:t>
            </a:r>
            <a:r>
              <a:rPr lang="ru-RU" sz="4400" dirty="0" smtClean="0">
                <a:latin typeface="Arial Black" panose="020B0A04020102020204" pitchFamily="34" charset="0"/>
              </a:rPr>
              <a:t> является одним из видов совместной деятельности взрослых и детей.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" t="4700" r="11693" b="-235"/>
          <a:stretch/>
        </p:blipFill>
        <p:spPr>
          <a:xfrm>
            <a:off x="3320716" y="2695073"/>
            <a:ext cx="4831882" cy="3912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13586" r="9979" b="12705"/>
          <a:stretch/>
        </p:blipFill>
        <p:spPr>
          <a:xfrm rot="16200000">
            <a:off x="8191098" y="2772077"/>
            <a:ext cx="4398749" cy="2954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523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758" y="231006"/>
            <a:ext cx="1132893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Как сделать всех детей активными участниками образовательного </a:t>
            </a:r>
            <a:r>
              <a:rPr lang="ru-RU" sz="3200" dirty="0" smtClean="0">
                <a:latin typeface="Arial Black" panose="020B0A04020102020204" pitchFamily="34" charset="0"/>
              </a:rPr>
              <a:t>процесса</a:t>
            </a:r>
            <a:r>
              <a:rPr lang="ru-RU" sz="3200" dirty="0">
                <a:latin typeface="Arial Black" panose="020B0A04020102020204" pitchFamily="34" charset="0"/>
              </a:rPr>
              <a:t>? </a:t>
            </a:r>
            <a:endParaRPr lang="ru-RU" sz="3200" dirty="0" smtClean="0">
              <a:latin typeface="Arial Black" panose="020B0A04020102020204" pitchFamily="34" charset="0"/>
            </a:endParaRPr>
          </a:p>
          <a:p>
            <a:r>
              <a:rPr lang="ru-RU" sz="3200" dirty="0" smtClean="0">
                <a:latin typeface="Arial Black" panose="020B0A04020102020204" pitchFamily="34" charset="0"/>
              </a:rPr>
              <a:t>Как </a:t>
            </a:r>
            <a:r>
              <a:rPr lang="ru-RU" sz="3200" dirty="0">
                <a:latin typeface="Arial Black" panose="020B0A04020102020204" pitchFamily="34" charset="0"/>
              </a:rPr>
              <a:t>дать возможность каждому ребенку проявить себя? </a:t>
            </a:r>
            <a:endParaRPr lang="ru-RU" sz="3600" dirty="0">
              <a:latin typeface="Bahnschrift Condensed" panose="020B0502040204020203" pitchFamily="34" charset="0"/>
            </a:endParaRPr>
          </a:p>
          <a:p>
            <a:r>
              <a:rPr lang="ru-RU" sz="3600" dirty="0" smtClean="0">
                <a:latin typeface="Bahnschrift Condensed" panose="020B0502040204020203" pitchFamily="34" charset="0"/>
              </a:rPr>
              <a:t>Взрослому </a:t>
            </a:r>
            <a:r>
              <a:rPr lang="ru-RU" sz="3600" dirty="0">
                <a:latin typeface="Bahnschrift Condensed" panose="020B0502040204020203" pitchFamily="34" charset="0"/>
              </a:rPr>
              <a:t>необходимо вызвать у детей любопытство.  </a:t>
            </a:r>
            <a:endParaRPr lang="ru-RU" sz="3600" dirty="0" smtClean="0">
              <a:latin typeface="Bahnschrift Condensed" panose="020B0502040204020203" pitchFamily="34" charset="0"/>
            </a:endParaRPr>
          </a:p>
          <a:p>
            <a:r>
              <a:rPr lang="ru-RU" sz="3600" dirty="0" smtClean="0">
                <a:latin typeface="Bahnschrift Condensed" panose="020B0502040204020203" pitchFamily="34" charset="0"/>
              </a:rPr>
              <a:t>Затем </a:t>
            </a:r>
            <a:r>
              <a:rPr lang="ru-RU" sz="3600" dirty="0">
                <a:latin typeface="Bahnschrift Condensed" panose="020B0502040204020203" pitchFamily="34" charset="0"/>
              </a:rPr>
              <a:t>появится любознательность, которая представляет </a:t>
            </a:r>
            <a:endParaRPr lang="ru-RU" sz="3600" dirty="0" smtClean="0">
              <a:latin typeface="Bahnschrift Condensed" panose="020B0502040204020203" pitchFamily="34" charset="0"/>
            </a:endParaRPr>
          </a:p>
          <a:p>
            <a:r>
              <a:rPr lang="ru-RU" sz="3600" dirty="0" smtClean="0">
                <a:latin typeface="Bahnschrift Condensed" panose="020B0502040204020203" pitchFamily="34" charset="0"/>
              </a:rPr>
              <a:t>собой </a:t>
            </a:r>
            <a:r>
              <a:rPr lang="ru-RU" sz="3600" dirty="0">
                <a:latin typeface="Bahnschrift Condensed" panose="020B0502040204020203" pitchFamily="34" charset="0"/>
              </a:rPr>
              <a:t>ценное состояние личности, активное видение мира. </a:t>
            </a:r>
            <a:endParaRPr lang="ru-RU" sz="3600" dirty="0" smtClean="0">
              <a:latin typeface="Bahnschrift Condensed" panose="020B0502040204020203" pitchFamily="34" charset="0"/>
            </a:endParaRPr>
          </a:p>
          <a:p>
            <a:r>
              <a:rPr lang="ru-RU" sz="3600" dirty="0" smtClean="0">
                <a:latin typeface="Bahnschrift Condensed" panose="020B0502040204020203" pitchFamily="34" charset="0"/>
              </a:rPr>
              <a:t>На </a:t>
            </a:r>
            <a:r>
              <a:rPr lang="ru-RU" sz="3600" dirty="0">
                <a:latin typeface="Bahnschrift Condensed" panose="020B0502040204020203" pitchFamily="34" charset="0"/>
              </a:rPr>
              <a:t>этой стадии проявляются сильные эмоции удивления, </a:t>
            </a:r>
            <a:endParaRPr lang="ru-RU" sz="3600" dirty="0" smtClean="0">
              <a:latin typeface="Bahnschrift Condensed" panose="020B0502040204020203" pitchFamily="34" charset="0"/>
            </a:endParaRPr>
          </a:p>
          <a:p>
            <a:r>
              <a:rPr lang="ru-RU" sz="3600" dirty="0" smtClean="0">
                <a:latin typeface="Bahnschrift Condensed" panose="020B0502040204020203" pitchFamily="34" charset="0"/>
              </a:rPr>
              <a:t>радости </a:t>
            </a:r>
            <a:r>
              <a:rPr lang="ru-RU" sz="3600" dirty="0">
                <a:latin typeface="Bahnschrift Condensed" panose="020B0502040204020203" pitchFamily="34" charset="0"/>
              </a:rPr>
              <a:t>познания, восторга, удовлетворённости </a:t>
            </a:r>
            <a:endParaRPr lang="ru-RU" sz="3600" dirty="0" smtClean="0">
              <a:latin typeface="Bahnschrift Condensed" panose="020B0502040204020203" pitchFamily="34" charset="0"/>
            </a:endParaRPr>
          </a:p>
          <a:p>
            <a:r>
              <a:rPr lang="ru-RU" sz="3600" dirty="0" smtClean="0">
                <a:latin typeface="Bahnschrift Condensed" panose="020B0502040204020203" pitchFamily="34" charset="0"/>
              </a:rPr>
              <a:t>деятельностью</a:t>
            </a:r>
            <a:r>
              <a:rPr lang="ru-RU" sz="3600" dirty="0">
                <a:latin typeface="Bahnschrift Condensed" panose="020B0502040204020203" pitchFamily="34" charset="0"/>
              </a:rPr>
              <a:t>.  Затем у детей появится познавательный интерес и познавательная активность, что приведёт к развитию познавательных способностей.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r="8579"/>
          <a:stretch/>
        </p:blipFill>
        <p:spPr>
          <a:xfrm>
            <a:off x="9960342" y="1447800"/>
            <a:ext cx="1943100" cy="3552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808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6884" y="404261"/>
            <a:ext cx="77675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Мой опыт работы показал, что создание </a:t>
            </a:r>
            <a:r>
              <a:rPr lang="ru-RU" sz="3600" b="1" dirty="0" err="1" smtClean="0">
                <a:latin typeface="Arial Black" panose="020B0A04020102020204" pitchFamily="34" charset="0"/>
              </a:rPr>
              <a:t>лэпбука</a:t>
            </a:r>
            <a:r>
              <a:rPr lang="ru-RU" sz="3600" dirty="0" smtClean="0">
                <a:latin typeface="Arial Black" panose="020B0A04020102020204" pitchFamily="34" charset="0"/>
              </a:rPr>
              <a:t> обеспечивает развитие ребенка во многих образовательных областях, дает возможность для его позитивной социализации, личностного развития, развития инициативы и творческих </a:t>
            </a:r>
            <a:r>
              <a:rPr lang="ru-RU" sz="4000" dirty="0" smtClean="0">
                <a:latin typeface="Arial Black" panose="020B0A04020102020204" pitchFamily="34" charset="0"/>
              </a:rPr>
              <a:t>возможностей. 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05765"/>
            <a:ext cx="2785712" cy="20892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31" y="1971675"/>
            <a:ext cx="3175000" cy="2381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22" y="2600325"/>
            <a:ext cx="1778794" cy="2371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72" y="4744691"/>
            <a:ext cx="2563528" cy="192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16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4976260" y="77002"/>
            <a:ext cx="7132321" cy="5842535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Сколько стоит сотворить чудо для ребенка?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Очень много…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Желания…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Совсем мало…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Времени…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Маленькую капельку…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Возможностей…</a:t>
            </a:r>
          </a:p>
          <a:p>
            <a:pPr algn="ctr"/>
            <a:endParaRPr lang="ru-RU" dirty="0"/>
          </a:p>
        </p:txBody>
      </p:sp>
      <p:pic>
        <p:nvPicPr>
          <p:cNvPr id="2054" name="Picture 6" descr="https://img.freepik.com/premium-vector/cute-little-boy-looking-up_43633-2766.jpg?w=1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75" y="654518"/>
            <a:ext cx="3339023" cy="5168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8742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020" y="2849830"/>
            <a:ext cx="3407959" cy="1158340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192505" y="192506"/>
            <a:ext cx="10963175" cy="5804034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ВНИМАНИЕ!</a:t>
            </a:r>
          </a:p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В ДАННОМ МАТЕРИАЛЕ ИСПОЛЬЗОВАНЫ ФОТОГРАФИИ, НА КОТОРЫХ ИЗОБРАЖЕНЫ ЛЭПБУКИ, ВЫПОЛНЕННЫЕ АВТОРОМ ПРЕЗЕНТАЦИИ И ЕЕ УЧЕНИКАМИ!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66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825" y="904875"/>
            <a:ext cx="1174927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9525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dirty="0" smtClean="0">
                <a:ln w="9525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 </a:t>
            </a:r>
          </a:p>
          <a:p>
            <a:pPr algn="ctr"/>
            <a:r>
              <a:rPr lang="ru-RU" sz="8800" b="1" dirty="0" smtClean="0">
                <a:ln w="9525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внимание!</a:t>
            </a:r>
            <a:endParaRPr lang="ru-RU" sz="8800" b="1" dirty="0">
              <a:ln w="9525">
                <a:solidFill>
                  <a:schemeClr val="tx2">
                    <a:lumMod val="1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62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507" y="519764"/>
            <a:ext cx="11588816" cy="5416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Bahnschrift Condensed" panose="020B0502040204020203" pitchFamily="34" charset="0"/>
              </a:rPr>
              <a:t>Введение стандарта предоставило нам свободу в выборе различных технологий, форм и методов организации детской деятельности. Педагогическая деятельность сегодня стала более профессиональной, научной и гибкой. Во-первых, мы поставили для себя задачу - услышать ребенка – это как раз то новое, основное, что принес нам Стандарт. Следующим пунктом в списке наших задач стало соответствие предметно - пространственной развивающей образовательной среды группы выдвигаемым Стандартом свойствам, таким как: насыщенность, трансформируемость, вариативность, полифункциональность, доступность. Ну и наконец, работая в режиме введения ФГОС, невозможно пройти мимо поиска новых творческих форм работы с </a:t>
            </a:r>
            <a:r>
              <a:rPr lang="ru-RU" sz="3600" dirty="0" smtClean="0">
                <a:latin typeface="Bahnschrift Condensed" panose="020B0502040204020203" pitchFamily="34" charset="0"/>
              </a:rPr>
              <a:t>обучающимися </a:t>
            </a:r>
            <a:r>
              <a:rPr lang="ru-RU" sz="3600" dirty="0">
                <a:latin typeface="Bahnschrift Condensed" panose="020B0502040204020203" pitchFamily="34" charset="0"/>
              </a:rPr>
              <a:t>и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358233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10889245" cy="10809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Возникает вопрос: Какие же инновационные образовательные технологии выбрать?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Bahnschrift Condensed" panose="020B0502040204020203" pitchFamily="34" charset="0"/>
              </a:rPr>
              <a:t>В </a:t>
            </a:r>
            <a:r>
              <a:rPr lang="ru-RU" sz="4000" dirty="0">
                <a:latin typeface="Bahnschrift Condensed" panose="020B0502040204020203" pitchFamily="34" charset="0"/>
              </a:rPr>
              <a:t>поиске современных форм и методов работы с детьми, обеспечивающих нам достижение поставленных задач, выдвигалось много предложений. В результате несколько лет назад была найдена обучающая игровая технология «ЛЭПБУК», которая стала активно внедряться.</a:t>
            </a:r>
          </a:p>
        </p:txBody>
      </p:sp>
    </p:spTree>
    <p:extLst>
      <p:ext uri="{BB962C8B-B14F-4D97-AF65-F5344CB8AC3E}">
        <p14:creationId xmlns:p14="http://schemas.microsoft.com/office/powerpoint/2010/main" val="90314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006" y="182881"/>
            <a:ext cx="78927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Bahnschrift Condensed" panose="020B0502040204020203" pitchFamily="34" charset="0"/>
              </a:rPr>
              <a:t>В России внедрила эту технологию Татьяна Пироженко, для занятий со своим ребенком и предложила использовать ее в исследовательской работе с детьми. Она дает следующее определение этому термину – «это самодельная бумажная книжечка с кармашками, дверками, окошками, подвижными деталями, которые ребенок может доставать, перекладывать, складывать по своему усмотрению. В ней собирается материал по какой-то определенной теме.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099" y="394935"/>
            <a:ext cx="3127909" cy="3127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ятно 1 3"/>
          <p:cNvSpPr/>
          <p:nvPr/>
        </p:nvSpPr>
        <p:spPr>
          <a:xfrm>
            <a:off x="7806088" y="3676850"/>
            <a:ext cx="4385912" cy="304158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Татьяна Александровна ПИРОЖЕНКО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44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217" y="583474"/>
            <a:ext cx="7878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Чудо-папку </a:t>
            </a:r>
            <a:r>
              <a:rPr lang="ru-RU" sz="4800" dirty="0" smtClean="0">
                <a:latin typeface="Arial Black" panose="020B0A04020102020204" pitchFamily="34" charset="0"/>
              </a:rPr>
              <a:t>открываю,</a:t>
            </a: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все</a:t>
            </a:r>
            <a:r>
              <a:rPr lang="ru-RU" sz="4800" dirty="0">
                <a:latin typeface="Arial Black" panose="020B0A04020102020204" pitchFamily="34" charset="0"/>
              </a:rPr>
              <a:t>, что знаю - вспоминаю</a:t>
            </a: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Что </a:t>
            </a:r>
            <a:r>
              <a:rPr lang="ru-RU" sz="4800" dirty="0">
                <a:latin typeface="Arial Black" panose="020B0A04020102020204" pitchFamily="34" charset="0"/>
              </a:rPr>
              <a:t>такое </a:t>
            </a:r>
            <a:r>
              <a:rPr lang="ru-RU" sz="4800" dirty="0" err="1">
                <a:latin typeface="Arial Black" panose="020B0A04020102020204" pitchFamily="34" charset="0"/>
              </a:rPr>
              <a:t>лэпбук</a:t>
            </a:r>
            <a:r>
              <a:rPr lang="ru-RU" sz="4800" dirty="0">
                <a:latin typeface="Arial Black" panose="020B0A04020102020204" pitchFamily="34" charset="0"/>
              </a:rPr>
              <a:t>?</a:t>
            </a:r>
          </a:p>
          <a:p>
            <a:pPr algn="ctr"/>
            <a:endParaRPr lang="ru-RU" sz="4800" dirty="0">
              <a:latin typeface="Arial Black" panose="020B0A04020102020204" pitchFamily="34" charset="0"/>
            </a:endParaRPr>
          </a:p>
          <a:p>
            <a:pPr algn="ctr"/>
            <a:r>
              <a:rPr lang="ru-RU" sz="4800" dirty="0">
                <a:latin typeface="Arial Black" panose="020B0A04020102020204" pitchFamily="34" charset="0"/>
              </a:rPr>
              <a:t>«Лэпбук» (англ. </a:t>
            </a:r>
            <a:r>
              <a:rPr lang="ru-RU" sz="4800" dirty="0" err="1">
                <a:latin typeface="Arial Black" panose="020B0A04020102020204" pitchFamily="34" charset="0"/>
              </a:rPr>
              <a:t>lap</a:t>
            </a:r>
            <a:r>
              <a:rPr lang="ru-RU" sz="4800" dirty="0">
                <a:latin typeface="Arial Black" panose="020B0A04020102020204" pitchFamily="34" charset="0"/>
              </a:rPr>
              <a:t> – колени, </a:t>
            </a:r>
            <a:r>
              <a:rPr lang="ru-RU" sz="4800" dirty="0" err="1">
                <a:latin typeface="Arial Black" panose="020B0A04020102020204" pitchFamily="34" charset="0"/>
              </a:rPr>
              <a:t>book</a:t>
            </a:r>
            <a:r>
              <a:rPr lang="ru-RU" sz="4800" dirty="0">
                <a:latin typeface="Arial Black" panose="020B0A04020102020204" pitchFamily="34" charset="0"/>
              </a:rPr>
              <a:t> - книга)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364845"/>
            <a:ext cx="42926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05" y="3067050"/>
            <a:ext cx="2550319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594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Лэпбук можно использовать: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2336873"/>
            <a:ext cx="10120011" cy="3599316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sz="3600" dirty="0">
                <a:latin typeface="Arial Black" panose="020B0A04020102020204" pitchFamily="34" charset="0"/>
              </a:rPr>
              <a:t>При изучении новой темы</a:t>
            </a:r>
          </a:p>
          <a:p>
            <a:r>
              <a:rPr lang="ru-RU" sz="3600" dirty="0">
                <a:latin typeface="Arial Black" panose="020B0A04020102020204" pitchFamily="34" charset="0"/>
              </a:rPr>
              <a:t>При закреплении полученных знаний</a:t>
            </a:r>
          </a:p>
          <a:p>
            <a:r>
              <a:rPr lang="ru-RU" sz="3600" dirty="0">
                <a:latin typeface="Arial Black" panose="020B0A04020102020204" pitchFamily="34" charset="0"/>
              </a:rPr>
              <a:t>В свободной деятельности детей</a:t>
            </a:r>
          </a:p>
          <a:p>
            <a:r>
              <a:rPr lang="ru-RU" sz="3600" dirty="0">
                <a:latin typeface="Arial Black" panose="020B0A04020102020204" pitchFamily="34" charset="0"/>
              </a:rPr>
              <a:t>Как итог проекта</a:t>
            </a:r>
          </a:p>
          <a:p>
            <a:r>
              <a:rPr lang="ru-RU" sz="3600" dirty="0">
                <a:latin typeface="Arial Black" panose="020B0A04020102020204" pitchFamily="34" charset="0"/>
              </a:rPr>
              <a:t>В работе с родителями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064" y="3864428"/>
            <a:ext cx="3596640" cy="2697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742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259" y="606391"/>
            <a:ext cx="111556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Т</a:t>
            </a:r>
            <a:r>
              <a:rPr lang="ru-RU" sz="2800" dirty="0" smtClean="0">
                <a:latin typeface="Arial Black" panose="020B0A04020102020204" pitchFamily="34" charset="0"/>
              </a:rPr>
              <a:t>ехнология </a:t>
            </a:r>
            <a:r>
              <a:rPr lang="ru-RU" sz="2800" dirty="0" err="1">
                <a:latin typeface="Arial Black" panose="020B0A04020102020204" pitchFamily="34" charset="0"/>
              </a:rPr>
              <a:t>лэпбук</a:t>
            </a:r>
            <a:r>
              <a:rPr lang="ru-RU" sz="2800" dirty="0">
                <a:latin typeface="Arial Black" panose="020B0A04020102020204" pitchFamily="34" charset="0"/>
              </a:rPr>
              <a:t> -это универсальная технология, позволяет работать педагогам не только в области познавательного развития, но и в других областях развития детей, а также может являться формой работы с родителями. Использование лэпбуков в работе с детьми </a:t>
            </a:r>
            <a:r>
              <a:rPr lang="ru-RU" sz="2800" dirty="0" smtClean="0">
                <a:latin typeface="Arial Black" panose="020B0A04020102020204" pitchFamily="34" charset="0"/>
              </a:rPr>
              <a:t>создает </a:t>
            </a:r>
            <a:r>
              <a:rPr lang="ru-RU" sz="2800" dirty="0">
                <a:latin typeface="Arial Black" panose="020B0A04020102020204" pitchFamily="34" charset="0"/>
              </a:rPr>
              <a:t>условия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для </a:t>
            </a:r>
            <a:r>
              <a:rPr lang="ru-RU" sz="2800" dirty="0">
                <a:latin typeface="Arial Black" panose="020B0A04020102020204" pitchFamily="34" charset="0"/>
              </a:rPr>
              <a:t>снижения у воспитанников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гиперактивности</a:t>
            </a:r>
            <a:r>
              <a:rPr lang="ru-RU" sz="2800" dirty="0">
                <a:latin typeface="Arial Black" panose="020B0A04020102020204" pitchFamily="34" charset="0"/>
              </a:rPr>
              <a:t>, организации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эмоционально-личностного 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общения</a:t>
            </a:r>
            <a:r>
              <a:rPr lang="ru-RU" sz="2800" dirty="0">
                <a:latin typeface="Arial Black" panose="020B0A04020102020204" pitchFamily="34" charset="0"/>
              </a:rPr>
              <a:t>, развития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любознательности</a:t>
            </a:r>
            <a:r>
              <a:rPr lang="ru-RU" sz="2800" dirty="0">
                <a:latin typeface="Arial Black" panose="020B0A04020102020204" pitchFamily="34" charset="0"/>
              </a:rPr>
              <a:t>,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сосредоточенности </a:t>
            </a:r>
            <a:r>
              <a:rPr lang="ru-RU" sz="2800" dirty="0">
                <a:latin typeface="Arial Black" panose="020B0A04020102020204" pitchFamily="34" charset="0"/>
              </a:rPr>
              <a:t>и концентрации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внимания</a:t>
            </a:r>
            <a:r>
              <a:rPr lang="ru-RU" sz="2800" dirty="0"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409" y="2857521"/>
            <a:ext cx="4524335" cy="34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1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2" y="661851"/>
            <a:ext cx="9074332" cy="5869578"/>
          </a:xfrm>
        </p:spPr>
        <p:txBody>
          <a:bodyPr>
            <a:normAutofit fontScale="90000"/>
          </a:bodyPr>
          <a:lstStyle/>
          <a:p>
            <a:r>
              <a:rPr lang="ru-RU" dirty="0"/>
              <a:t>Это отличный способ для повторения пройденного материала в любое удобное время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Активизирует у детей интерес к познавательной деятельности.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Дети </a:t>
            </a:r>
            <a:r>
              <a:rPr lang="ru-RU" dirty="0"/>
              <a:t>учатся находить информацию самостоятельно – учатся учиться.</a:t>
            </a:r>
            <a:br>
              <a:rPr lang="ru-RU" dirty="0"/>
            </a:br>
            <a:r>
              <a:rPr lang="ru-RU" dirty="0" smtClean="0"/>
              <a:t>Позволяет </a:t>
            </a:r>
            <a:r>
              <a:rPr lang="ru-RU" dirty="0"/>
              <a:t>сохранить собранный материал.</a:t>
            </a:r>
            <a:br>
              <a:rPr lang="ru-RU" dirty="0"/>
            </a:br>
            <a:r>
              <a:rPr lang="ru-RU" dirty="0"/>
              <a:t>Развивается творческое мышление, любознательность, находчивость, воображение, мелкая моторика, пространственная ориентировка,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развивается </a:t>
            </a:r>
            <a:r>
              <a:rPr lang="ru-RU" dirty="0"/>
              <a:t>речь.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10769" r="7788" b="5770"/>
          <a:stretch/>
        </p:blipFill>
        <p:spPr>
          <a:xfrm>
            <a:off x="9308549" y="316260"/>
            <a:ext cx="2612573" cy="1889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9" r="9415" b="7359"/>
          <a:stretch/>
        </p:blipFill>
        <p:spPr>
          <a:xfrm>
            <a:off x="8826365" y="2421671"/>
            <a:ext cx="2685450" cy="1896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r="6786"/>
          <a:stretch/>
        </p:blipFill>
        <p:spPr>
          <a:xfrm>
            <a:off x="9205649" y="4533499"/>
            <a:ext cx="2820203" cy="2085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755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131" y="635268"/>
            <a:ext cx="734407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 создании </a:t>
            </a:r>
            <a:r>
              <a:rPr lang="ru-RU" sz="2800" dirty="0" err="1"/>
              <a:t>лэпбука</a:t>
            </a:r>
            <a:r>
              <a:rPr lang="ru-RU" sz="2800" dirty="0"/>
              <a:t> необходимо </a:t>
            </a:r>
            <a:r>
              <a:rPr lang="ru-RU" sz="2800" dirty="0" smtClean="0"/>
              <a:t>учесть: </a:t>
            </a:r>
            <a:r>
              <a:rPr lang="ru-RU" sz="2800" dirty="0"/>
              <a:t>эстетичность (должно появиться желание взять </a:t>
            </a:r>
            <a:r>
              <a:rPr lang="ru-RU" sz="2800" dirty="0" err="1"/>
              <a:t>лэпбук</a:t>
            </a:r>
            <a:r>
              <a:rPr lang="ru-RU" sz="2800" dirty="0"/>
              <a:t> в руки) </a:t>
            </a:r>
            <a:endParaRPr lang="ru-RU" sz="2800" dirty="0" smtClean="0"/>
          </a:p>
          <a:p>
            <a:r>
              <a:rPr lang="ru-RU" sz="2800" dirty="0" smtClean="0"/>
              <a:t>долговечность (с </a:t>
            </a:r>
            <a:r>
              <a:rPr lang="ru-RU" sz="2800" dirty="0" err="1"/>
              <a:t>лэпбуком</a:t>
            </a:r>
            <a:r>
              <a:rPr lang="ru-RU" sz="2800" dirty="0"/>
              <a:t> будут заниматься дети, он должен быть крепким) </a:t>
            </a:r>
            <a:endParaRPr lang="ru-RU" sz="2800" dirty="0" smtClean="0"/>
          </a:p>
          <a:p>
            <a:r>
              <a:rPr lang="ru-RU" sz="2800" dirty="0" smtClean="0"/>
              <a:t>минимум </a:t>
            </a:r>
            <a:r>
              <a:rPr lang="ru-RU" sz="2800" dirty="0"/>
              <a:t>подписей (никаких методических рекомендаций, больших текстов с описаниями, лишней информации) </a:t>
            </a:r>
            <a:endParaRPr lang="ru-RU" sz="2800" dirty="0" smtClean="0"/>
          </a:p>
          <a:p>
            <a:r>
              <a:rPr lang="ru-RU" sz="2800" dirty="0" smtClean="0"/>
              <a:t>приветствуется </a:t>
            </a:r>
            <a:r>
              <a:rPr lang="ru-RU" sz="2800" dirty="0"/>
              <a:t>большое количество удобно открываемых кармашков с разными « сюрпризами 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" b="4924"/>
          <a:stretch/>
        </p:blipFill>
        <p:spPr>
          <a:xfrm>
            <a:off x="9529010" y="199672"/>
            <a:ext cx="2353577" cy="2861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59" y="1530417"/>
            <a:ext cx="2906829" cy="218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66027" y="3799580"/>
            <a:ext cx="2890919" cy="2168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r="16406" b="8622"/>
          <a:stretch/>
        </p:blipFill>
        <p:spPr>
          <a:xfrm rot="5400000">
            <a:off x="6995162" y="3963659"/>
            <a:ext cx="2762447" cy="2533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333401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132</TotalTime>
  <Words>725</Words>
  <Application>Microsoft Office PowerPoint</Application>
  <PresentationFormat>Широкоэкранный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Bahnschrift Condensed</vt:lpstr>
      <vt:lpstr>Comic Sans MS</vt:lpstr>
      <vt:lpstr>Trebuchet MS</vt:lpstr>
      <vt:lpstr>Берлин</vt:lpstr>
      <vt:lpstr>Лэпбук как форма инновационной работы  на уроках русского языка.</vt:lpstr>
      <vt:lpstr>Презентация PowerPoint</vt:lpstr>
      <vt:lpstr>Возникает вопрос: Какие же инновационные образовательные технологии выбрать? </vt:lpstr>
      <vt:lpstr>Презентация PowerPoint</vt:lpstr>
      <vt:lpstr>Презентация PowerPoint</vt:lpstr>
      <vt:lpstr>Лэпбук можно использовать:</vt:lpstr>
      <vt:lpstr>Презентация PowerPoint</vt:lpstr>
      <vt:lpstr>Это отличный способ для повторения пройденного материала в любое удобное время. Активизирует у детей интерес к познавательной деятельности.  Дети учатся находить информацию самостоятельно – учатся учиться. Позволяет сохранить собранный материал. Развивается творческое мышление, любознательность, находчивость, воображение, мелкая моторика, пространственная ориентировка,  развивается речь.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matveyka583@outlook.com</dc:creator>
  <cp:lastModifiedBy>matveyka583@outlook.com</cp:lastModifiedBy>
  <cp:revision>17</cp:revision>
  <dcterms:created xsi:type="dcterms:W3CDTF">2024-03-19T15:19:34Z</dcterms:created>
  <dcterms:modified xsi:type="dcterms:W3CDTF">2024-03-19T17:52:25Z</dcterms:modified>
</cp:coreProperties>
</file>