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64" r:id="rId2"/>
    <p:sldId id="265" r:id="rId3"/>
    <p:sldId id="267" r:id="rId4"/>
    <p:sldId id="266" r:id="rId5"/>
    <p:sldId id="268" r:id="rId6"/>
    <p:sldId id="269" r:id="rId7"/>
    <p:sldId id="270" r:id="rId8"/>
    <p:sldId id="271" r:id="rId9"/>
    <p:sldId id="272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8EE"/>
    <a:srgbClr val="FF2929"/>
    <a:srgbClr val="BE78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86434" autoAdjust="0"/>
  </p:normalViewPr>
  <p:slideViewPr>
    <p:cSldViewPr>
      <p:cViewPr varScale="1">
        <p:scale>
          <a:sx n="100" d="100"/>
          <a:sy n="100" d="100"/>
        </p:scale>
        <p:origin x="19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27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2AAEF-8DF8-4FEB-9B7E-230402BC1D22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4845E-3CC1-4228-A4F2-524152A5F6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7467600" cy="352839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5400" b="1" dirty="0" smtClean="0">
                <a:solidFill>
                  <a:srgbClr val="FF2929"/>
                </a:solidFill>
              </a:rPr>
              <a:t>Урок </a:t>
            </a:r>
          </a:p>
          <a:p>
            <a:pPr algn="ctr">
              <a:buNone/>
            </a:pPr>
            <a:r>
              <a:rPr lang="ru-RU" sz="5400" b="1" dirty="0" smtClean="0">
                <a:solidFill>
                  <a:srgbClr val="FF2929"/>
                </a:solidFill>
              </a:rPr>
              <a:t>русского языка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/>
              <a:t>«Вводные слова и вставочные конструкции»</a:t>
            </a: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900" b="1" i="1" dirty="0">
                <a:solidFill>
                  <a:srgbClr val="0088EE"/>
                </a:solidFill>
              </a:rPr>
              <a:t>8</a:t>
            </a:r>
            <a:r>
              <a:rPr lang="ru-RU" sz="3900" b="1" i="1" dirty="0" smtClean="0">
                <a:solidFill>
                  <a:srgbClr val="0088EE"/>
                </a:solidFill>
              </a:rPr>
              <a:t> класс</a:t>
            </a:r>
            <a:endParaRPr lang="ru-RU" sz="3900" b="1" i="1" dirty="0">
              <a:solidFill>
                <a:srgbClr val="0088E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31840" y="4797152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Учитель русского языка и литературы</a:t>
            </a:r>
          </a:p>
          <a:p>
            <a:r>
              <a:rPr lang="ru-RU" dirty="0" err="1" smtClean="0"/>
              <a:t>Тотьмянмина</a:t>
            </a:r>
            <a:r>
              <a:rPr lang="ru-RU" dirty="0" smtClean="0"/>
              <a:t> Е.А.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32656"/>
            <a:ext cx="836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МБОУ «</a:t>
            </a:r>
            <a:r>
              <a:rPr lang="ru-RU" dirty="0" err="1" smtClean="0"/>
              <a:t>Полазненская</a:t>
            </a:r>
            <a:r>
              <a:rPr lang="ru-RU" dirty="0" smtClean="0"/>
              <a:t> средняя общеобразовательная школа №3»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7467600" cy="1357322"/>
          </a:xfrm>
        </p:spPr>
        <p:txBody>
          <a:bodyPr>
            <a:noAutofit/>
          </a:bodyPr>
          <a:lstStyle/>
          <a:p>
            <a:pPr algn="ctr"/>
            <a:r>
              <a:rPr lang="ru-RU" sz="4400" b="1" i="1" dirty="0" smtClean="0">
                <a:solidFill>
                  <a:srgbClr val="C00000"/>
                </a:solidFill>
              </a:rPr>
              <a:t>Рефлексия</a:t>
            </a:r>
            <a:br>
              <a:rPr lang="ru-RU" sz="4400" b="1" i="1" dirty="0" smtClean="0">
                <a:solidFill>
                  <a:srgbClr val="C00000"/>
                </a:solidFill>
              </a:rPr>
            </a:br>
            <a:endParaRPr lang="ru-RU" sz="44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357430"/>
            <a:ext cx="7929618" cy="3587868"/>
          </a:xfrm>
        </p:spPr>
        <p:txBody>
          <a:bodyPr>
            <a:normAutofit/>
          </a:bodyPr>
          <a:lstStyle/>
          <a:p>
            <a:pPr lvl="0"/>
            <a:r>
              <a:rPr lang="ru-RU" sz="3200" dirty="0" smtClean="0"/>
              <a:t>Какую задачу ставили?</a:t>
            </a:r>
          </a:p>
          <a:p>
            <a:pPr lvl="0"/>
            <a:r>
              <a:rPr lang="ru-RU" sz="3200" dirty="0" smtClean="0"/>
              <a:t>Удалось ли решить поставленную задачу?</a:t>
            </a:r>
          </a:p>
          <a:p>
            <a:pPr lvl="0"/>
            <a:r>
              <a:rPr lang="ru-RU" sz="3200" dirty="0" smtClean="0"/>
              <a:t>Какие получили результаты?</a:t>
            </a:r>
          </a:p>
          <a:p>
            <a:endParaRPr lang="ru-RU" dirty="0"/>
          </a:p>
        </p:txBody>
      </p:sp>
      <p:pic>
        <p:nvPicPr>
          <p:cNvPr id="56322" name="Picture 2" descr="Картинки по запросу смайлики разноцветные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357422" y="4572008"/>
            <a:ext cx="3357586" cy="21236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2214554"/>
            <a:ext cx="7467600" cy="385765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Написать текст- письмо, вставить вводные слова и вставочные конструкции.</a:t>
            </a:r>
            <a:endParaRPr lang="ru-RU" sz="3200" dirty="0"/>
          </a:p>
        </p:txBody>
      </p:sp>
      <p:pic>
        <p:nvPicPr>
          <p:cNvPr id="60418" name="Picture 2" descr="Картинки по запросу домашнее зада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14290"/>
            <a:ext cx="7273945" cy="17037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7385248" cy="403244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Цели урока:</a:t>
            </a:r>
            <a:endParaRPr lang="ru-RU" dirty="0"/>
          </a:p>
          <a:p>
            <a:pPr lvl="0"/>
            <a:r>
              <a:rPr lang="ru-RU" b="1" dirty="0"/>
              <a:t>предметные:</a:t>
            </a:r>
            <a:r>
              <a:rPr lang="ru-RU" dirty="0"/>
              <a:t> сформировать понятие о вводных словах и вставочных конструкциях, их функциях и способах выделения на письме; научить находить и правильно пунктуационно оформлять вводные слова и вставочные конструкции в тексте;</a:t>
            </a:r>
          </a:p>
          <a:p>
            <a:pPr lvl="0"/>
            <a:r>
              <a:rPr lang="ru-RU" b="1" dirty="0" err="1"/>
              <a:t>метапредметные</a:t>
            </a:r>
            <a:r>
              <a:rPr lang="ru-RU" b="1" dirty="0"/>
              <a:t>:</a:t>
            </a:r>
            <a:r>
              <a:rPr lang="ru-RU" dirty="0"/>
              <a:t> развивать навыки анализа языковых единиц, логическое мышление, умение сопоставлять и классифицировать материал;</a:t>
            </a:r>
          </a:p>
          <a:p>
            <a:pPr lvl="0"/>
            <a:r>
              <a:rPr lang="ru-RU" b="1" dirty="0"/>
              <a:t>личностные:</a:t>
            </a:r>
            <a:r>
              <a:rPr lang="ru-RU" dirty="0"/>
              <a:t> воспитывать внимание к точности и выразительности речи, интерес к изучению языковых явлений.</a:t>
            </a:r>
          </a:p>
        </p:txBody>
      </p:sp>
    </p:spTree>
    <p:extLst>
      <p:ext uri="{BB962C8B-B14F-4D97-AF65-F5344CB8AC3E}">
        <p14:creationId xmlns:p14="http://schemas.microsoft.com/office/powerpoint/2010/main" val="199258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/>
          <a:lstStyle/>
          <a:p>
            <a:r>
              <a:rPr lang="ru-RU" b="1" dirty="0"/>
              <a:t>Фронтальный опрос:</a:t>
            </a:r>
            <a:endParaRPr lang="ru-RU" dirty="0"/>
          </a:p>
          <a:p>
            <a:pPr lvl="0"/>
            <a:r>
              <a:rPr lang="ru-RU" dirty="0"/>
              <a:t>Какие члены предложения вы знаете?</a:t>
            </a:r>
          </a:p>
          <a:p>
            <a:pPr lvl="0"/>
            <a:r>
              <a:rPr lang="ru-RU" dirty="0"/>
              <a:t>Бывают ли в предложении слова, не являющиеся его членами? Приведите примеры.</a:t>
            </a:r>
          </a:p>
          <a:p>
            <a:pPr lvl="0"/>
            <a:r>
              <a:rPr lang="ru-RU" dirty="0"/>
              <a:t>Как на письме выделяются обращения?</a:t>
            </a:r>
          </a:p>
          <a:p>
            <a:r>
              <a:rPr lang="ru-RU" b="1" dirty="0"/>
              <a:t>Мини‑упражнение</a:t>
            </a:r>
            <a:r>
              <a:rPr lang="ru-RU" dirty="0"/>
              <a:t> </a:t>
            </a:r>
            <a:r>
              <a:rPr lang="ru-RU" dirty="0" smtClean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Найдите и подчеркните обращения в предложениях:</a:t>
            </a:r>
          </a:p>
          <a:p>
            <a:pPr lvl="0"/>
            <a:r>
              <a:rPr lang="ru-RU" i="1" dirty="0"/>
              <a:t>Друзья, давайте начнём урок.</a:t>
            </a:r>
            <a:endParaRPr lang="ru-RU" dirty="0"/>
          </a:p>
          <a:p>
            <a:pPr lvl="0"/>
            <a:r>
              <a:rPr lang="ru-RU" i="1" dirty="0"/>
              <a:t>Мама, я сделал домашнее задание.</a:t>
            </a:r>
            <a:endParaRPr lang="ru-RU" dirty="0"/>
          </a:p>
          <a:p>
            <a:pPr lvl="0"/>
            <a:r>
              <a:rPr lang="ru-RU" i="1" dirty="0"/>
              <a:t>О море, как ты прекрасно!</a:t>
            </a:r>
            <a:endParaRPr lang="ru-RU" dirty="0"/>
          </a:p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403648" y="5805264"/>
            <a:ext cx="60486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Вывод:</a:t>
            </a:r>
            <a:r>
              <a:rPr lang="ru-RU" dirty="0"/>
              <a:t> существуют элементы предложения, которые не являются его членами и выделяются знаками препинания. Сегодня мы изучим ещё два таких явления.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50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/>
          <a:lstStyle/>
          <a:p>
            <a:r>
              <a:rPr lang="ru-RU" b="1" dirty="0"/>
              <a:t>Проблемный вопрос: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Почему в предложениях ниже стоят запятые? Что меняют эти слова в смысле высказывания?</a:t>
            </a:r>
            <a:endParaRPr lang="ru-RU" dirty="0"/>
          </a:p>
          <a:p>
            <a:pPr lvl="0"/>
            <a:r>
              <a:rPr lang="ru-RU" i="1" dirty="0"/>
              <a:t>Конечно, я приду на встречу.</a:t>
            </a:r>
            <a:endParaRPr lang="ru-RU" dirty="0"/>
          </a:p>
          <a:p>
            <a:pPr lvl="0"/>
            <a:r>
              <a:rPr lang="ru-RU" i="1" dirty="0"/>
              <a:t>К счастью, дождь закончился.</a:t>
            </a:r>
            <a:endParaRPr lang="ru-RU" dirty="0"/>
          </a:p>
          <a:p>
            <a:pPr lvl="0"/>
            <a:r>
              <a:rPr lang="ru-RU" i="1" dirty="0"/>
              <a:t>По-моему, это правильное решение.</a:t>
            </a:r>
            <a:endParaRPr lang="ru-RU" dirty="0"/>
          </a:p>
          <a:p>
            <a:r>
              <a:rPr lang="ru-RU" b="1" dirty="0"/>
              <a:t>Обсуждение:</a:t>
            </a:r>
            <a:r>
              <a:rPr lang="ru-RU" dirty="0"/>
              <a:t> эти слова не называют предметы, действия или признаки, но выражают отношение говорящего (уверенность, радость, источник мнения). Это — </a:t>
            </a:r>
            <a:r>
              <a:rPr lang="ru-RU" b="1" dirty="0"/>
              <a:t>вводные слова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376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. Изучение нового материала (12 мин)</a:t>
            </a:r>
            <a:endParaRPr lang="ru-RU" dirty="0"/>
          </a:p>
          <a:p>
            <a:r>
              <a:rPr lang="ru-RU" b="1" dirty="0"/>
              <a:t>1) Вводные слова: определение и функции</a:t>
            </a:r>
            <a:endParaRPr lang="ru-RU" dirty="0"/>
          </a:p>
          <a:p>
            <a:pPr lvl="0"/>
            <a:r>
              <a:rPr lang="ru-RU" b="1" dirty="0"/>
              <a:t>Вводные слова</a:t>
            </a:r>
            <a:r>
              <a:rPr lang="ru-RU" dirty="0"/>
              <a:t> — слова или словосочетания, которые выражают отношение говорящего к содержанию высказывания (уверенность, сомнение, эмоции, источник информации и т. п.).</a:t>
            </a:r>
          </a:p>
          <a:p>
            <a:pPr lvl="0"/>
            <a:r>
              <a:rPr lang="ru-RU" dirty="0"/>
              <a:t>Они </a:t>
            </a:r>
            <a:r>
              <a:rPr lang="ru-RU" b="1" dirty="0"/>
              <a:t>не являются членами предложения</a:t>
            </a:r>
            <a:r>
              <a:rPr lang="ru-RU" dirty="0"/>
              <a:t> (к ним нельзя задать вопрос).</a:t>
            </a:r>
          </a:p>
          <a:p>
            <a:pPr lvl="0"/>
            <a:r>
              <a:rPr lang="ru-RU" dirty="0"/>
              <a:t>В устной речи выделяются интонацией, на письме — </a:t>
            </a:r>
            <a:r>
              <a:rPr lang="ru-RU" b="1" dirty="0"/>
              <a:t>запятыми</a:t>
            </a:r>
            <a:r>
              <a:rPr lang="ru-RU" dirty="0"/>
              <a:t>.</a:t>
            </a:r>
          </a:p>
          <a:p>
            <a:r>
              <a:rPr lang="ru-RU" b="1" dirty="0"/>
              <a:t>Основные группы вводных слов</a:t>
            </a:r>
            <a:r>
              <a:rPr lang="ru-RU" dirty="0"/>
              <a:t> (с примерами на доске/слайде):</a:t>
            </a:r>
          </a:p>
          <a:p>
            <a:pPr lvl="0"/>
            <a:r>
              <a:rPr lang="ru-RU" b="1" dirty="0"/>
              <a:t>Уверенность:</a:t>
            </a:r>
            <a:r>
              <a:rPr lang="ru-RU" dirty="0"/>
              <a:t> </a:t>
            </a:r>
            <a:r>
              <a:rPr lang="ru-RU" i="1" dirty="0"/>
              <a:t>конечно, разумеется, безусловно, несомненно</a:t>
            </a:r>
            <a:r>
              <a:rPr lang="ru-RU" dirty="0"/>
              <a:t>.</a:t>
            </a:r>
          </a:p>
          <a:p>
            <a:pPr lvl="0"/>
            <a:r>
              <a:rPr lang="ru-RU" b="1" dirty="0"/>
              <a:t>Неуверенность:</a:t>
            </a:r>
            <a:r>
              <a:rPr lang="ru-RU" dirty="0"/>
              <a:t> </a:t>
            </a:r>
            <a:r>
              <a:rPr lang="ru-RU" i="1" dirty="0"/>
              <a:t>может быть, вероятно, кажется, пожалуй</a:t>
            </a:r>
            <a:r>
              <a:rPr lang="ru-RU" dirty="0"/>
              <a:t>.</a:t>
            </a:r>
          </a:p>
          <a:p>
            <a:pPr lvl="0"/>
            <a:r>
              <a:rPr lang="ru-RU" b="1" dirty="0"/>
              <a:t>Эмоции:</a:t>
            </a:r>
            <a:r>
              <a:rPr lang="ru-RU" dirty="0"/>
              <a:t> </a:t>
            </a:r>
            <a:r>
              <a:rPr lang="ru-RU" i="1" dirty="0"/>
              <a:t>к счастью, к сожалению, к удивлению, на радость</a:t>
            </a:r>
            <a:r>
              <a:rPr lang="ru-RU" dirty="0"/>
              <a:t>.</a:t>
            </a:r>
          </a:p>
          <a:p>
            <a:pPr lvl="0"/>
            <a:r>
              <a:rPr lang="ru-RU" b="1" dirty="0"/>
              <a:t>Источник сообщения:</a:t>
            </a:r>
            <a:r>
              <a:rPr lang="ru-RU" dirty="0"/>
              <a:t> </a:t>
            </a:r>
            <a:r>
              <a:rPr lang="ru-RU" i="1" dirty="0"/>
              <a:t>по-моему, по словам…, как известно</a:t>
            </a:r>
            <a:r>
              <a:rPr lang="ru-RU" dirty="0"/>
              <a:t>.</a:t>
            </a:r>
          </a:p>
          <a:p>
            <a:pPr lvl="0"/>
            <a:r>
              <a:rPr lang="ru-RU" b="1" dirty="0"/>
              <a:t>Порядок мыслей:</a:t>
            </a:r>
            <a:r>
              <a:rPr lang="ru-RU" dirty="0"/>
              <a:t> </a:t>
            </a:r>
            <a:r>
              <a:rPr lang="ru-RU" i="1" dirty="0"/>
              <a:t>во-первых, следовательно, итак, напротив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7624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908720"/>
            <a:ext cx="7313240" cy="5565232"/>
          </a:xfrm>
        </p:spPr>
        <p:txBody>
          <a:bodyPr/>
          <a:lstStyle/>
          <a:p>
            <a:r>
              <a:rPr lang="ru-RU" b="1" dirty="0"/>
              <a:t>Задание 1. Найдите вводные слова, определите их значение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(работа у доски и в тетрадях):</a:t>
            </a:r>
          </a:p>
          <a:p>
            <a:pPr lvl="0"/>
            <a:r>
              <a:rPr lang="ru-RU" i="1" dirty="0"/>
              <a:t>Безусловно, это правильное решение.</a:t>
            </a:r>
            <a:r>
              <a:rPr lang="ru-RU" dirty="0"/>
              <a:t> (уверенность)</a:t>
            </a:r>
          </a:p>
          <a:p>
            <a:pPr lvl="0"/>
            <a:r>
              <a:rPr lang="ru-RU" i="1" dirty="0"/>
              <a:t>К удивлению всех, он справился с задачей.</a:t>
            </a:r>
            <a:r>
              <a:rPr lang="ru-RU" dirty="0"/>
              <a:t> (эмоция)</a:t>
            </a:r>
          </a:p>
          <a:p>
            <a:pPr lvl="0"/>
            <a:r>
              <a:rPr lang="ru-RU" i="1" dirty="0"/>
              <a:t>По-моему, стоит пересмотреть план.</a:t>
            </a:r>
            <a:r>
              <a:rPr lang="ru-RU" dirty="0"/>
              <a:t> (источник сообщения)</a:t>
            </a:r>
          </a:p>
          <a:p>
            <a:pPr lvl="0"/>
            <a:r>
              <a:rPr lang="ru-RU" i="1" dirty="0"/>
              <a:t>Во-первых, нужно составить список.</a:t>
            </a:r>
            <a:r>
              <a:rPr lang="ru-RU" dirty="0"/>
              <a:t> (порядок мыслей)</a:t>
            </a:r>
          </a:p>
          <a:p>
            <a:pPr lvl="0"/>
            <a:r>
              <a:rPr lang="ru-RU" i="1" dirty="0"/>
              <a:t>Возможно, мы опоздаем.</a:t>
            </a:r>
            <a:r>
              <a:rPr lang="ru-RU" dirty="0"/>
              <a:t> (неуверенность)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605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196752"/>
            <a:ext cx="7169224" cy="5277200"/>
          </a:xfrm>
        </p:spPr>
        <p:txBody>
          <a:bodyPr/>
          <a:lstStyle/>
          <a:p>
            <a:r>
              <a:rPr lang="ru-RU" b="1" dirty="0"/>
              <a:t>Задание 2. Расставьте знаки препинания, объясните их постановку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(индивидуальная работа с последующей проверкой):</a:t>
            </a:r>
          </a:p>
          <a:p>
            <a:pPr lvl="0"/>
            <a:r>
              <a:rPr lang="ru-RU" i="1" dirty="0"/>
              <a:t>Кажется дождь скоро закончится.</a:t>
            </a:r>
            <a:endParaRPr lang="ru-RU" dirty="0"/>
          </a:p>
          <a:p>
            <a:pPr lvl="0"/>
            <a:r>
              <a:rPr lang="ru-RU" i="1" dirty="0"/>
              <a:t>К счастью мы успели на поезд.</a:t>
            </a:r>
            <a:endParaRPr lang="ru-RU" dirty="0"/>
          </a:p>
          <a:p>
            <a:pPr lvl="0"/>
            <a:r>
              <a:rPr lang="ru-RU" i="1" dirty="0"/>
              <a:t>По словам учёных климат меняется.</a:t>
            </a:r>
            <a:endParaRPr lang="ru-RU" dirty="0"/>
          </a:p>
          <a:p>
            <a:pPr lvl="0"/>
            <a:r>
              <a:rPr lang="ru-RU" i="1" dirty="0"/>
              <a:t>Итак подведём итоги.</a:t>
            </a:r>
            <a:endParaRPr lang="ru-RU" dirty="0"/>
          </a:p>
          <a:p>
            <a:pPr lvl="0"/>
            <a:r>
              <a:rPr lang="ru-RU" i="1" dirty="0"/>
              <a:t>Наверное стоит повторить правило.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189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/>
              <a:t>Задание 3. Найдите вставочные конструкции, выделите их скобками или тире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(работа в парах):</a:t>
            </a:r>
          </a:p>
          <a:p>
            <a:pPr lvl="0"/>
            <a:r>
              <a:rPr lang="ru-RU" i="1" dirty="0"/>
              <a:t>Я знал его давно ещё со школьных лет.</a:t>
            </a:r>
            <a:endParaRPr lang="ru-RU" dirty="0"/>
          </a:p>
          <a:p>
            <a:pPr lvl="0"/>
            <a:r>
              <a:rPr lang="ru-RU" i="1" dirty="0"/>
              <a:t>Она пришла вовремя что было удивительно и начала доклад.</a:t>
            </a:r>
            <a:endParaRPr lang="ru-RU" dirty="0"/>
          </a:p>
          <a:p>
            <a:pPr lvl="0"/>
            <a:r>
              <a:rPr lang="ru-RU" i="1" dirty="0"/>
              <a:t>Мы отправились в путь это было ранним утром и вскоре заблудились.</a:t>
            </a: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218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b="1" dirty="0"/>
              <a:t>Задание 4. Творческое упражнение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Составьте 3 предложения:</a:t>
            </a:r>
          </a:p>
          <a:p>
            <a:pPr lvl="0"/>
            <a:r>
              <a:rPr lang="ru-RU" sz="2800" dirty="0"/>
              <a:t>с вводным словом, выражающим уверенность;</a:t>
            </a:r>
          </a:p>
          <a:p>
            <a:pPr lvl="0"/>
            <a:r>
              <a:rPr lang="ru-RU" sz="2800" dirty="0"/>
              <a:t>с вводным словом, выражающим эмоцию;</a:t>
            </a:r>
          </a:p>
          <a:p>
            <a:pPr lvl="0"/>
            <a:r>
              <a:rPr lang="ru-RU" sz="2800" dirty="0"/>
              <a:t>со вставочной конструкцией (в скобках или с тире).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0335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457</TotalTime>
  <Words>138</Words>
  <Application>Microsoft Office PowerPoint</Application>
  <PresentationFormat>Экран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Georgia</vt:lpstr>
      <vt:lpstr>Wingdings</vt:lpstr>
      <vt:lpstr>Wingdings 2</vt:lpstr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Компьютер</dc:creator>
  <cp:lastModifiedBy>User's</cp:lastModifiedBy>
  <cp:revision>109</cp:revision>
  <dcterms:created xsi:type="dcterms:W3CDTF">2018-01-28T11:20:10Z</dcterms:created>
  <dcterms:modified xsi:type="dcterms:W3CDTF">2025-11-03T14:41:10Z</dcterms:modified>
</cp:coreProperties>
</file>