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92" r:id="rId8"/>
    <p:sldId id="281" r:id="rId9"/>
    <p:sldId id="286" r:id="rId10"/>
    <p:sldId id="290" r:id="rId11"/>
    <p:sldId id="287" r:id="rId12"/>
    <p:sldId id="285" r:id="rId13"/>
    <p:sldId id="291" r:id="rId14"/>
    <p:sldId id="283" r:id="rId15"/>
    <p:sldId id="282" r:id="rId16"/>
    <p:sldId id="270" r:id="rId17"/>
    <p:sldId id="29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2060" autoAdjust="0"/>
  </p:normalViewPr>
  <p:slideViewPr>
    <p:cSldViewPr>
      <p:cViewPr varScale="1">
        <p:scale>
          <a:sx n="102" d="100"/>
          <a:sy n="102" d="100"/>
        </p:scale>
        <p:origin x="183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CD77-330B-460B-912D-02D64FC435CC}" type="datetimeFigureOut">
              <a:rPr lang="ru-RU" smtClean="0"/>
              <a:pPr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948-0657-4687-BF18-E1CB34117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CD77-330B-460B-912D-02D64FC435CC}" type="datetimeFigureOut">
              <a:rPr lang="ru-RU" smtClean="0"/>
              <a:pPr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948-0657-4687-BF18-E1CB34117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CD77-330B-460B-912D-02D64FC435CC}" type="datetimeFigureOut">
              <a:rPr lang="ru-RU" smtClean="0"/>
              <a:pPr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948-0657-4687-BF18-E1CB34117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CD77-330B-460B-912D-02D64FC435CC}" type="datetimeFigureOut">
              <a:rPr lang="ru-RU" smtClean="0"/>
              <a:pPr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948-0657-4687-BF18-E1CB34117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CD77-330B-460B-912D-02D64FC435CC}" type="datetimeFigureOut">
              <a:rPr lang="ru-RU" smtClean="0"/>
              <a:pPr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948-0657-4687-BF18-E1CB34117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CD77-330B-460B-912D-02D64FC435CC}" type="datetimeFigureOut">
              <a:rPr lang="ru-RU" smtClean="0"/>
              <a:pPr/>
              <a:t>25.10.2025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948-0657-4687-BF18-E1CB34117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CD77-330B-460B-912D-02D64FC435CC}" type="datetimeFigureOut">
              <a:rPr lang="ru-RU" smtClean="0"/>
              <a:pPr/>
              <a:t>25.10.2025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948-0657-4687-BF18-E1CB34117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CD77-330B-460B-912D-02D64FC435CC}" type="datetimeFigureOut">
              <a:rPr lang="ru-RU" smtClean="0"/>
              <a:pPr/>
              <a:t>25.10.2025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948-0657-4687-BF18-E1CB34117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CD77-330B-460B-912D-02D64FC435CC}" type="datetimeFigureOut">
              <a:rPr lang="ru-RU" smtClean="0"/>
              <a:pPr/>
              <a:t>25.10.2025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948-0657-4687-BF18-E1CB34117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CD77-330B-460B-912D-02D64FC435CC}" type="datetimeFigureOut">
              <a:rPr lang="ru-RU" smtClean="0"/>
              <a:pPr/>
              <a:t>25.10.2025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948-0657-4687-BF18-E1CB34117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CD77-330B-460B-912D-02D64FC435CC}" type="datetimeFigureOut">
              <a:rPr lang="ru-RU" smtClean="0"/>
              <a:pPr/>
              <a:t>25.10.2025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4948-0657-4687-BF18-E1CB34117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BCD77-330B-460B-912D-02D64FC435CC}" type="datetimeFigureOut">
              <a:rPr lang="ru-RU" smtClean="0"/>
              <a:pPr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D4948-0657-4687-BF18-E1CB34117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808312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Проект</a:t>
            </a:r>
            <a:b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экологическому воспитанию</a:t>
            </a:r>
            <a:b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Охрана природы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653136"/>
            <a:ext cx="5544616" cy="151216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 воспитатели подготовительной группы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Макарченко И.С.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Users\Администратор\Desktop\кружок поделки\20200117_08170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8496944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Users\Администратор\Desktop\кружок поделки\20200117_08091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60648"/>
            <a:ext cx="8712968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Users\Администратор\Desktop\кружок поделки\20200117_08184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8640"/>
            <a:ext cx="8568951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708920"/>
          </a:xfrm>
        </p:spPr>
        <p:txBody>
          <a:bodyPr>
            <a:normAutofit fontScale="90000"/>
          </a:bodyPr>
          <a:lstStyle/>
          <a:p>
            <a:pPr algn="l"/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Спортивно –экологический праздник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                       «Будь природе другом» 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Цель: Углублять и обобщать экологические знания, научить детей видеть мир вокруг себя, применять знания, полученные в детском саду, помочь детям и взрослым больше узнать о проблемах природы, </a:t>
            </a:r>
            <a:r>
              <a:rPr lang="ru-RU" sz="2700">
                <a:latin typeface="Times New Roman" pitchFamily="18" charset="0"/>
                <a:cs typeface="Times New Roman" pitchFamily="18" charset="0"/>
              </a:rPr>
              <a:t>о возможных последствиях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загрязнения окружающей среды</a:t>
            </a:r>
            <a:r>
              <a:rPr lang="ru-RU" dirty="0"/>
              <a:t>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3024336"/>
          </a:xfrm>
        </p:spPr>
        <p:txBody>
          <a:bodyPr>
            <a:normAutofit/>
          </a:bodyPr>
          <a:lstStyle/>
          <a:p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352928" cy="7056783"/>
          </a:xfrm>
        </p:spPr>
        <p:txBody>
          <a:bodyPr>
            <a:noAutofit/>
          </a:bodyPr>
          <a:lstStyle/>
          <a:p>
            <a:pPr indent="467995" hangingPunct="0"/>
            <a:br>
              <a:rPr lang="ru-RU" sz="1800" b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1800" b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b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Тип проекта: </a:t>
            </a:r>
            <a:r>
              <a:rPr lang="ru-RU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информационно-творческий</a:t>
            </a:r>
            <a:br>
              <a:rPr lang="ru-RU" sz="18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ru-RU" sz="1800" b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 проекта: </a:t>
            </a:r>
            <a:r>
              <a:rPr lang="ru-RU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дети подготовительной группы, воспитатели, родители</a:t>
            </a:r>
            <a:br>
              <a:rPr lang="ru-RU" sz="18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ru-RU" sz="1800" b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Срок реализации: </a:t>
            </a:r>
            <a:r>
              <a:rPr lang="ru-RU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краткосрочный (4 недели)</a:t>
            </a:r>
            <a:br>
              <a:rPr lang="ru-RU" sz="18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ru-RU" sz="18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ru-RU" sz="18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ru-RU" sz="18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ru-RU" sz="18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ru-RU" sz="18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ru-RU" sz="18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ru-RU" sz="18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ru-RU" sz="18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ru-RU" sz="18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ru-RU" sz="18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ru-RU" sz="18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ru-RU" sz="18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ru-RU" sz="18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ru-RU" sz="18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ru-RU" sz="18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ru-RU" sz="18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ru-RU" sz="18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ru-RU" sz="18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ru-RU" sz="1800" b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 проекта:</a:t>
            </a:r>
            <a:br>
              <a:rPr lang="ru-RU" sz="18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ru-RU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проекта «Охрана природы!» выбрана не случайно. Только экологическое мировоззрение и экологическая культура ныне живущих людей могут вывести планету и человечество из того катастрофического состояния, в котором они пребывают сейчас. Именно в период дошкольного детства происходит становление человеческой личности, формирование начал экологической культуры.  Поэтому очень важно  воспитывать любовь к природе, научить беречь ее.</a:t>
            </a:r>
            <a:br>
              <a:rPr lang="ru-RU" sz="18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140968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8965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информационно-творческий.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дети подготовительной группы, воспитатели, родители.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Срок реализации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краткосрочный (2 месяца).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4680520"/>
          </a:xfrm>
        </p:spPr>
        <p:txBody>
          <a:bodyPr>
            <a:norm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Всё хорошее в детях из детства!        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Как истоки добра пробудить?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Прикоснуться к природе всем сердцем: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Удивиться, узнать, полюбить!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Мы хотим, чтоб земля расцветала.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Росли как цветы, малыши.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Чтоб для них экология стала.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Не наукой, а частью души!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В. А. Сухомлинский</a:t>
            </a:r>
            <a:br>
              <a:rPr lang="ru-RU" sz="2400" dirty="0"/>
            </a:br>
            <a:r>
              <a:rPr lang="ru-RU" sz="2400" dirty="0"/>
              <a:t> </a:t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8136904" cy="5616624"/>
          </a:xfrm>
        </p:spPr>
        <p:txBody>
          <a:bodyPr>
            <a:normAutofit/>
          </a:bodyPr>
          <a:lstStyle/>
          <a:p>
            <a:pPr indent="467995" hangingPunct="0"/>
            <a:r>
              <a:rPr lang="ru-RU" sz="1800" b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 проекта:</a:t>
            </a:r>
            <a:br>
              <a:rPr lang="ru-RU" sz="18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ru-RU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проекта «Охрана природы!» выбрана не случайно. Только экологическое мировоззрение и экологическая культура ныне живущих людей могут вывести планету и человечество из того катастрофического состояния, в котором они пребывают сейчас. Именно в период дошкольного детства происходит становление человеческой личности, формирование начал экологической культуры.  Поэтому очень важно  воспитывать любовь к природе, научить беречь ее.</a:t>
            </a:r>
            <a:br>
              <a:rPr lang="ru-RU" sz="18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320480"/>
          </a:xfrm>
        </p:spPr>
        <p:txBody>
          <a:bodyPr>
            <a:normAutofit/>
          </a:bodyPr>
          <a:lstStyle/>
          <a:p>
            <a:pPr indent="467995" algn="just" hangingPunct="0"/>
            <a:r>
              <a:rPr lang="ru-RU" sz="1800" b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познакомить детей с разнообразием флоры и фауны. Сформировать у детей бережное отношение к представителям живой природы; воспитывать основы экологической культуры личности.</a:t>
            </a:r>
            <a:br>
              <a:rPr lang="ru-RU" sz="18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ru-RU" sz="1800" b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br>
              <a:rPr lang="ru-RU" sz="18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ru-RU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расширять и систематизировать знания о растительном и животном мире;</a:t>
            </a:r>
            <a:br>
              <a:rPr lang="ru-RU" sz="1800" kern="150" dirty="0">
                <a:solidFill>
                  <a:srgbClr val="000000"/>
                </a:solidFill>
                <a:effectLst/>
                <a:latin typeface="OpenSymbol"/>
                <a:ea typeface="Arial" panose="020B0604020202020204" pitchFamily="34" charset="0"/>
              </a:rPr>
            </a:br>
            <a:r>
              <a:rPr lang="ru-RU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формировать элементарные представления о взаимосвязях в природе;</a:t>
            </a:r>
            <a:br>
              <a:rPr lang="ru-RU" sz="1800" kern="150" dirty="0">
                <a:solidFill>
                  <a:srgbClr val="000000"/>
                </a:solidFill>
                <a:effectLst/>
                <a:latin typeface="OpenSymbol"/>
                <a:ea typeface="Arial" panose="020B0604020202020204" pitchFamily="34" charset="0"/>
              </a:rPr>
            </a:br>
            <a:r>
              <a:rPr lang="ru-RU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поисково-исследовательскую деятельность детей;</a:t>
            </a:r>
            <a:br>
              <a:rPr lang="ru-RU" sz="1800" kern="150" dirty="0">
                <a:solidFill>
                  <a:srgbClr val="000000"/>
                </a:solidFill>
                <a:effectLst/>
                <a:latin typeface="OpenSymbol"/>
                <a:ea typeface="Arial" panose="020B0604020202020204" pitchFamily="34" charset="0"/>
              </a:rPr>
            </a:br>
            <a:r>
              <a:rPr lang="ru-RU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связную речь, обогащать словарь детей, мышление, фантазию, воображение, творческие способности;</a:t>
            </a:r>
            <a:br>
              <a:rPr lang="ru-RU" sz="1800" kern="150" dirty="0">
                <a:solidFill>
                  <a:srgbClr val="000000"/>
                </a:solidFill>
                <a:effectLst/>
                <a:latin typeface="OpenSymbol"/>
                <a:ea typeface="Arial" panose="020B0604020202020204" pitchFamily="34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воспитывать любовь к природе, восприятие её красоты и многообразия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57592" cy="6336704"/>
          </a:xfrm>
        </p:spPr>
        <p:txBody>
          <a:bodyPr>
            <a:noAutofit/>
          </a:bodyPr>
          <a:lstStyle/>
          <a:p>
            <a:pPr hangingPunct="0"/>
            <a:r>
              <a:rPr lang="ru-RU" sz="1800" b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Ожидаемые результаты проекта:</a:t>
            </a:r>
            <a:br>
              <a:rPr lang="ru-RU" sz="18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ru-RU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расширятся знания о растительном и животном мире;</a:t>
            </a:r>
            <a:br>
              <a:rPr lang="ru-RU" sz="1800" kern="150" dirty="0">
                <a:solidFill>
                  <a:srgbClr val="000000"/>
                </a:solidFill>
                <a:effectLst/>
                <a:latin typeface="OpenSymbol"/>
                <a:ea typeface="Arial" panose="020B0604020202020204" pitchFamily="34" charset="0"/>
              </a:rPr>
            </a:br>
            <a:r>
              <a:rPr lang="ru-RU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сформируется интерес к наблюдению и исследованию объектов природы;</a:t>
            </a:r>
            <a:br>
              <a:rPr lang="ru-RU" sz="1800" kern="150" dirty="0">
                <a:solidFill>
                  <a:srgbClr val="000000"/>
                </a:solidFill>
                <a:effectLst/>
                <a:latin typeface="OpenSymbol"/>
                <a:ea typeface="Arial" panose="020B0604020202020204" pitchFamily="34" charset="0"/>
              </a:rPr>
            </a:br>
            <a:r>
              <a:rPr lang="ru-RU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у детей любознательности, познавательной активности;</a:t>
            </a:r>
            <a:br>
              <a:rPr lang="ru-RU" sz="1800" kern="150" dirty="0">
                <a:solidFill>
                  <a:srgbClr val="000000"/>
                </a:solidFill>
                <a:effectLst/>
                <a:latin typeface="OpenSymbol"/>
                <a:ea typeface="Arial" panose="020B0604020202020204" pitchFamily="34" charset="0"/>
              </a:rPr>
            </a:br>
            <a:r>
              <a:rPr lang="ru-RU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будут бережно относиться к природе, овладеют навыками экологически безопасного поведения в природе.</a:t>
            </a:r>
            <a:br>
              <a:rPr lang="ru-RU" sz="1800" kern="150" dirty="0">
                <a:solidFill>
                  <a:srgbClr val="000000"/>
                </a:solidFill>
                <a:effectLst/>
                <a:latin typeface="OpenSymbol"/>
                <a:ea typeface="Arial" panose="020B0604020202020204" pitchFamily="34" charset="0"/>
              </a:rPr>
            </a:br>
            <a:r>
              <a:rPr lang="ru-RU" sz="1800" b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Этапы реализации проекта:</a:t>
            </a:r>
            <a:r>
              <a:rPr lang="ru-RU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18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ru-RU" sz="1800" i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 Подготовительный этап:</a:t>
            </a:r>
            <a:br>
              <a:rPr lang="ru-RU" sz="18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ru-RU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проекта;</a:t>
            </a:r>
            <a:br>
              <a:rPr lang="ru-RU" sz="1800" kern="150" dirty="0">
                <a:solidFill>
                  <a:srgbClr val="000000"/>
                </a:solidFill>
                <a:effectLst/>
                <a:latin typeface="OpenSymbol"/>
                <a:ea typeface="Arial" panose="020B0604020202020204" pitchFamily="34" charset="0"/>
              </a:rPr>
            </a:br>
            <a:r>
              <a:rPr lang="ru-RU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постановка целей и задач;</a:t>
            </a:r>
            <a:br>
              <a:rPr lang="ru-RU" sz="1800" kern="150" dirty="0">
                <a:solidFill>
                  <a:srgbClr val="000000"/>
                </a:solidFill>
                <a:effectLst/>
                <a:latin typeface="OpenSymbol"/>
                <a:ea typeface="Arial" panose="020B0604020202020204" pitchFamily="34" charset="0"/>
              </a:rPr>
            </a:br>
            <a:r>
              <a:rPr lang="ru-RU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подбор информационного материала (художественная литература, иллюстрации, картины, стихи, приметы, поговорки);</a:t>
            </a:r>
            <a:br>
              <a:rPr lang="ru-RU" sz="1800" kern="150" dirty="0">
                <a:solidFill>
                  <a:srgbClr val="000000"/>
                </a:solidFill>
                <a:effectLst/>
                <a:latin typeface="OpenSymbol"/>
                <a:ea typeface="Arial" panose="020B0604020202020204" pitchFamily="34" charset="0"/>
              </a:rPr>
            </a:br>
            <a:r>
              <a:rPr lang="ru-RU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подбор и разработка конспектов образовательной деятельности.</a:t>
            </a:r>
            <a:br>
              <a:rPr lang="ru-RU" sz="1800" kern="150" dirty="0">
                <a:solidFill>
                  <a:srgbClr val="000000"/>
                </a:solidFill>
                <a:effectLst/>
                <a:latin typeface="OpenSymbol"/>
                <a:ea typeface="Arial" panose="020B0604020202020204" pitchFamily="34" charset="0"/>
              </a:rPr>
            </a:br>
            <a:r>
              <a:rPr lang="ru-RU" sz="1800" i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 Основной этап:</a:t>
            </a:r>
            <a:r>
              <a:rPr lang="ru-RU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18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ru-RU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с детьми:</a:t>
            </a:r>
            <a:br>
              <a:rPr lang="ru-RU" sz="18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ru-RU" sz="1800" i="1" u="sng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Беседы на темы:</a:t>
            </a:r>
            <a:br>
              <a:rPr lang="ru-RU" sz="18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ru-RU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u="sng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«Что такое природа?»</a:t>
            </a:r>
            <a:r>
              <a:rPr lang="ru-RU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(Научить детей отличать природные объекты от искусственных, созданных человеком; сформировать представление о неразрывной связи человека и природы).</a:t>
            </a:r>
            <a:br>
              <a:rPr lang="ru-RU" sz="1800" kern="150" dirty="0">
                <a:solidFill>
                  <a:srgbClr val="000000"/>
                </a:solidFill>
                <a:effectLst/>
                <a:latin typeface="OpenSymbol"/>
                <a:ea typeface="Arial" panose="020B0604020202020204" pitchFamily="34" charset="0"/>
              </a:rPr>
            </a:br>
            <a:r>
              <a:rPr lang="ru-RU" sz="1800" u="sng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«Не загрязняй природу»</a:t>
            </a:r>
            <a:r>
              <a:rPr lang="ru-RU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800" kern="15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Рассказать, как человек загрязняет окружающую среду: мусор, свалки, загрязнение воды и воздуха; вместе с детьми определить пути решения проблемы загрязнения природы).</a:t>
            </a:r>
            <a:br>
              <a:rPr lang="ru-RU" sz="1800" kern="150" dirty="0">
                <a:solidFill>
                  <a:srgbClr val="000000"/>
                </a:solidFill>
                <a:effectLst/>
                <a:latin typeface="OpenSymbol"/>
                <a:ea typeface="Arial" panose="020B0604020202020204" pitchFamily="34" charset="0"/>
              </a:rPr>
            </a:br>
            <a:r>
              <a:rPr lang="ru-RU" sz="1800" u="sng" kern="15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«Все живое под нашей защитой»</a:t>
            </a:r>
            <a:r>
              <a:rPr lang="ru-RU" sz="1800" kern="15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(З</a:t>
            </a:r>
            <a:r>
              <a:rPr lang="ru-RU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накомство детей с Красной книгой;</a:t>
            </a:r>
            <a:r>
              <a:rPr lang="ru-RU" sz="1800" kern="15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</a:t>
            </a:r>
            <a:r>
              <a:rPr lang="ru-RU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ормировать обобщенные представления детей о том, что человеку необходимо оберегать животный и растительный мир</a:t>
            </a:r>
            <a:r>
              <a:rPr lang="ru-RU" sz="1800" kern="15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412776"/>
            <a:ext cx="7772400" cy="4356199"/>
          </a:xfrm>
        </p:spPr>
        <p:txBody>
          <a:bodyPr>
            <a:normAutofit fontScale="90000"/>
          </a:bodyPr>
          <a:lstStyle/>
          <a:p>
            <a:pPr marL="342900" lvl="0" indent="-342900" hangingPunct="0"/>
            <a:r>
              <a:rPr lang="ru-RU" sz="1800" u="sng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«Экологическая тропа»</a:t>
            </a:r>
            <a:r>
              <a:rPr lang="ru-RU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(Формирование экологической культуры </a:t>
            </a:r>
            <a:r>
              <a:rPr lang="ru-RU" sz="1800" kern="1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поситителей,воспитание</a:t>
            </a:r>
            <a:r>
              <a:rPr lang="ru-RU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них бережного отношения к природе)</a:t>
            </a:r>
            <a:br>
              <a:rPr lang="ru-RU" sz="1800" kern="150" dirty="0">
                <a:solidFill>
                  <a:srgbClr val="000000"/>
                </a:solidFill>
                <a:effectLst/>
                <a:latin typeface="OpenSymbol"/>
                <a:ea typeface="Arial" panose="020B0604020202020204" pitchFamily="34" charset="0"/>
              </a:rPr>
            </a:br>
            <a:r>
              <a:rPr lang="ru-RU" sz="1800" u="sng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«Правила поведения в лесу»</a:t>
            </a:r>
            <a:r>
              <a:rPr lang="ru-RU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(Ф</a:t>
            </a:r>
            <a:r>
              <a:rPr lang="ru-RU" sz="1800" kern="15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ормировать обобщённое представление о лесе, как о доме животных и растений, которые находятся в тесных связях между собой, о недопустимости разрушения этих взаимосвязей).</a:t>
            </a:r>
            <a:br>
              <a:rPr lang="ru-RU" sz="1800" kern="150" dirty="0">
                <a:solidFill>
                  <a:srgbClr val="000000"/>
                </a:solidFill>
                <a:effectLst/>
                <a:latin typeface="OpenSymbol"/>
                <a:ea typeface="Arial" panose="020B0604020202020204" pitchFamily="34" charset="0"/>
              </a:rPr>
            </a:br>
            <a:r>
              <a:rPr lang="ru-RU" sz="1800" u="sng" kern="15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800" u="sng" kern="15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такое воздух?»(Формирование целостного восприятия окружающего мира)</a:t>
            </a:r>
            <a:br>
              <a:rPr lang="ru-RU" sz="1800" kern="150" dirty="0">
                <a:solidFill>
                  <a:srgbClr val="000000"/>
                </a:solidFill>
                <a:effectLst/>
                <a:latin typeface="OpenSymbol"/>
                <a:ea typeface="Arial" panose="020B0604020202020204" pitchFamily="34" charset="0"/>
              </a:rPr>
            </a:br>
            <a:r>
              <a:rPr lang="ru-RU" sz="1800" u="sng" kern="15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«Птицы — наши друзья»</a:t>
            </a:r>
            <a:r>
              <a:rPr lang="ru-RU" sz="1800" kern="15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воспитывать заботливое отношение к птицам; желание помогать птицам в трудный для них период</a:t>
            </a:r>
            <a:r>
              <a:rPr lang="ru-RU" sz="1800" kern="15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br>
              <a:rPr lang="ru-RU" sz="1800" kern="150" dirty="0">
                <a:solidFill>
                  <a:srgbClr val="000000"/>
                </a:solidFill>
                <a:effectLst/>
                <a:latin typeface="OpenSymbol"/>
                <a:ea typeface="Arial" panose="020B0604020202020204" pitchFamily="34" charset="0"/>
              </a:rPr>
            </a:br>
            <a:r>
              <a:rPr lang="ru-RU" sz="1800" u="sng" kern="15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«Звери зимой»</a:t>
            </a:r>
            <a:r>
              <a:rPr lang="ru-RU" sz="1800" kern="15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(закреплять у детей умение выделять существенные признаки зимнего периода, соотносить изменения в природе с жизнью  зверей, способами их приспособления).</a:t>
            </a:r>
            <a:br>
              <a:rPr lang="ru-RU" sz="1800" kern="150" dirty="0">
                <a:solidFill>
                  <a:srgbClr val="000000"/>
                </a:solidFill>
                <a:effectLst/>
                <a:latin typeface="OpenSymbol"/>
                <a:ea typeface="Arial" panose="020B0604020202020204" pitchFamily="34" charset="0"/>
              </a:rPr>
            </a:br>
            <a:r>
              <a:rPr lang="ru-RU" sz="1800" u="sng" kern="15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800" u="sng" kern="150" dirty="0">
                <a:solidFill>
                  <a:srgbClr val="3E3E3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Лес: любить, беречь и не бояться</a:t>
            </a:r>
            <a:r>
              <a:rPr lang="ru-RU" sz="1800" u="sng" kern="15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1800" kern="15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Знакомить с экологическими проблемами леса, которые возникли по вине человека, с охранной деятельностью людей в зоне лесов</a:t>
            </a:r>
            <a:r>
              <a:rPr lang="ru-RU" sz="1800" kern="15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воспитывать любовь к природе, культуру поведения).</a:t>
            </a:r>
            <a:r>
              <a:rPr lang="ru-RU" sz="1800" kern="15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1800" kern="150" dirty="0">
                <a:solidFill>
                  <a:srgbClr val="000000"/>
                </a:solidFill>
                <a:effectLst/>
                <a:latin typeface="OpenSymbol"/>
                <a:ea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9770" y="188640"/>
            <a:ext cx="7772400" cy="1080120"/>
          </a:xfrm>
        </p:spPr>
        <p:txBody>
          <a:bodyPr>
            <a:normAutofit fontScale="25000" lnSpcReduction="20000"/>
          </a:bodyPr>
          <a:lstStyle/>
          <a:p>
            <a:endParaRPr lang="ru-RU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B023E9-8305-179E-8B1A-07E260956D21}"/>
              </a:ext>
            </a:extLst>
          </p:cNvPr>
          <p:cNvSpPr txBox="1"/>
          <p:nvPr/>
        </p:nvSpPr>
        <p:spPr>
          <a:xfrm>
            <a:off x="2286000" y="3105835"/>
            <a:ext cx="37478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/>
            <a:r>
              <a:rPr lang="ru-RU" kern="150" dirty="0">
                <a:solidFill>
                  <a:srgbClr val="11111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Провели родительское собрание на тему «Экология»</a:t>
            </a:r>
            <a:endParaRPr lang="ru-RU" sz="1100" kern="15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821</Words>
  <Application>Microsoft Office PowerPoint</Application>
  <PresentationFormat>Экран (4:3)</PresentationFormat>
  <Paragraphs>16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OpenSymbol</vt:lpstr>
      <vt:lpstr>Times New Roman</vt:lpstr>
      <vt:lpstr>Тема Office</vt:lpstr>
      <vt:lpstr> Проект по экологическому воспитанию « Охрана природы» </vt:lpstr>
      <vt:lpstr>              Тип проекта: информационно-творческий Участники проекта: дети подготовительной группы, воспитатели, родители Срок реализации: краткосрочный (4 недели)                   Актуальность проекта: Тема проекта «Охрана природы!» выбрана не случайно. Только экологическое мировоззрение и экологическая культура ныне живущих людей могут вывести планету и человечество из того катастрофического состояния, в котором они пребывают сейчас. Именно в период дошкольного детства происходит становление человеческой личности, формирование начал экологической культуры.  Поэтому очень важно  воспитывать любовь к природе, научить беречь ее. </vt:lpstr>
      <vt:lpstr>Тип проекта: информационно-творческий. Участники проекта: дети подготовительной группы, воспитатели, родители. Срок реализации: краткосрочный (2 месяца). </vt:lpstr>
      <vt:lpstr>Всё хорошее в детях из детства!         Как истоки добра пробудить? Прикоснуться к природе всем сердцем: Удивиться, узнать, полюбить! Мы хотим, чтоб земля расцветала. Росли как цветы, малыши. Чтоб для них экология стала. Не наукой, а частью души! В. А. Сухомлинский   </vt:lpstr>
      <vt:lpstr>Актуальность проекта: Тема проекта «Охрана природы!» выбрана не случайно. Только экологическое мировоззрение и экологическая культура ныне живущих людей могут вывести планету и человечество из того катастрофического состояния, в котором они пребывают сейчас. Именно в период дошкольного детства происходит становление человеческой личности, формирование начал экологической культуры.  Поэтому очень важно  воспитывать любовь к природе, научить беречь ее. </vt:lpstr>
      <vt:lpstr>Цель: познакомить детей с разнообразием флоры и фауны. Сформировать у детей бережное отношение к представителям живой природы; воспитывать основы экологической культуры личности. Задачи: расширять и систематизировать знания о растительном и животном мире; формировать элементарные представления о взаимосвязях в природе; развивать поисково-исследовательскую деятельность детей; развивать связную речь, обогащать словарь детей, мышление, фантазию, воображение, творческие способности; воспитывать любовь к природе, восприятие её красоты и многообразия </vt:lpstr>
      <vt:lpstr> Ожидаемые результаты проекта: расширятся знания о растительном и животном мире; сформируется интерес к наблюдению и исследованию объектов природы; развитие у детей любознательности, познавательной активности; будут бережно относиться к природе, овладеют навыками экологически безопасного поведения в природе.    Этапы реализации проекта:  1.  Подготовительный этап: разработка проекта; постановка целей и задач; подбор информационного материала (художественная литература, иллюстрации, картины, стихи, приметы, поговорки); подбор и разработка конспектов образовательной деятельности. 2.  Основной этап:  Работа с детьми: Беседы на темы:  «Что такое природа?» (Научить детей отличать природные объекты от искусственных, созданных человеком; сформировать представление о неразрывной связи человека и природы). «Не загрязняй природу» (Рассказать, как человек загрязняет окружающую среду: мусор, свалки, загрязнение воды и воздуха; вместе с детьми определить пути решения проблемы загрязнения природы). «Все живое под нашей защитой» (Знакомство детей с Красной книгой; формировать обобщенные представления детей о том, что человеку необходимо оберегать животный и растительный мир).</vt:lpstr>
      <vt:lpstr>«Экологическая тропа» (Формирование экологической культуры поситителей,воспитание у них бережного отношения к природе) «Правила поведения в лесу» (Формировать обобщённое представление о лесе, как о доме животных и растений, которые находятся в тесных связях между собой, о недопустимости разрушения этих взаимосвязей). «Что такое воздух?»(Формирование целостного восприятия окружающего мира) «Птицы — наши друзья» (воспитывать заботливое отношение к птицам; желание помогать птицам в трудный для них период). «Звери зимой» (закреплять у детей умение выделять существенные признаки зимнего периода, соотносить изменения в природе с жизнью  зверей, способами их приспособления). «Лес: любить, беречь и не бояться» (Знакомить с экологическими проблемами леса, которые возникли по вине человека, с охранной деятельностью людей в зоне лесов; воспитывать любовь к природе, культуру поведения).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Спортивно –экологический праздник                         «Будь природе другом»  Цель: Углублять и обобщать экологические знания, научить детей видеть мир вокруг себя, применять знания, полученные в детском саду, помочь детям и взрослым больше узнать о проблемах природы, о возможных последствиях загрязнения окружающей среды.  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экологическому воспитанию « Берегите нашу природу»</dc:title>
  <dc:creator>User</dc:creator>
  <cp:lastModifiedBy>Анатолий Макарченко</cp:lastModifiedBy>
  <cp:revision>38</cp:revision>
  <dcterms:created xsi:type="dcterms:W3CDTF">2020-01-28T16:06:28Z</dcterms:created>
  <dcterms:modified xsi:type="dcterms:W3CDTF">2025-10-25T06:57:12Z</dcterms:modified>
</cp:coreProperties>
</file>