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98" r:id="rId2"/>
  </p:sldMasterIdLst>
  <p:sldIdLst>
    <p:sldId id="256" r:id="rId3"/>
    <p:sldId id="257" r:id="rId4"/>
    <p:sldId id="269" r:id="rId5"/>
    <p:sldId id="270" r:id="rId6"/>
    <p:sldId id="271" r:id="rId7"/>
    <p:sldId id="274" r:id="rId8"/>
    <p:sldId id="272" r:id="rId9"/>
    <p:sldId id="273" r:id="rId10"/>
    <p:sldId id="278" r:id="rId11"/>
    <p:sldId id="276" r:id="rId12"/>
    <p:sldId id="277" r:id="rId13"/>
    <p:sldId id="293" r:id="rId14"/>
    <p:sldId id="284" r:id="rId15"/>
    <p:sldId id="285" r:id="rId16"/>
    <p:sldId id="286" r:id="rId17"/>
    <p:sldId id="287" r:id="rId18"/>
    <p:sldId id="288" r:id="rId19"/>
    <p:sldId id="294" r:id="rId20"/>
    <p:sldId id="289" r:id="rId21"/>
    <p:sldId id="290" r:id="rId22"/>
    <p:sldId id="291" r:id="rId23"/>
    <p:sldId id="292" r:id="rId24"/>
    <p:sldId id="298" r:id="rId25"/>
    <p:sldId id="305" r:id="rId26"/>
    <p:sldId id="306" r:id="rId27"/>
    <p:sldId id="307" r:id="rId28"/>
    <p:sldId id="299" r:id="rId29"/>
    <p:sldId id="26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2"/>
                  <a:ext cx="174" cy="176"/>
                  <a:chOff x="167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77" y="323"/>
                    <a:ext cx="1690" cy="2560"/>
                    <a:chOff x="167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87" y="381"/>
                      <a:ext cx="864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2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9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44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7378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378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92110-F351-4440-A555-F8AA155C40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749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CF3F9-88C5-4E34-9F02-7C6EE0405C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683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93EED-FE29-4147-A196-449305FC1D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6232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2726A-ADAB-4BE5-BEF4-F8B7A3EFE7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5166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DD2B4-51D9-4FDE-A32A-56CB7EB3A4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7080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EBDD5-F89E-4F4C-AB5A-838287C043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7141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D1902-121F-45F0-BA50-869C2CAEAE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4302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041B9-BF6C-446F-A36A-DAC1ED5232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9483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DB319-9675-4AD7-A20E-4BA0387FE4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070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FB7FC-CCF1-464B-AED7-A7912A97D9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433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6C67F-5D3A-4ACF-A223-2B5B66CAF9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928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8E9F9-F4A2-45E2-A00B-ACBA4C6186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336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756A4-240A-4E90-A437-B2F53AEA33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9022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164A8-402F-42E0-8546-6376DDECFB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6508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70E23-9B86-402E-8404-608110ED2B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18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A2FCF-0C57-4AF6-8D47-4CA3FA0911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597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6495D-309C-4765-BB4C-C6EC092D60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15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7FE53-2D01-40C7-8EF6-DCA07FB643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450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8B270-8EE4-440E-9696-49EC35A09B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240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19073-4663-4726-88D0-01C513B31F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909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DA454-8593-426C-9D6F-D0DD0CE67D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63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37700-DFDE-42C5-A459-DCE3F26C02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3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7270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86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62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69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44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5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275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5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ru-RU" altLang="ru-RU"/>
            </a:p>
          </p:txBody>
        </p:sp>
        <p:sp>
          <p:nvSpPr>
            <p:cNvPr id="7275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276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6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6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D019166-5EF5-4E35-B135-1A17881F877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E07E44-3E78-420E-861C-989050A24DB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09600"/>
            <a:ext cx="6400800" cy="3263900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rgbClr val="0000FF"/>
                </a:solidFill>
              </a:rPr>
              <a:t>Урок – экспедиция в страну </a:t>
            </a:r>
            <a:br>
              <a:rPr lang="ru-RU" altLang="ru-RU" b="1" dirty="0" smtClean="0">
                <a:solidFill>
                  <a:srgbClr val="0000FF"/>
                </a:solidFill>
              </a:rPr>
            </a:br>
            <a:r>
              <a:rPr lang="ru-RU" altLang="ru-RU" b="1" dirty="0" smtClean="0">
                <a:solidFill>
                  <a:srgbClr val="0000FF"/>
                </a:solidFill>
              </a:rPr>
              <a:t>«Лексика и Фразеология»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05200"/>
            <a:ext cx="6032500" cy="7620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(обобщающий урок</a:t>
            </a:r>
            <a:r>
              <a:rPr lang="ru-RU" altLang="ru-RU" dirty="0" smtClean="0"/>
              <a:t>)</a:t>
            </a:r>
            <a:endParaRPr lang="ru-RU" altLang="ru-RU" dirty="0" smtClean="0"/>
          </a:p>
        </p:txBody>
      </p:sp>
      <p:pic>
        <p:nvPicPr>
          <p:cNvPr id="4100" name="Picture 4" descr="C:\Documents and Settings\Администратор\Мои документы\Мои рисунки\Организатор клипов (Microsoft)\j04326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600" u="sng" smtClean="0">
                <a:solidFill>
                  <a:srgbClr val="0000FF"/>
                </a:solidFill>
              </a:rPr>
              <a:t>Задание:</a:t>
            </a:r>
            <a:r>
              <a:rPr lang="ru-RU" altLang="ru-RU" sz="3600" smtClean="0">
                <a:solidFill>
                  <a:srgbClr val="0000FF"/>
                </a:solidFill>
              </a:rPr>
              <a:t> подберите к подчёркнутым словам анонимы: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447800"/>
            <a:ext cx="7386638" cy="449738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altLang="ru-RU" sz="3600" b="1" u="sng" smtClean="0">
                <a:solidFill>
                  <a:srgbClr val="FFFFFF"/>
                </a:solidFill>
              </a:rPr>
              <a:t>будничный</a:t>
            </a:r>
            <a:r>
              <a:rPr lang="ru-RU" altLang="ru-RU" sz="3600" b="1" smtClean="0">
                <a:solidFill>
                  <a:srgbClr val="FFFFFF"/>
                </a:solidFill>
              </a:rPr>
              <a:t>  день, </a:t>
            </a:r>
            <a:r>
              <a:rPr lang="ru-RU" altLang="ru-RU" sz="3600" b="1" u="sng" smtClean="0">
                <a:solidFill>
                  <a:srgbClr val="FFFFFF"/>
                </a:solidFill>
              </a:rPr>
              <a:t>весёлая</a:t>
            </a:r>
            <a:r>
              <a:rPr lang="ru-RU" altLang="ru-RU" sz="3600" b="1" smtClean="0">
                <a:solidFill>
                  <a:srgbClr val="FFFFFF"/>
                </a:solidFill>
              </a:rPr>
              <a:t> история, </a:t>
            </a:r>
            <a:r>
              <a:rPr lang="ru-RU" altLang="ru-RU" sz="3600" b="1" u="sng" smtClean="0">
                <a:solidFill>
                  <a:srgbClr val="FFFFFF"/>
                </a:solidFill>
              </a:rPr>
              <a:t>интересный</a:t>
            </a:r>
            <a:r>
              <a:rPr lang="ru-RU" altLang="ru-RU" sz="3600" b="1" smtClean="0">
                <a:solidFill>
                  <a:srgbClr val="FFFFFF"/>
                </a:solidFill>
              </a:rPr>
              <a:t> репертуар, </a:t>
            </a:r>
            <a:r>
              <a:rPr lang="ru-RU" altLang="ru-RU" sz="3600" b="1" u="sng" smtClean="0">
                <a:solidFill>
                  <a:srgbClr val="FFFFFF"/>
                </a:solidFill>
              </a:rPr>
              <a:t>скрытный</a:t>
            </a:r>
            <a:r>
              <a:rPr lang="ru-RU" altLang="ru-RU" sz="3600" b="1" smtClean="0">
                <a:solidFill>
                  <a:srgbClr val="FFFFFF"/>
                </a:solidFill>
              </a:rPr>
              <a:t> характер, говорить </a:t>
            </a:r>
            <a:r>
              <a:rPr lang="ru-RU" altLang="ru-RU" sz="3600" b="1" u="sng" smtClean="0">
                <a:solidFill>
                  <a:srgbClr val="FFFFFF"/>
                </a:solidFill>
              </a:rPr>
              <a:t>правду</a:t>
            </a:r>
            <a:r>
              <a:rPr lang="ru-RU" altLang="ru-RU" sz="3600" b="1" smtClean="0">
                <a:solidFill>
                  <a:srgbClr val="FFFFFF"/>
                </a:solidFill>
              </a:rPr>
              <a:t>, </a:t>
            </a:r>
            <a:r>
              <a:rPr lang="ru-RU" altLang="ru-RU" sz="3600" b="1" u="sng" smtClean="0">
                <a:solidFill>
                  <a:srgbClr val="FFFFFF"/>
                </a:solidFill>
              </a:rPr>
              <a:t>уехать</a:t>
            </a:r>
            <a:r>
              <a:rPr lang="ru-RU" altLang="ru-RU" sz="3600" b="1" smtClean="0">
                <a:solidFill>
                  <a:srgbClr val="FFFFFF"/>
                </a:solidFill>
              </a:rPr>
              <a:t> на Кавказ, </a:t>
            </a:r>
            <a:r>
              <a:rPr lang="ru-RU" altLang="ru-RU" sz="3600" b="1" u="sng" smtClean="0">
                <a:solidFill>
                  <a:srgbClr val="FFFFFF"/>
                </a:solidFill>
              </a:rPr>
              <a:t>исчезать</a:t>
            </a:r>
            <a:r>
              <a:rPr lang="ru-RU" altLang="ru-RU" sz="3600" b="1" smtClean="0">
                <a:solidFill>
                  <a:srgbClr val="FFFFFF"/>
                </a:solidFill>
              </a:rPr>
              <a:t> в волнах.</a:t>
            </a:r>
          </a:p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19075" y="457200"/>
            <a:ext cx="7477125" cy="912813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>Подберите сказочные антонимы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400" smtClean="0"/>
              <a:t>1</a:t>
            </a:r>
            <a:r>
              <a:rPr lang="ru-RU" altLang="ru-RU" sz="2800" smtClean="0"/>
              <a:t>. Синяя бейсболка 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2. Кубик 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3 Мышка в босоножках 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5. Крестьянка на тыкве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609600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Вставить вместо пропусков в предложения нужные слова</a:t>
            </a:r>
            <a:r>
              <a:rPr lang="ru-RU" altLang="ru-RU" sz="3600" smtClean="0"/>
              <a:t>.</a:t>
            </a:r>
          </a:p>
        </p:txBody>
      </p:sp>
      <p:graphicFrame>
        <p:nvGraphicFramePr>
          <p:cNvPr id="54301" name="Group 29"/>
          <p:cNvGraphicFramePr>
            <a:graphicFrameLocks noGrp="1"/>
          </p:cNvGraphicFramePr>
          <p:nvPr>
            <p:ph idx="1"/>
          </p:nvPr>
        </p:nvGraphicFramePr>
        <p:xfrm>
          <a:off x="0" y="835025"/>
          <a:ext cx="5943600" cy="6035675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1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1) Наш народ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не........врагу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2) Он привык во всём… старших.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3) Чтобы командовать,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надо научиться…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Слушаться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Подчиняться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Покоряться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4157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Друга… - великая часть.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Воины – освободители… узников из неволи.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Сам погибай, а товарища…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Спасти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Выручить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Вызволить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374" name="Picture 30" descr="1253978558_RUSSKIIY_KLIPART_MEGAKOLLEKCIYA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6200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31" descr="1253978558_RUSSKIIY_KLIPART_MEGAKOLLEKCIYA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Синонимы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Синонимы – это слова одной и той же части речи, которые обозначают одно и то же, но отличаются оттенками лексического значения.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/>
              <a:t>Закончите предложения, вставив нужные по смыслу слова.</a:t>
            </a:r>
            <a:endParaRPr lang="ru-RU" altLang="ru-RU" sz="320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7315200" cy="44973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В театре за актом следует акт,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А между ними нужен…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На время дело прекратив,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Вдруг объявили …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В поле пахарь устал слишком,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Нужно сделать …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После урока непременно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Нужна ребятам …</a:t>
            </a:r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Заимствованные слова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Портфель – франц. - (портэ – носить; фель – лист бумаги)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       Тетрадь – греческ. - («тетрадион» - сложенное вчетверо)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      Пенал – немецк. – (коробочка для перьев)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Город Фразеологизмов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«К</a:t>
            </a:r>
            <a:r>
              <a:rPr lang="ru-RU" altLang="ru-RU" i="1" smtClean="0"/>
              <a:t>ак же это ты? Язык заплелся, голова не варила? Ведь ты же этот предмет как свои пять пальцев знаешь!»</a:t>
            </a:r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Фразеологизм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Фразеологизм – это устойчивое сочетание слов. Лексическое значение имеет весь фразеологизм в целом.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0430"/>
            <a:ext cx="17986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6629400" cy="687388"/>
          </a:xfrm>
        </p:spPr>
        <p:txBody>
          <a:bodyPr/>
          <a:lstStyle/>
          <a:p>
            <a:pPr eaLnBrk="1" hangingPunct="1"/>
            <a:r>
              <a:rPr lang="ru-RU" altLang="ru-RU" sz="3600" b="1" i="1" smtClean="0"/>
              <a:t>Станция«Фразеологизмы»</a:t>
            </a:r>
          </a:p>
        </p:txBody>
      </p:sp>
      <p:graphicFrame>
        <p:nvGraphicFramePr>
          <p:cNvPr id="59405" name="Group 13"/>
          <p:cNvGraphicFramePr>
            <a:graphicFrameLocks noGrp="1"/>
          </p:cNvGraphicFramePr>
          <p:nvPr>
            <p:ph idx="1"/>
          </p:nvPr>
        </p:nvGraphicFramePr>
        <p:xfrm>
          <a:off x="304800" y="2971800"/>
          <a:ext cx="7386638" cy="3886200"/>
        </p:xfrm>
        <a:graphic>
          <a:graphicData uri="http://schemas.openxmlformats.org/drawingml/2006/table">
            <a:tbl>
              <a:tblPr/>
              <a:tblGrid>
                <a:gridCol w="3694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Бить баклуши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Яблоку негде упасть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Лясы точить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Клевать носом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Ловить на лету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Дремать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Разговаривать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Быстро понимать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Бездельничать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Тесно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pic>
        <p:nvPicPr>
          <p:cNvPr id="215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2" t="49971" r="44727" b="20508"/>
          <a:stretch>
            <a:fillRect/>
          </a:stretch>
        </p:blipFill>
        <p:spPr bwMode="auto">
          <a:xfrm>
            <a:off x="4343400" y="672595"/>
            <a:ext cx="28194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373187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Какие из выражений являются фразеологизмами? Где прямое значение слов, а где переносное?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/>
              <a:t>Золотое кольцо </a:t>
            </a:r>
            <a:r>
              <a:rPr lang="ru-RU" altLang="ru-RU" smtClean="0"/>
              <a:t>– золотые руки.</a:t>
            </a:r>
          </a:p>
          <a:p>
            <a:pPr eaLnBrk="1" hangingPunct="1">
              <a:buFontTx/>
              <a:buNone/>
            </a:pPr>
            <a:r>
              <a:rPr lang="ru-RU" altLang="ru-RU" b="1" smtClean="0"/>
              <a:t>Железная деталь </a:t>
            </a:r>
            <a:r>
              <a:rPr lang="ru-RU" altLang="ru-RU" smtClean="0"/>
              <a:t>– железный характер.</a:t>
            </a:r>
          </a:p>
          <a:p>
            <a:pPr eaLnBrk="1" hangingPunct="1">
              <a:buFontTx/>
              <a:buNone/>
            </a:pPr>
            <a:r>
              <a:rPr lang="ru-RU" altLang="ru-RU" b="1" smtClean="0"/>
              <a:t>Медвежья услуга </a:t>
            </a:r>
            <a:r>
              <a:rPr lang="ru-RU" altLang="ru-RU" smtClean="0"/>
              <a:t>– медвежья шкура.</a:t>
            </a:r>
          </a:p>
          <a:p>
            <a:pPr eaLnBrk="1" hangingPunct="1">
              <a:buFontTx/>
              <a:buNone/>
            </a:pPr>
            <a:r>
              <a:rPr lang="ru-RU" altLang="ru-RU" b="1" smtClean="0"/>
              <a:t>Волчий хвост </a:t>
            </a:r>
            <a:r>
              <a:rPr lang="ru-RU" altLang="ru-RU" smtClean="0"/>
              <a:t>– волчий взгляд.</a:t>
            </a:r>
          </a:p>
          <a:p>
            <a:pPr eaLnBrk="1" hangingPunct="1">
              <a:buFontTx/>
              <a:buNone/>
            </a:pPr>
            <a:r>
              <a:rPr lang="ru-RU" altLang="ru-RU" b="1" smtClean="0"/>
              <a:t>Черный цвет </a:t>
            </a:r>
            <a:r>
              <a:rPr lang="ru-RU" altLang="ru-RU" smtClean="0"/>
              <a:t>– черные мысли.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5908675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smtClean="0"/>
              <a:t>« В нём все тона и оттенки,</a:t>
            </a:r>
          </a:p>
          <a:p>
            <a:pPr eaLnBrk="1" hangingPunct="1">
              <a:buFontTx/>
              <a:buNone/>
            </a:pPr>
            <a:r>
              <a:rPr lang="ru-RU" altLang="ru-RU" sz="2800" b="1" smtClean="0"/>
              <a:t>Все переходы звуков, от самых</a:t>
            </a:r>
          </a:p>
          <a:p>
            <a:pPr eaLnBrk="1" hangingPunct="1">
              <a:buFontTx/>
              <a:buNone/>
            </a:pPr>
            <a:r>
              <a:rPr lang="ru-RU" altLang="ru-RU" sz="2800" b="1" smtClean="0"/>
              <a:t>твёрдых до самых нежных и</a:t>
            </a:r>
          </a:p>
          <a:p>
            <a:pPr eaLnBrk="1" hangingPunct="1">
              <a:buFontTx/>
              <a:buNone/>
            </a:pPr>
            <a:r>
              <a:rPr lang="ru-RU" altLang="ru-RU" sz="2800" b="1" smtClean="0"/>
              <a:t>мягких; он беспределен и может, живой,</a:t>
            </a:r>
          </a:p>
          <a:p>
            <a:pPr eaLnBrk="1" hangingPunct="1">
              <a:buFontTx/>
              <a:buNone/>
            </a:pPr>
            <a:r>
              <a:rPr lang="ru-RU" altLang="ru-RU" sz="2800" b="1" smtClean="0"/>
              <a:t>как жизнь, обогащаться ежеминутно.»</a:t>
            </a:r>
          </a:p>
          <a:p>
            <a:pPr eaLnBrk="1" hangingPunct="1">
              <a:buFontTx/>
              <a:buNone/>
            </a:pPr>
            <a:r>
              <a:rPr lang="ru-RU" altLang="ru-RU" sz="2800" b="1" smtClean="0"/>
              <a:t>                                                                    Н.В.Гоголь</a:t>
            </a:r>
          </a:p>
        </p:txBody>
      </p:sp>
      <p:pic>
        <p:nvPicPr>
          <p:cNvPr id="5123" name="Picture 4" descr="гоголь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1650"/>
            <a:ext cx="2833688" cy="3816350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Город Пословицы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263525" y="914400"/>
            <a:ext cx="7386638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/>
              <a:t>Подобрать начала к пословицам</a:t>
            </a:r>
            <a:r>
              <a:rPr lang="ru-RU" altLang="ru-RU" smtClean="0"/>
              <a:t>.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…драки не бывает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…только подпоясаться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…нет и науки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…век учись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…а деньги для беды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…а мыши найдутся</a:t>
            </a:r>
          </a:p>
          <a:p>
            <a:pPr eaLnBrk="1" hangingPunct="1">
              <a:buFontTx/>
              <a:buNone/>
            </a:pPr>
            <a:r>
              <a:rPr lang="ru-RU" altLang="ru-RU" sz="2400" b="1" smtClean="0"/>
              <a:t>Слова для справок: </a:t>
            </a:r>
            <a:r>
              <a:rPr lang="ru-RU" altLang="ru-RU" sz="2400" smtClean="0"/>
              <a:t>Бедному одеться… Без муки… Без шума…Береги хлеб для еды… Был бы хлеб… Век живи…</a:t>
            </a:r>
          </a:p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Правильный ответ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Бедному одеться -только подпоясаться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Без муки нет и науки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Без шума драки не бывает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Береги хлеб для еды, а деньги для беды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Был бы хлеб, а мыши будут.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Век живи, век учись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/>
              <a:t>Конечная остановка -Кроссворд.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/>
              <a:t>1…</a:t>
            </a:r>
            <a:r>
              <a:rPr lang="ru-RU" altLang="ru-RU" smtClean="0"/>
              <a:t>.скребут на душе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2.Как … лапой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3. ….в овечьей шкуре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4. Взять …за рога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5. Вот где ….зарыта! 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6.Умирающий ….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7. Делать из мухи …..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Водить за нос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219200" y="1295400"/>
            <a:ext cx="5486400" cy="411480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5" descr="«Намотай себе на ус».  Иллюстр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4"/>
          <a:stretch>
            <a:fillRect/>
          </a:stretch>
        </p:blipFill>
        <p:spPr bwMode="auto">
          <a:xfrm>
            <a:off x="228600" y="521998"/>
            <a:ext cx="3313436" cy="435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Содержимое 8" descr="«Считать ворон». Иллюстрация фразеологизма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8"/>
          <a:stretch>
            <a:fillRect/>
          </a:stretch>
        </p:blipFill>
        <p:spPr>
          <a:xfrm>
            <a:off x="4267200" y="2514600"/>
            <a:ext cx="3163888" cy="4017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4" descr="Без названия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2"/>
          <a:stretch>
            <a:fillRect/>
          </a:stretch>
        </p:blipFill>
        <p:spPr>
          <a:xfrm>
            <a:off x="304800" y="1828800"/>
            <a:ext cx="3557588" cy="4435475"/>
          </a:xfrm>
        </p:spPr>
      </p:pic>
      <p:pic>
        <p:nvPicPr>
          <p:cNvPr id="28675" name="Содержимое 5" descr="«Сломя голову» . Иллюстрация к фразеологизму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7"/>
          <a:stretch>
            <a:fillRect/>
          </a:stretch>
        </p:blipFill>
        <p:spPr>
          <a:xfrm>
            <a:off x="4267200" y="1752600"/>
            <a:ext cx="3370263" cy="43688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Содержимое 4" descr="Иллюстрация фразеологизма о языке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3"/>
          <a:stretch>
            <a:fillRect/>
          </a:stretch>
        </p:blipFill>
        <p:spPr>
          <a:xfrm>
            <a:off x="76200" y="152400"/>
            <a:ext cx="3405188" cy="4348163"/>
          </a:xfrm>
        </p:spPr>
      </p:pic>
      <p:pic>
        <p:nvPicPr>
          <p:cNvPr id="29699" name="Содержимое 5" descr="Водить за нос. Картинка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4"/>
          <a:stretch>
            <a:fillRect/>
          </a:stretch>
        </p:blipFill>
        <p:spPr>
          <a:xfrm>
            <a:off x="3810000" y="1828800"/>
            <a:ext cx="3697288" cy="466725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Зарубить на носу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219200" y="838200"/>
            <a:ext cx="5486400" cy="411480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WordArt 6"/>
          <p:cNvSpPr>
            <a:spLocks noChangeArrowheads="1" noChangeShapeType="1" noTextEdit="1"/>
          </p:cNvSpPr>
          <p:nvPr/>
        </p:nvSpPr>
        <p:spPr bwMode="auto">
          <a:xfrm>
            <a:off x="1143000" y="1828800"/>
            <a:ext cx="6858000" cy="2590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19075" y="381000"/>
            <a:ext cx="7477125" cy="989013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/>
            </a:r>
            <a:br>
              <a:rPr lang="ru-RU" altLang="ru-RU" b="1" smtClean="0"/>
            </a:br>
            <a:r>
              <a:rPr lang="ru-RU" altLang="ru-RU" sz="2800" b="1" smtClean="0"/>
              <a:t>Город - Лексическое значение слова.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63525" y="1295400"/>
            <a:ext cx="7386638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600" b="1" smtClean="0"/>
              <a:t>Задание № 1</a:t>
            </a:r>
            <a:endParaRPr lang="ru-RU" altLang="ru-RU" sz="1600" smtClean="0"/>
          </a:p>
          <a:p>
            <a:pPr eaLnBrk="1" hangingPunct="1">
              <a:buFontTx/>
              <a:buNone/>
            </a:pPr>
            <a:r>
              <a:rPr lang="ru-RU" altLang="ru-RU" sz="1600" b="1" smtClean="0"/>
              <a:t>Сейчас вы должны отгадать слова, зная его лексическое значение.</a:t>
            </a:r>
            <a:endParaRPr lang="ru-RU" altLang="ru-RU" sz="1600" smtClean="0"/>
          </a:p>
          <a:p>
            <a:pPr eaLnBrk="1" hangingPunct="1">
              <a:buFontTx/>
              <a:buNone/>
            </a:pPr>
            <a:r>
              <a:rPr lang="ru-RU" altLang="ru-RU" sz="1600" smtClean="0"/>
              <a:t>1. Совокупность букв, принятых в данной письменности, располагаемых в установленном порядке. </a:t>
            </a:r>
          </a:p>
          <a:p>
            <a:pPr eaLnBrk="1" hangingPunct="1">
              <a:buFontTx/>
              <a:buNone/>
            </a:pPr>
            <a:r>
              <a:rPr lang="ru-RU" altLang="ru-RU" sz="1600" smtClean="0"/>
              <a:t>2. Карточка с вопросами для экзамена. </a:t>
            </a:r>
          </a:p>
          <a:p>
            <a:pPr eaLnBrk="1" hangingPunct="1">
              <a:buFontTx/>
              <a:buNone/>
            </a:pPr>
            <a:r>
              <a:rPr lang="ru-RU" altLang="ru-RU" sz="1600" smtClean="0"/>
              <a:t>3. Обращение, направленное на получение каких-либо сведений, требующее ответа. </a:t>
            </a:r>
          </a:p>
          <a:p>
            <a:pPr eaLnBrk="1" hangingPunct="1">
              <a:buFontTx/>
              <a:buNone/>
            </a:pPr>
            <a:r>
              <a:rPr lang="ru-RU" altLang="ru-RU" sz="1600" smtClean="0"/>
              <a:t>4. Вращающаяся модель земного шара с его географическим изображением. </a:t>
            </a:r>
          </a:p>
          <a:p>
            <a:pPr eaLnBrk="1" hangingPunct="1">
              <a:buFontTx/>
              <a:buNone/>
            </a:pPr>
            <a:r>
              <a:rPr lang="ru-RU" altLang="ru-RU" sz="1600" smtClean="0"/>
              <a:t>5. Самая низкая учебная отметка. </a:t>
            </a:r>
          </a:p>
          <a:p>
            <a:pPr eaLnBrk="1" hangingPunct="1">
              <a:buFontTx/>
              <a:buNone/>
            </a:pPr>
            <a:r>
              <a:rPr lang="ru-RU" altLang="ru-RU" sz="1600" smtClean="0"/>
              <a:t>6. Книга для учителя, отражающая результаты учебной деятельности каждого ученика. </a:t>
            </a:r>
          </a:p>
          <a:p>
            <a:pPr eaLnBrk="1" hangingPunct="1">
              <a:buFontTx/>
              <a:buNone/>
            </a:pPr>
            <a:r>
              <a:rPr lang="ru-RU" altLang="ru-RU" sz="1600" smtClean="0"/>
              <a:t>7. Звуковой сигнал, который извещает о начале и окончании уроков. </a:t>
            </a:r>
          </a:p>
          <a:p>
            <a:pPr eaLnBrk="1" hangingPunct="1">
              <a:buFontTx/>
              <a:buNone/>
            </a:pPr>
            <a:r>
              <a:rPr lang="ru-RU" altLang="ru-RU" sz="1600" smtClean="0"/>
              <a:t>8. Деревянная палочка со стержнем из смеси глины с графитом. </a:t>
            </a:r>
          </a:p>
          <a:p>
            <a:pPr eaLnBrk="1" hangingPunct="1">
              <a:buFontTx/>
              <a:buNone/>
            </a:pPr>
            <a:r>
              <a:rPr lang="ru-RU" altLang="ru-RU" sz="1600" smtClean="0"/>
              <a:t>9. Планка для вычерчивания прямых линий, для измерения. </a:t>
            </a:r>
          </a:p>
          <a:p>
            <a:pPr eaLnBrk="1" hangingPunct="1">
              <a:buFontTx/>
              <a:buNone/>
            </a:pPr>
            <a:r>
              <a:rPr lang="ru-RU" altLang="ru-RU" sz="1600" smtClean="0"/>
              <a:t>10. Мягкий белый известняк, используемый для записи на доске. </a:t>
            </a:r>
          </a:p>
          <a:p>
            <a:pPr eaLnBrk="1" hangingPunct="1">
              <a:buFontTx/>
              <a:buNone/>
            </a:pPr>
            <a:r>
              <a:rPr lang="ru-RU" altLang="ru-RU" sz="1600" smtClean="0"/>
              <a:t>11. График, содержащий сведения о времени, месте и последовательности проведения уроков. </a:t>
            </a:r>
          </a:p>
          <a:p>
            <a:pPr eaLnBrk="1" hangingPunct="1">
              <a:buFontTx/>
              <a:buNone/>
            </a:pPr>
            <a:r>
              <a:rPr lang="ru-RU" altLang="ru-RU" sz="1600" smtClean="0"/>
              <a:t>12. Чистые листы в обложке</a:t>
            </a:r>
            <a:r>
              <a:rPr lang="ru-RU" altLang="ru-RU" sz="1400" smtClean="0"/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Лингвистическая разминка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ru-RU" altLang="ru-RU" smtClean="0"/>
              <a:t>Нападающий, открывшись на грани офсайда, перебросил мяч через голкипера, но выручил защитник, настигший мяч почти на линии ворот.</a:t>
            </a:r>
          </a:p>
          <a:p>
            <a:pPr marL="514350" indent="-514350" eaLnBrk="1" hangingPunct="1">
              <a:buFontTx/>
              <a:buNone/>
            </a:pPr>
            <a:r>
              <a:rPr lang="ru-RU" altLang="ru-RU" smtClean="0"/>
              <a:t> 2) В электронной почте, поступающей на наш компьютер, большинство сообщений – спам.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u="sng" smtClean="0"/>
              <a:t>Остановка Омонимы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63525" y="1219200"/>
            <a:ext cx="7386638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Там, где нужен </a:t>
            </a:r>
            <a:r>
              <a:rPr lang="ru-RU" altLang="ru-RU" b="1" i="1" u="sng" smtClean="0"/>
              <a:t>ключ </a:t>
            </a:r>
            <a:r>
              <a:rPr lang="ru-RU" altLang="ru-RU" b="1" i="1" smtClean="0"/>
              <a:t>обычный</a:t>
            </a:r>
            <a:r>
              <a:rPr lang="ru-RU" altLang="ru-RU" smtClean="0"/>
              <a:t>,  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Не поможет </a:t>
            </a:r>
            <a:r>
              <a:rPr lang="ru-RU" altLang="ru-RU" b="1" i="1" u="sng" smtClean="0"/>
              <a:t>ключ</a:t>
            </a:r>
            <a:r>
              <a:rPr lang="ru-RU" altLang="ru-RU" b="1" i="1" smtClean="0"/>
              <a:t> скрипичный</a:t>
            </a:r>
            <a:r>
              <a:rPr lang="ru-RU" altLang="ru-RU" smtClean="0"/>
              <a:t>.   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И </a:t>
            </a:r>
            <a:r>
              <a:rPr lang="ru-RU" altLang="ru-RU" b="1" i="1" smtClean="0"/>
              <a:t>лесным </a:t>
            </a:r>
            <a:r>
              <a:rPr lang="ru-RU" altLang="ru-RU" b="1" i="1" u="sng" smtClean="0"/>
              <a:t>ключом</a:t>
            </a:r>
            <a:r>
              <a:rPr lang="ru-RU" altLang="ru-RU" smtClean="0"/>
              <a:t>, поверь,           </a:t>
            </a:r>
          </a:p>
          <a:p>
            <a:pPr eaLnBrk="1" hangingPunct="1">
              <a:buFontTx/>
              <a:buNone/>
            </a:pPr>
            <a:r>
              <a:rPr lang="ru-RU" altLang="ru-RU" smtClean="0"/>
              <a:t>Не откроешь эту дверь.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Омонимы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Омонимы – это слова одной и той же части речи, которые одинаково пишутся и одинаково произносятся, но имеют совершенно разные лексические значения.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Задание 3.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1. </a:t>
            </a:r>
            <a:r>
              <a:rPr lang="ru-RU" altLang="ru-RU" sz="2800" smtClean="0"/>
              <a:t>Бывает торговая, бывает деревянная 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2. Бывает русая, бывает острая 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3 Бывает барабанная, бывает десятичная 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4.На какой пятачок ничего не купишь? 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5.Каким гребнем голову не расчешешь? </a:t>
            </a:r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ОТВЕТЫ</a:t>
            </a:r>
            <a:endParaRPr lang="ru-RU" altLang="ru-RU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ru-RU" altLang="ru-RU" smtClean="0"/>
              <a:t>Лавка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altLang="ru-RU" smtClean="0"/>
              <a:t>Коса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altLang="ru-RU" smtClean="0"/>
              <a:t>Дробь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altLang="ru-RU" smtClean="0"/>
              <a:t>Поросячий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ru-RU" altLang="ru-RU" smtClean="0"/>
              <a:t>Петушинным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Антонимы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/>
              <a:t>Антонимы – это слова одной и той же части речи, имеющие противоположное лексическое значение.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766</Words>
  <Application>Microsoft Office PowerPoint</Application>
  <PresentationFormat>Экран (4:3)</PresentationFormat>
  <Paragraphs>133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Кимоно</vt:lpstr>
      <vt:lpstr>Оформление по умолчанию</vt:lpstr>
      <vt:lpstr>Урок – экспедиция в страну  «Лексика и Фразеология»</vt:lpstr>
      <vt:lpstr>Презентация PowerPoint</vt:lpstr>
      <vt:lpstr> Город - Лексическое значение слова. </vt:lpstr>
      <vt:lpstr>Лингвистическая разминка</vt:lpstr>
      <vt:lpstr>Остановка Омонимы </vt:lpstr>
      <vt:lpstr>Омонимы</vt:lpstr>
      <vt:lpstr>Задание 3.</vt:lpstr>
      <vt:lpstr>ОТВЕТЫ</vt:lpstr>
      <vt:lpstr>Антонимы</vt:lpstr>
      <vt:lpstr>Задание: подберите к подчёркнутым словам анонимы:</vt:lpstr>
      <vt:lpstr>Подберите сказочные антонимы </vt:lpstr>
      <vt:lpstr>Вставить вместо пропусков в предложения нужные слова.</vt:lpstr>
      <vt:lpstr>Синонимы</vt:lpstr>
      <vt:lpstr>Закончите предложения, вставив нужные по смыслу слова.</vt:lpstr>
      <vt:lpstr>Заимствованные слова</vt:lpstr>
      <vt:lpstr>Город Фразеологизмов</vt:lpstr>
      <vt:lpstr>Фразеологизм</vt:lpstr>
      <vt:lpstr>Станция«Фразеологизмы»</vt:lpstr>
      <vt:lpstr>Какие из выражений являются фразеологизмами? Где прямое значение слов, а где переносное? </vt:lpstr>
      <vt:lpstr>Город Пословицы </vt:lpstr>
      <vt:lpstr>Правильный ответ </vt:lpstr>
      <vt:lpstr>Конечная остановка -Кроссворд.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Грачева</dc:creator>
  <cp:lastModifiedBy>Пользователь Windows</cp:lastModifiedBy>
  <cp:revision>18</cp:revision>
  <cp:lastPrinted>1601-01-01T00:00:00Z</cp:lastPrinted>
  <dcterms:created xsi:type="dcterms:W3CDTF">1601-01-01T00:00:00Z</dcterms:created>
  <dcterms:modified xsi:type="dcterms:W3CDTF">2025-10-26T13:21:23Z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